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813" r:id="rId2"/>
    <p:sldId id="712" r:id="rId3"/>
    <p:sldId id="713" r:id="rId4"/>
    <p:sldId id="826" r:id="rId5"/>
    <p:sldId id="844" r:id="rId6"/>
    <p:sldId id="822" r:id="rId7"/>
    <p:sldId id="845" r:id="rId8"/>
    <p:sldId id="846" r:id="rId9"/>
    <p:sldId id="847" r:id="rId10"/>
    <p:sldId id="848" r:id="rId11"/>
    <p:sldId id="849" r:id="rId12"/>
    <p:sldId id="823" r:id="rId13"/>
    <p:sldId id="824" r:id="rId14"/>
    <p:sldId id="825" r:id="rId15"/>
    <p:sldId id="723" r:id="rId16"/>
    <p:sldId id="724" r:id="rId17"/>
    <p:sldId id="725" r:id="rId18"/>
    <p:sldId id="812" r:id="rId19"/>
    <p:sldId id="729" r:id="rId20"/>
    <p:sldId id="726" r:id="rId21"/>
    <p:sldId id="727" r:id="rId22"/>
    <p:sldId id="728" r:id="rId23"/>
    <p:sldId id="730" r:id="rId24"/>
    <p:sldId id="731" r:id="rId25"/>
    <p:sldId id="790" r:id="rId26"/>
    <p:sldId id="732" r:id="rId27"/>
    <p:sldId id="733" r:id="rId28"/>
    <p:sldId id="734" r:id="rId29"/>
    <p:sldId id="735" r:id="rId30"/>
    <p:sldId id="740" r:id="rId31"/>
    <p:sldId id="736" r:id="rId32"/>
    <p:sldId id="737" r:id="rId33"/>
    <p:sldId id="833" r:id="rId34"/>
    <p:sldId id="834" r:id="rId35"/>
    <p:sldId id="835" r:id="rId36"/>
    <p:sldId id="839" r:id="rId37"/>
    <p:sldId id="827" r:id="rId38"/>
    <p:sldId id="832" r:id="rId39"/>
    <p:sldId id="768" r:id="rId40"/>
    <p:sldId id="711" r:id="rId41"/>
  </p:sldIdLst>
  <p:sldSz cx="9144000" cy="6858000" type="screen4x3"/>
  <p:notesSz cx="6889750" cy="100218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FDF"/>
    <a:srgbClr val="FFFF00"/>
    <a:srgbClr val="BB75AE"/>
    <a:srgbClr val="FF0000"/>
    <a:srgbClr val="F0D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85852" autoAdjust="0"/>
  </p:normalViewPr>
  <p:slideViewPr>
    <p:cSldViewPr>
      <p:cViewPr varScale="1">
        <p:scale>
          <a:sx n="89" d="100"/>
          <a:sy n="89" d="100"/>
        </p:scale>
        <p:origin x="43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2ACDF3FF-FA29-4B3C-94CA-E34420709324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D3AF76C-0868-4EC3-9FE5-828BE297B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62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B7C8625B-1A53-4A29-9279-1063076C0A89}" type="datetimeFigureOut">
              <a:rPr lang="en-GB" smtClean="0"/>
              <a:t>26/11/2020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EEC86E26-111C-4127-AFD5-EA372DC34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41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86E26-111C-4127-AFD5-EA372DC342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39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86E26-111C-4127-AFD5-EA372DC3425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0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BD8B9-5FA8-434E-87E2-F194552EA8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37645-7B85-440C-968A-7235F44F3E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9D500-C34B-496E-A13B-508046385E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29CF1-18AD-4E26-82BD-110818AC0B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23F3-F272-41E1-8B4A-FE73636EBF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E502F-7763-41D3-B150-55C227F201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BDEF9-D4E0-45FE-84FC-4614CF472E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04313-458C-4A19-8451-99378FD627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CA0D1-0AC8-47A5-A137-049BF85C9F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DE8A-6660-430F-BF75-BFC30D795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FF351-0379-4BC4-8FA2-F99D8C57FB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878B556-3B02-4D7E-B4FC-52DA232692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emf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emf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image" Target="../media/image3.png"/><Relationship Id="rId15" Type="http://schemas.openxmlformats.org/officeDocument/2006/relationships/image" Target="../media/image11.gif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0.png"/><Relationship Id="rId22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423" y="2324472"/>
            <a:ext cx="8592889" cy="1752600"/>
          </a:xfrm>
        </p:spPr>
        <p:txBody>
          <a:bodyPr/>
          <a:lstStyle/>
          <a:p>
            <a:pPr eaLnBrk="1" hangingPunct="1"/>
            <a:r>
              <a:rPr lang="en-GB" altLang="en-US" sz="2200" b="1" dirty="0" smtClean="0">
                <a:solidFill>
                  <a:schemeClr val="bg1"/>
                </a:solidFill>
              </a:rPr>
              <a:t>Andrew Bush MD FHEA FRCP FRCPCH FERS FAPSR ATSF</a:t>
            </a:r>
          </a:p>
          <a:p>
            <a:pPr eaLnBrk="1" hangingPunct="1"/>
            <a:r>
              <a:rPr lang="en-GB" altLang="en-US" sz="2200" b="1" dirty="0" smtClean="0">
                <a:solidFill>
                  <a:schemeClr val="bg1"/>
                </a:solidFill>
              </a:rPr>
              <a:t>Imperial College &amp; Royal Brompton Hospital</a:t>
            </a:r>
          </a:p>
          <a:p>
            <a:pPr eaLnBrk="1" hangingPunct="1"/>
            <a:endParaRPr lang="en-GB" altLang="en-US" sz="1000" b="1" dirty="0" smtClean="0">
              <a:solidFill>
                <a:schemeClr val="bg1"/>
              </a:solidFill>
            </a:endParaRPr>
          </a:p>
        </p:txBody>
      </p:sp>
      <p:pic>
        <p:nvPicPr>
          <p:cNvPr id="2053" name="Picture 2" descr="NIHR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5747583"/>
            <a:ext cx="1480571" cy="56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1"/>
          <p:cNvSpPr txBox="1">
            <a:spLocks noChangeArrowheads="1"/>
          </p:cNvSpPr>
          <p:nvPr/>
        </p:nvSpPr>
        <p:spPr bwMode="auto">
          <a:xfrm>
            <a:off x="3019059" y="3492748"/>
            <a:ext cx="28860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70C0"/>
                </a:solidFill>
              </a:rPr>
              <a:t>a.bush@imperial.ac.uk</a:t>
            </a:r>
          </a:p>
        </p:txBody>
      </p:sp>
      <p:sp>
        <p:nvSpPr>
          <p:cNvPr id="2055" name="Title 3"/>
          <p:cNvSpPr>
            <a:spLocks noGrp="1"/>
          </p:cNvSpPr>
          <p:nvPr>
            <p:ph type="ctrTitle"/>
          </p:nvPr>
        </p:nvSpPr>
        <p:spPr>
          <a:xfrm>
            <a:off x="107504" y="260647"/>
            <a:ext cx="8904722" cy="1752377"/>
          </a:xfrm>
          <a:ln w="508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Preschool Wheeze </a:t>
            </a:r>
            <a:endParaRPr lang="en-GB" sz="4000" b="1" dirty="0">
              <a:solidFill>
                <a:srgbClr val="FFFF00"/>
              </a:solidFill>
            </a:endParaRPr>
          </a:p>
        </p:txBody>
      </p:sp>
      <p:pic>
        <p:nvPicPr>
          <p:cNvPr id="2056" name="Picture 7" descr="childeu-banner-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93" r="50000" b="1"/>
          <a:stretch/>
        </p:blipFill>
        <p:spPr bwMode="auto">
          <a:xfrm>
            <a:off x="7546046" y="3939975"/>
            <a:ext cx="818123" cy="51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621" y="3210659"/>
            <a:ext cx="564959" cy="63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U-BIOPR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359" y="3865459"/>
            <a:ext cx="601907" cy="5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LCFC Logo 201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36" y="4489123"/>
            <a:ext cx="796259" cy="50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ureka-marketing.co.uk/photos/gallery-rbhlog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59" t="28608" r="18041" b="30575"/>
          <a:stretch/>
        </p:blipFill>
        <p:spPr bwMode="auto">
          <a:xfrm>
            <a:off x="7596336" y="5045658"/>
            <a:ext cx="1451676" cy="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wellcome.ac.uk/stellent/groups/corporatesite/@policy_communications/documents/web_document/wtvm05045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2" y="5342110"/>
            <a:ext cx="1473042" cy="3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AUKCAR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20514" r="53294"/>
          <a:stretch/>
        </p:blipFill>
        <p:spPr bwMode="auto">
          <a:xfrm>
            <a:off x="54695" y="6364402"/>
            <a:ext cx="1455959" cy="4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94" y="3838152"/>
            <a:ext cx="498965" cy="52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" y="4861043"/>
            <a:ext cx="1105961" cy="44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european respiratory socie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Image result for british lung foundation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3" t="4308" r="30767"/>
          <a:stretch/>
        </p:blipFill>
        <p:spPr bwMode="auto">
          <a:xfrm>
            <a:off x="1187624" y="4434098"/>
            <a:ext cx="608917" cy="86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96335" y="6335815"/>
            <a:ext cx="1512169" cy="477561"/>
          </a:xfrm>
          <a:prstGeom prst="rect">
            <a:avLst/>
          </a:prstGeom>
        </p:spPr>
      </p:pic>
      <p:pic>
        <p:nvPicPr>
          <p:cNvPr id="6" name="Picture 2" descr="Hom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" y="5787409"/>
            <a:ext cx="1432591" cy="52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537" y="4316829"/>
            <a:ext cx="1098920" cy="480323"/>
          </a:xfrm>
          <a:prstGeom prst="rect">
            <a:avLst/>
          </a:prstGeom>
        </p:spPr>
      </p:pic>
      <p:pic>
        <p:nvPicPr>
          <p:cNvPr id="8" name="Picture 2" descr="Image preview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" y="3743846"/>
            <a:ext cx="1084837" cy="5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623" y="4489123"/>
            <a:ext cx="615216" cy="53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79712" y="4221089"/>
            <a:ext cx="5201216" cy="2592288"/>
          </a:xfrm>
          <a:prstGeom prst="rect">
            <a:avLst/>
          </a:prstGeom>
        </p:spPr>
      </p:pic>
      <p:pic>
        <p:nvPicPr>
          <p:cNvPr id="26" name="Picture 4" descr="http://britishjudolondon.onsport.com/files/2011/07/Imperial-college-london-log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34" y="4269612"/>
            <a:ext cx="1256617" cy="110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HALES, SHIYA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7953375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b="1" smtClean="0">
                <a:solidFill>
                  <a:srgbClr val="FFFF00"/>
                </a:solidFill>
              </a:rPr>
              <a:t>What caused the Symptoms? </a:t>
            </a:r>
            <a:br>
              <a:rPr lang="en-GB" sz="4000" b="1" smtClean="0">
                <a:solidFill>
                  <a:srgbClr val="FFFF00"/>
                </a:solidFill>
              </a:rPr>
            </a:br>
            <a:r>
              <a:rPr lang="en-US" sz="4000" b="1" smtClean="0">
                <a:solidFill>
                  <a:srgbClr val="FFFF00"/>
                </a:solidFill>
              </a:rPr>
              <a:t>Foreign Body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u="sng" dirty="0" smtClean="0">
                <a:solidFill>
                  <a:schemeClr val="bg1"/>
                </a:solidFill>
              </a:rPr>
              <a:t>Very sudden onset of symptoms</a:t>
            </a:r>
          </a:p>
          <a:p>
            <a:pPr eaLnBrk="1" hangingPunct="1">
              <a:lnSpc>
                <a:spcPct val="90000"/>
              </a:lnSpc>
            </a:pPr>
            <a:endParaRPr lang="en-US" sz="2000" b="1" u="sng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u="sng" dirty="0" smtClean="0">
                <a:solidFill>
                  <a:schemeClr val="bg1"/>
                </a:solidFill>
              </a:rPr>
              <a:t>Ask specifically about the possibility of choking or aspiration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Listen for abnormal signs – </a:t>
            </a:r>
            <a:r>
              <a:rPr lang="en-US" sz="2000" b="1" dirty="0" err="1" smtClean="0">
                <a:solidFill>
                  <a:schemeClr val="bg1"/>
                </a:solidFill>
              </a:rPr>
              <a:t>asymetric</a:t>
            </a:r>
            <a:r>
              <a:rPr lang="en-US" sz="2000" b="1" dirty="0" smtClean="0">
                <a:solidFill>
                  <a:schemeClr val="bg1"/>
                </a:solidFill>
              </a:rPr>
              <a:t>, fixed monophonic wheeze; Signs MAY be bilateral, or absent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CXR may be normal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99CC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99CC"/>
                </a:solidFill>
              </a:rPr>
              <a:t>Bronchoscope on history alone</a:t>
            </a:r>
          </a:p>
          <a:p>
            <a:pPr eaLnBrk="1" hangingPunct="1">
              <a:lnSpc>
                <a:spcPct val="90000"/>
              </a:lnSpc>
              <a:buClr>
                <a:srgbClr val="FF99CC"/>
              </a:buCl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99CC"/>
                </a:solidFill>
              </a:rPr>
              <a:t>World Record – 25 years delay?</a:t>
            </a:r>
          </a:p>
          <a:p>
            <a:pPr eaLnBrk="1" hangingPunct="1">
              <a:lnSpc>
                <a:spcPct val="90000"/>
              </a:lnSpc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86066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 b="1" dirty="0" smtClean="0">
                <a:solidFill>
                  <a:srgbClr val="FFFF00"/>
                </a:solidFill>
              </a:rPr>
              <a:t>Normal Childhood Respiratory Symptoms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u="sng" dirty="0" smtClean="0">
                <a:solidFill>
                  <a:schemeClr val="accent1"/>
                </a:solidFill>
              </a:rPr>
              <a:t>‘Normal’ Cough</a:t>
            </a:r>
            <a:endParaRPr lang="en-GB" u="sng" dirty="0">
              <a:solidFill>
                <a:schemeClr val="accent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 sz="2000" b="1" dirty="0" smtClean="0">
                <a:solidFill>
                  <a:schemeClr val="bg1"/>
                </a:solidFill>
              </a:rPr>
              <a:t>Post-viral/</a:t>
            </a:r>
            <a:r>
              <a:rPr lang="en-GB" altLang="en-US" sz="2000" b="1" dirty="0" err="1" smtClean="0">
                <a:solidFill>
                  <a:schemeClr val="bg1"/>
                </a:solidFill>
              </a:rPr>
              <a:t>bronchiolitic</a:t>
            </a:r>
            <a:r>
              <a:rPr lang="en-GB" altLang="en-US" sz="2000" b="1" dirty="0" smtClean="0">
                <a:solidFill>
                  <a:schemeClr val="bg1"/>
                </a:solidFill>
              </a:rPr>
              <a:t> cough</a:t>
            </a:r>
          </a:p>
          <a:p>
            <a:endParaRPr lang="en-GB" alt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sz="2000" b="1" dirty="0">
                <a:solidFill>
                  <a:schemeClr val="bg1"/>
                </a:solidFill>
              </a:rPr>
              <a:t>Viral colds: 10% children have &gt;10/year, may have symptoms &gt;2 weeks</a:t>
            </a:r>
          </a:p>
          <a:p>
            <a:pPr eaLnBrk="1" hangingPunct="1"/>
            <a:endParaRPr lang="en-GB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sz="2000" b="1" dirty="0">
                <a:solidFill>
                  <a:schemeClr val="bg1"/>
                </a:solidFill>
              </a:rPr>
              <a:t>Acute otitis media: many children have &gt;3/year</a:t>
            </a:r>
          </a:p>
          <a:p>
            <a:endParaRPr lang="en-GB" altLang="en-US" sz="2000" b="1" dirty="0" smtClean="0">
              <a:solidFill>
                <a:schemeClr val="bg1"/>
              </a:solidFill>
            </a:endParaRPr>
          </a:p>
          <a:p>
            <a:r>
              <a:rPr lang="en-GB" altLang="en-US" sz="2000" b="1" dirty="0" smtClean="0">
                <a:solidFill>
                  <a:schemeClr val="bg1"/>
                </a:solidFill>
              </a:rPr>
              <a:t>Pertussis and its relatives</a:t>
            </a:r>
          </a:p>
          <a:p>
            <a:endParaRPr lang="en-GB" alt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717033" y="1535113"/>
            <a:ext cx="4103439" cy="639762"/>
          </a:xfrm>
        </p:spPr>
        <p:txBody>
          <a:bodyPr/>
          <a:lstStyle/>
          <a:p>
            <a:r>
              <a:rPr lang="en-GB" altLang="en-US" u="sng" dirty="0">
                <a:solidFill>
                  <a:schemeClr val="accent1"/>
                </a:solidFill>
              </a:rPr>
              <a:t>N</a:t>
            </a:r>
            <a:r>
              <a:rPr lang="en-GB" altLang="en-US" u="sng" dirty="0" smtClean="0">
                <a:solidFill>
                  <a:schemeClr val="accent1"/>
                </a:solidFill>
              </a:rPr>
              <a:t>ursery </a:t>
            </a:r>
            <a:r>
              <a:rPr lang="en-GB" altLang="en-US" u="sng" dirty="0">
                <a:solidFill>
                  <a:schemeClr val="accent1"/>
                </a:solidFill>
              </a:rPr>
              <a:t>School </a:t>
            </a:r>
            <a:r>
              <a:rPr lang="en-GB" altLang="en-US" u="sng" dirty="0" smtClean="0">
                <a:solidFill>
                  <a:schemeClr val="accent1"/>
                </a:solidFill>
              </a:rPr>
              <a:t>Syndrome</a:t>
            </a:r>
            <a:endParaRPr lang="en-GB" altLang="en-US" u="sng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alt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000" b="1" dirty="0" smtClean="0">
                <a:solidFill>
                  <a:schemeClr val="bg1"/>
                </a:solidFill>
              </a:rPr>
              <a:t>Usually </a:t>
            </a:r>
            <a:r>
              <a:rPr lang="en-GB" altLang="en-US" sz="2000" b="1" dirty="0">
                <a:solidFill>
                  <a:schemeClr val="bg1"/>
                </a:solidFill>
              </a:rPr>
              <a:t>1</a:t>
            </a:r>
            <a:r>
              <a:rPr lang="en-GB" altLang="en-US" sz="2000" b="1" baseline="30000" dirty="0">
                <a:solidFill>
                  <a:schemeClr val="bg1"/>
                </a:solidFill>
              </a:rPr>
              <a:t>st</a:t>
            </a:r>
            <a:r>
              <a:rPr lang="en-GB" altLang="en-US" sz="2000" b="1" dirty="0">
                <a:solidFill>
                  <a:schemeClr val="bg1"/>
                </a:solidFill>
              </a:rPr>
              <a:t> Child</a:t>
            </a:r>
          </a:p>
          <a:p>
            <a:pPr>
              <a:lnSpc>
                <a:spcPct val="9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000" b="1" dirty="0">
                <a:solidFill>
                  <a:schemeClr val="bg1"/>
                </a:solidFill>
              </a:rPr>
              <a:t>Early placement in child care facility</a:t>
            </a:r>
          </a:p>
          <a:p>
            <a:pPr>
              <a:lnSpc>
                <a:spcPct val="9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000" b="1" dirty="0">
                <a:solidFill>
                  <a:schemeClr val="bg1"/>
                </a:solidFill>
              </a:rPr>
              <a:t>Repeated viral infections, one viral cold merging into another</a:t>
            </a:r>
          </a:p>
          <a:p>
            <a:pPr>
              <a:lnSpc>
                <a:spcPct val="9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sz="2000" b="1" dirty="0">
                <a:solidFill>
                  <a:schemeClr val="bg1"/>
                </a:solidFill>
              </a:rPr>
              <a:t>No response to antibiotics, bronchodilators, ICS, etc.</a:t>
            </a:r>
          </a:p>
          <a:p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6228020"/>
            <a:ext cx="586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BB75AE"/>
                </a:solidFill>
              </a:rPr>
              <a:t>BMJ. 2013 Dec 11;347:f7027. </a:t>
            </a:r>
            <a:r>
              <a:rPr lang="en-GB" b="1" i="1" dirty="0" err="1">
                <a:solidFill>
                  <a:srgbClr val="BB75AE"/>
                </a:solidFill>
              </a:rPr>
              <a:t>doi</a:t>
            </a:r>
            <a:r>
              <a:rPr lang="en-GB" b="1" i="1" dirty="0">
                <a:solidFill>
                  <a:srgbClr val="BB75AE"/>
                </a:solidFill>
              </a:rPr>
              <a:t>: 10.1136/bmj.f7027.</a:t>
            </a:r>
          </a:p>
        </p:txBody>
      </p:sp>
    </p:spTree>
    <p:extLst>
      <p:ext uri="{BB962C8B-B14F-4D97-AF65-F5344CB8AC3E}">
        <p14:creationId xmlns:p14="http://schemas.microsoft.com/office/powerpoint/2010/main" val="11053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FF00"/>
                </a:solidFill>
              </a:rPr>
              <a:t>Points in the History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258816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Is it really wheeze?</a:t>
            </a:r>
          </a:p>
          <a:p>
            <a:pPr eaLnBrk="1" hangingPunct="1">
              <a:lnSpc>
                <a:spcPct val="90000"/>
              </a:lnSpc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Upper airway symptoms prominent?</a:t>
            </a:r>
          </a:p>
          <a:p>
            <a:pPr eaLnBrk="1" hangingPunct="1">
              <a:lnSpc>
                <a:spcPct val="90000"/>
              </a:lnSpc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Symptoms from day one of life</a:t>
            </a:r>
          </a:p>
          <a:p>
            <a:pPr eaLnBrk="1" hangingPunct="1">
              <a:lnSpc>
                <a:spcPct val="90000"/>
              </a:lnSpc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Sudden onset symptoms</a:t>
            </a:r>
          </a:p>
          <a:p>
            <a:pPr eaLnBrk="1" hangingPunct="1">
              <a:lnSpc>
                <a:spcPct val="90000"/>
              </a:lnSpc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Chronic moist cough and sputum</a:t>
            </a:r>
            <a:r>
              <a:rPr lang="en-GB" sz="2000" b="1" dirty="0" smtClean="0"/>
              <a:t> </a:t>
            </a:r>
            <a:r>
              <a:rPr lang="en-GB" sz="2000" b="1" i="1" dirty="0" smtClean="0">
                <a:solidFill>
                  <a:srgbClr val="FF99CC"/>
                </a:solidFill>
              </a:rPr>
              <a:t>– reliable!</a:t>
            </a:r>
          </a:p>
          <a:p>
            <a:pPr eaLnBrk="1" hangingPunct="1">
              <a:lnSpc>
                <a:spcPct val="90000"/>
              </a:lnSpc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Worse </a:t>
            </a:r>
            <a:r>
              <a:rPr lang="en-GB" sz="2000" b="1" dirty="0">
                <a:solidFill>
                  <a:schemeClr val="bg1"/>
                </a:solidFill>
              </a:rPr>
              <a:t>after meals, irritable feeder, arches back, </a:t>
            </a:r>
            <a:r>
              <a:rPr lang="en-GB" sz="2000" b="1" dirty="0" smtClean="0">
                <a:solidFill>
                  <a:schemeClr val="bg1"/>
                </a:solidFill>
              </a:rPr>
              <a:t>vomits</a:t>
            </a:r>
          </a:p>
          <a:p>
            <a:pPr eaLnBrk="1" hangingPunct="1">
              <a:lnSpc>
                <a:spcPct val="90000"/>
              </a:lnSpc>
            </a:pPr>
            <a:endParaRPr lang="en-GB" sz="2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b="1" dirty="0" smtClean="0">
                <a:solidFill>
                  <a:schemeClr val="bg1"/>
                </a:solidFill>
              </a:rPr>
              <a:t>Chokes when drinking</a:t>
            </a:r>
            <a:endParaRPr lang="en-GB" sz="20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000" b="1" dirty="0" smtClean="0">
              <a:solidFill>
                <a:srgbClr val="FF99CC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GB" sz="2000" b="1" dirty="0" smtClean="0">
                <a:solidFill>
                  <a:schemeClr val="bg1"/>
                </a:solidFill>
              </a:rPr>
              <a:t>Systemic </a:t>
            </a:r>
            <a:r>
              <a:rPr lang="en-GB" sz="2000" b="1" dirty="0">
                <a:solidFill>
                  <a:schemeClr val="bg1"/>
                </a:solidFill>
              </a:rPr>
              <a:t>illness or immunodeficiency</a:t>
            </a:r>
          </a:p>
          <a:p>
            <a:pPr eaLnBrk="1" hangingPunct="1"/>
            <a:endParaRPr lang="en-GB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sz="2000" b="1" dirty="0">
                <a:solidFill>
                  <a:schemeClr val="bg1"/>
                </a:solidFill>
              </a:rPr>
              <a:t>Continuous, unremitting symptoms</a:t>
            </a:r>
          </a:p>
          <a:p>
            <a:endParaRPr lang="en-GB" sz="2000" dirty="0"/>
          </a:p>
        </p:txBody>
      </p:sp>
      <p:pic>
        <p:nvPicPr>
          <p:cNvPr id="5" name="Picture 4" descr="ac707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23245" r="400" b="-1128"/>
          <a:stretch>
            <a:fillRect/>
          </a:stretch>
        </p:blipFill>
        <p:spPr bwMode="auto">
          <a:xfrm>
            <a:off x="4368653" y="4077072"/>
            <a:ext cx="4739851" cy="26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6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FF00"/>
                </a:solidFill>
              </a:rPr>
              <a:t>Physical Examination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 eaLnBrk="1" hangingPunct="1"/>
            <a:r>
              <a:rPr lang="en-GB" sz="2000" b="1" dirty="0" smtClean="0">
                <a:solidFill>
                  <a:schemeClr val="bg1"/>
                </a:solidFill>
              </a:rPr>
              <a:t>Clubbing, weight loss, failure to thrive</a:t>
            </a:r>
          </a:p>
          <a:p>
            <a:pPr eaLnBrk="1" hangingPunct="1"/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sz="2000" b="1" dirty="0" smtClean="0">
                <a:solidFill>
                  <a:schemeClr val="bg1"/>
                </a:solidFill>
              </a:rPr>
              <a:t>Upper airway disease – tonsils, rhinitis, NASAL POLYPS</a:t>
            </a:r>
          </a:p>
          <a:p>
            <a:pPr eaLnBrk="1" hangingPunct="1"/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sz="2000" b="1" dirty="0" smtClean="0">
                <a:solidFill>
                  <a:schemeClr val="bg1"/>
                </a:solidFill>
              </a:rPr>
              <a:t>Unusually severe chest deformity</a:t>
            </a:r>
          </a:p>
          <a:p>
            <a:pPr eaLnBrk="1" hangingPunct="1"/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sz="2000" b="1" dirty="0" smtClean="0">
                <a:solidFill>
                  <a:schemeClr val="bg1"/>
                </a:solidFill>
              </a:rPr>
              <a:t>Fixed monophonic wheeze, stridor, asymmetrical signs</a:t>
            </a:r>
          </a:p>
          <a:p>
            <a:pPr eaLnBrk="1" hangingPunct="1"/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GB" sz="2000" b="1" dirty="0" smtClean="0">
                <a:solidFill>
                  <a:schemeClr val="bg1"/>
                </a:solidFill>
              </a:rPr>
              <a:t>Signs of cardiac or systemic disease</a:t>
            </a:r>
          </a:p>
          <a:p>
            <a:pPr eaLnBrk="1" hangingPunct="1"/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londonentclinic.com/wp-content/uploads/2012/09/Nasal-Polyp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85"/>
          <a:stretch/>
        </p:blipFill>
        <p:spPr bwMode="auto">
          <a:xfrm>
            <a:off x="5800418" y="2818093"/>
            <a:ext cx="2802542" cy="16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p1.blogger.com/_jyJg80MtQR0/R75gb786emI/AAAAAAAAAmg/WViVkI3H95c/s320/fingerclubb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48" y="1196752"/>
            <a:ext cx="28575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SojVp0I-XtNbKbDMaMRjLZnnq5apExkW070rr2PeK6ziteWLasb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1" b="30051"/>
          <a:stretch/>
        </p:blipFill>
        <p:spPr bwMode="auto">
          <a:xfrm>
            <a:off x="5800419" y="4591438"/>
            <a:ext cx="2802542" cy="222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Treating preschool </a:t>
            </a:r>
            <a:r>
              <a:rPr lang="en-GB" sz="4000" b="1" dirty="0">
                <a:solidFill>
                  <a:srgbClr val="FFFF00"/>
                </a:solidFill>
              </a:rPr>
              <a:t>wheeze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not to treat! Is the child normal?</a:t>
            </a: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Can we diagnose ‘asthma’, and what does it mean for treatment?</a:t>
            </a:r>
          </a:p>
          <a:p>
            <a:endParaRPr lang="en-GB" sz="2400" b="1" dirty="0"/>
          </a:p>
          <a:p>
            <a:r>
              <a:rPr lang="en-GB" sz="2400" b="1" dirty="0" smtClean="0"/>
              <a:t>How do we define future risk, and future risk of what?</a:t>
            </a:r>
          </a:p>
          <a:p>
            <a:endParaRPr lang="en-GB" sz="2400" b="1" dirty="0"/>
          </a:p>
          <a:p>
            <a:r>
              <a:rPr lang="en-GB" sz="2400" b="1" dirty="0" smtClean="0"/>
              <a:t>Can we prevent at least some future risk: lessons from pathophysiology</a:t>
            </a:r>
          </a:p>
          <a:p>
            <a:endParaRPr lang="en-GB" sz="2400" b="1" dirty="0"/>
          </a:p>
          <a:p>
            <a:r>
              <a:rPr lang="en-GB" sz="2400" b="1" dirty="0" smtClean="0"/>
              <a:t>Summary and Conclusions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316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 smtClean="0">
                <a:solidFill>
                  <a:srgbClr val="FFFF00"/>
                </a:solidFill>
              </a:rPr>
              <a:t>What </a:t>
            </a:r>
            <a:r>
              <a:rPr lang="en-GB" sz="3600" b="1" i="1" dirty="0" smtClean="0">
                <a:solidFill>
                  <a:srgbClr val="FFFF00"/>
                </a:solidFill>
              </a:rPr>
              <a:t>IS</a:t>
            </a:r>
            <a:r>
              <a:rPr lang="en-GB" sz="3600" b="1" dirty="0" smtClean="0">
                <a:solidFill>
                  <a:srgbClr val="FFFF00"/>
                </a:solidFill>
              </a:rPr>
              <a:t> this thing called asthma?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6512" y="1600200"/>
            <a:ext cx="3163789" cy="4525963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Airway inflammation?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Variable airflow obstruction?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Bronchial hyper-responsiveness?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A Dr said so?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I once got an inhaler?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Or what?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Image result for umbr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5837211" cy="501478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5364088" y="4725144"/>
            <a:ext cx="3755848" cy="181588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200" b="1" dirty="0" smtClean="0"/>
          </a:p>
          <a:p>
            <a:pPr algn="ctr"/>
            <a:r>
              <a:rPr lang="en-GB" sz="2200" b="1" dirty="0" smtClean="0"/>
              <a:t>Asthma = Wheeze, dyspnoea, chest tightness </a:t>
            </a:r>
            <a:r>
              <a:rPr lang="en-GB" sz="2200" b="1" u="sng" dirty="0" smtClean="0"/>
              <a:t>+</a:t>
            </a:r>
            <a:r>
              <a:rPr lang="en-GB" sz="2200" b="1" dirty="0" smtClean="0"/>
              <a:t> cough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1293" y="2132856"/>
            <a:ext cx="2452835" cy="147732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200" b="1" dirty="0" smtClean="0"/>
          </a:p>
          <a:p>
            <a:pPr algn="ctr"/>
            <a:r>
              <a:rPr lang="en-GB" sz="2200" b="1" dirty="0" smtClean="0"/>
              <a:t>Anaemia= low haemoglobin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8749" y="3429000"/>
            <a:ext cx="2729435" cy="1477328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sz="2200" b="1" dirty="0" smtClean="0"/>
          </a:p>
          <a:p>
            <a:pPr algn="ctr"/>
            <a:r>
              <a:rPr lang="en-GB" sz="2200" b="1" dirty="0" smtClean="0"/>
              <a:t>Arthritis = hot red painful joints</a:t>
            </a:r>
          </a:p>
          <a:p>
            <a:pPr algn="ctr"/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9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Deconstructing the airway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139136" cy="4525963"/>
          </a:xfrm>
        </p:spPr>
        <p:txBody>
          <a:bodyPr/>
          <a:lstStyle/>
          <a:p>
            <a:r>
              <a:rPr lang="en-GB" sz="2200" b="1" dirty="0" smtClean="0">
                <a:solidFill>
                  <a:schemeClr val="bg1"/>
                </a:solidFill>
              </a:rPr>
              <a:t>Fixed and variable airflow obstruction</a:t>
            </a:r>
          </a:p>
          <a:p>
            <a:pPr lvl="1"/>
            <a:r>
              <a:rPr lang="en-GB" sz="2000" b="1" dirty="0" smtClean="0">
                <a:solidFill>
                  <a:schemeClr val="accent1"/>
                </a:solidFill>
              </a:rPr>
              <a:t>Bronchoconstriction</a:t>
            </a:r>
          </a:p>
          <a:p>
            <a:pPr lvl="1"/>
            <a:r>
              <a:rPr lang="en-GB" sz="2000" b="1" dirty="0" smtClean="0">
                <a:solidFill>
                  <a:schemeClr val="accent1"/>
                </a:solidFill>
              </a:rPr>
              <a:t>Airway anatomical instability – guy ropes</a:t>
            </a:r>
          </a:p>
          <a:p>
            <a:pPr lvl="1"/>
            <a:r>
              <a:rPr lang="en-GB" sz="2000" b="1" dirty="0" smtClean="0">
                <a:solidFill>
                  <a:schemeClr val="accent1"/>
                </a:solidFill>
              </a:rPr>
              <a:t>Intraluminal mucus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200" b="1" dirty="0" smtClean="0">
                <a:solidFill>
                  <a:schemeClr val="bg1"/>
                </a:solidFill>
              </a:rPr>
              <a:t>Airway inflammation</a:t>
            </a:r>
          </a:p>
          <a:p>
            <a:pPr lvl="1"/>
            <a:r>
              <a:rPr lang="en-GB" sz="2000" b="1" dirty="0" smtClean="0">
                <a:solidFill>
                  <a:schemeClr val="accent1"/>
                </a:solidFill>
              </a:rPr>
              <a:t>Present or not, cell type</a:t>
            </a:r>
          </a:p>
          <a:p>
            <a:pPr lvl="1"/>
            <a:r>
              <a:rPr lang="en-GB" sz="2000" b="1" dirty="0" smtClean="0">
                <a:solidFill>
                  <a:schemeClr val="accent1"/>
                </a:solidFill>
              </a:rPr>
              <a:t>Beneficial or not?</a:t>
            </a:r>
          </a:p>
          <a:p>
            <a:pPr lvl="1"/>
            <a:r>
              <a:rPr lang="en-GB" sz="2000" b="1" dirty="0" smtClean="0">
                <a:solidFill>
                  <a:schemeClr val="accent1"/>
                </a:solidFill>
              </a:rPr>
              <a:t>PATHWAYS!</a:t>
            </a:r>
            <a:endParaRPr lang="en-GB" sz="2200" b="1" dirty="0" smtClean="0">
              <a:solidFill>
                <a:schemeClr val="accent1"/>
              </a:solidFill>
            </a:endParaRPr>
          </a:p>
          <a:p>
            <a:endParaRPr lang="en-GB" sz="2200" b="1" dirty="0">
              <a:solidFill>
                <a:schemeClr val="bg1"/>
              </a:solidFill>
            </a:endParaRPr>
          </a:p>
          <a:p>
            <a:r>
              <a:rPr lang="en-GB" sz="2200" b="1" dirty="0" smtClean="0">
                <a:solidFill>
                  <a:schemeClr val="bg1"/>
                </a:solidFill>
              </a:rPr>
              <a:t>Airway infection and impaired host defences</a:t>
            </a:r>
          </a:p>
          <a:p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karger.com/Article/ShowPic/341382?image=000341382_f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 rot="5400000">
            <a:off x="6232971" y="1579340"/>
            <a:ext cx="318611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fhs.mcmaster.ca/firh/irm_images/fred_imag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2"/>
          <a:stretch>
            <a:fillRect/>
          </a:stretch>
        </p:blipFill>
        <p:spPr bwMode="auto">
          <a:xfrm>
            <a:off x="6947518" y="4509120"/>
            <a:ext cx="2088978" cy="215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1988840"/>
            <a:ext cx="4647426" cy="923330"/>
          </a:xfrm>
          <a:prstGeom prst="rect">
            <a:avLst/>
          </a:prstGeom>
          <a:solidFill>
            <a:schemeClr val="bg1"/>
          </a:solidFill>
          <a:ln w="635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Treatable Trait-1</a:t>
            </a:r>
          </a:p>
          <a:p>
            <a:r>
              <a:rPr lang="en-GB" b="1" dirty="0" smtClean="0"/>
              <a:t>Is there bronchodilator responsiveness?</a:t>
            </a:r>
          </a:p>
          <a:p>
            <a:r>
              <a:rPr lang="en-GB" b="1" dirty="0" smtClean="0"/>
              <a:t>If so, prescribe β-2 agonists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3861048"/>
            <a:ext cx="3339376" cy="923330"/>
          </a:xfrm>
          <a:prstGeom prst="rect">
            <a:avLst/>
          </a:prstGeom>
          <a:solidFill>
            <a:schemeClr val="bg1"/>
          </a:solidFill>
          <a:ln w="635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Treatable Trait-2</a:t>
            </a:r>
          </a:p>
          <a:p>
            <a:r>
              <a:rPr lang="en-GB" b="1" dirty="0" smtClean="0"/>
              <a:t>Is there airway eosinophilia?</a:t>
            </a:r>
          </a:p>
          <a:p>
            <a:r>
              <a:rPr lang="en-GB" b="1" dirty="0" smtClean="0"/>
              <a:t>If so, prescribe ICS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5805264"/>
            <a:ext cx="3044423" cy="923330"/>
          </a:xfrm>
          <a:prstGeom prst="rect">
            <a:avLst/>
          </a:prstGeom>
          <a:solidFill>
            <a:schemeClr val="bg1"/>
          </a:solidFill>
          <a:ln w="635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Treatable Trait-3</a:t>
            </a:r>
          </a:p>
          <a:p>
            <a:r>
              <a:rPr lang="en-GB" b="1" dirty="0" smtClean="0"/>
              <a:t>Is there airway infection?</a:t>
            </a:r>
          </a:p>
          <a:p>
            <a:r>
              <a:rPr lang="en-GB" b="1" dirty="0" smtClean="0"/>
              <a:t>If so, prescribe antibiotics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065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FFFF00"/>
                </a:solidFill>
              </a:rPr>
              <a:t>Symptom Patterns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b="1" u="sng" dirty="0">
                <a:solidFill>
                  <a:schemeClr val="bg1"/>
                </a:solidFill>
              </a:rPr>
              <a:t>Episodic (viral) wheeze</a:t>
            </a:r>
          </a:p>
          <a:p>
            <a:pPr lvl="1"/>
            <a:r>
              <a:rPr lang="en-GB" sz="2400" b="1" dirty="0">
                <a:solidFill>
                  <a:schemeClr val="accent1"/>
                </a:solidFill>
              </a:rPr>
              <a:t>Wheeze in association with (usually) clinically diagnosed viral </a:t>
            </a:r>
            <a:r>
              <a:rPr lang="en-GB" sz="2400" b="1" dirty="0" smtClean="0">
                <a:solidFill>
                  <a:schemeClr val="accent1"/>
                </a:solidFill>
              </a:rPr>
              <a:t>URTI</a:t>
            </a:r>
          </a:p>
          <a:p>
            <a:pPr lvl="1"/>
            <a:r>
              <a:rPr lang="en-GB" sz="2400" b="1" dirty="0" smtClean="0">
                <a:solidFill>
                  <a:schemeClr val="accent1"/>
                </a:solidFill>
              </a:rPr>
              <a:t>NOT the same as transient wheeze! </a:t>
            </a:r>
          </a:p>
          <a:p>
            <a:pPr lvl="1"/>
            <a:r>
              <a:rPr lang="en-GB" sz="2400" b="1" i="1" dirty="0" smtClean="0">
                <a:solidFill>
                  <a:srgbClr val="FF66CC"/>
                </a:solidFill>
              </a:rPr>
              <a:t>NO eosinophilic inflammation – ICS????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sz="2800" b="1" u="sng" dirty="0">
                <a:solidFill>
                  <a:schemeClr val="bg1"/>
                </a:solidFill>
              </a:rPr>
              <a:t>Multi-trigger wheeze</a:t>
            </a:r>
          </a:p>
          <a:p>
            <a:pPr lvl="1"/>
            <a:r>
              <a:rPr lang="en-GB" sz="2400" b="1" dirty="0">
                <a:solidFill>
                  <a:schemeClr val="accent1"/>
                </a:solidFill>
              </a:rPr>
              <a:t>Wheeze both with viral URTI and with other triggers between URTIs </a:t>
            </a:r>
            <a:endParaRPr lang="en-GB" sz="2400" b="1" dirty="0" smtClean="0">
              <a:solidFill>
                <a:schemeClr val="accent1"/>
              </a:solidFill>
            </a:endParaRPr>
          </a:p>
          <a:p>
            <a:pPr lvl="1"/>
            <a:r>
              <a:rPr lang="en-GB" sz="2400" b="1" dirty="0" smtClean="0">
                <a:solidFill>
                  <a:schemeClr val="accent1"/>
                </a:solidFill>
              </a:rPr>
              <a:t>NOT the same as persistent wheeze!</a:t>
            </a:r>
          </a:p>
          <a:p>
            <a:pPr lvl="1"/>
            <a:r>
              <a:rPr lang="en-GB" sz="2400" b="1" i="1" dirty="0" smtClean="0">
                <a:solidFill>
                  <a:srgbClr val="FF66CC"/>
                </a:solidFill>
              </a:rPr>
              <a:t>Eosinophilia and remodelling – ICS in some?!</a:t>
            </a:r>
            <a:endParaRPr lang="en-GB" sz="2400" b="1" i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3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1700" y="116833"/>
            <a:ext cx="86403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  <a:latin typeface="+mn-lt"/>
              </a:rPr>
              <a:t>Airway eosinophilia does not relate to clinical wheeze phenotype, but is present in atopic </a:t>
            </a:r>
            <a:r>
              <a:rPr lang="en-GB" sz="3200" b="1" dirty="0" err="1">
                <a:solidFill>
                  <a:srgbClr val="FFFF00"/>
                </a:solidFill>
                <a:latin typeface="+mn-lt"/>
              </a:rPr>
              <a:t>wheezers</a:t>
            </a:r>
            <a:endParaRPr lang="en-GB" sz="3200" b="1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60032" y="2051606"/>
            <a:ext cx="4176464" cy="3266252"/>
            <a:chOff x="4424218" y="2138700"/>
            <a:chExt cx="4176464" cy="326625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19" r="8138"/>
            <a:stretch/>
          </p:blipFill>
          <p:spPr bwMode="auto">
            <a:xfrm>
              <a:off x="4424218" y="2147942"/>
              <a:ext cx="4176464" cy="325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262255" y="2253673"/>
              <a:ext cx="1182254" cy="341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25212" y="2138700"/>
              <a:ext cx="19488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Wheeze</a:t>
              </a: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81700" y="2034956"/>
          <a:ext cx="4612864" cy="3266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Prism 6" r:id="rId4" imgW="3750453" imgH="2654335" progId="Prism6.Document">
                  <p:embed/>
                </p:oleObj>
              </mc:Choice>
              <mc:Fallback>
                <p:oleObj name="Prism 6" r:id="rId4" imgW="3750453" imgH="2654335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1700" y="2034956"/>
                        <a:ext cx="4612864" cy="326625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950737" y="3012734"/>
            <a:ext cx="997527" cy="2262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DF9E7F-F7B1-48CA-A1BA-DA2C8D2B4D27}"/>
              </a:ext>
            </a:extLst>
          </p:cNvPr>
          <p:cNvSpPr/>
          <p:nvPr/>
        </p:nvSpPr>
        <p:spPr>
          <a:xfrm>
            <a:off x="1043608" y="2492896"/>
            <a:ext cx="2088232" cy="2664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E5B913-C4F6-4E53-B90A-FC8C1E3A7C6B}"/>
              </a:ext>
            </a:extLst>
          </p:cNvPr>
          <p:cNvSpPr txBox="1"/>
          <p:nvPr/>
        </p:nvSpPr>
        <p:spPr>
          <a:xfrm>
            <a:off x="5004048" y="609329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BB75AE"/>
                </a:solidFill>
              </a:rPr>
              <a:t>JACI 2019; 143: 1607-1610</a:t>
            </a:r>
            <a:endParaRPr lang="en-GB" b="1" i="1" dirty="0">
              <a:solidFill>
                <a:srgbClr val="BB75A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2051556"/>
            <a:ext cx="26877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Clinical phenotype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2564904"/>
            <a:ext cx="7569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P=0.43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41801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>
                <a:solidFill>
                  <a:srgbClr val="FFFF00"/>
                </a:solidFill>
              </a:rPr>
              <a:t>Conflict of Interest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b="1" smtClean="0">
                <a:solidFill>
                  <a:schemeClr val="bg1"/>
                </a:solidFill>
              </a:rPr>
              <a:t>No COIs, financial or otherwise</a:t>
            </a:r>
          </a:p>
        </p:txBody>
      </p:sp>
    </p:spTree>
    <p:extLst>
      <p:ext uri="{BB962C8B-B14F-4D97-AF65-F5344CB8AC3E}">
        <p14:creationId xmlns:p14="http://schemas.microsoft.com/office/powerpoint/2010/main" val="40233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FFFF00"/>
                </a:solidFill>
              </a:rPr>
              <a:t>Indications for Treatment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u="sng" dirty="0" smtClean="0">
                <a:solidFill>
                  <a:schemeClr val="accent1"/>
                </a:solidFill>
              </a:rPr>
              <a:t>Prevention of disease progression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(anti-histamines)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Intermittent ICS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Continuous ICS</a:t>
            </a:r>
          </a:p>
          <a:p>
            <a:pPr eaLnBrk="1" hangingPunct="1">
              <a:lnSpc>
                <a:spcPct val="90000"/>
              </a:lnSpc>
            </a:pPr>
            <a:endParaRPr lang="en-GB" sz="28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b="1" u="sng" dirty="0" smtClean="0">
                <a:solidFill>
                  <a:schemeClr val="accent1"/>
                </a:solidFill>
              </a:rPr>
              <a:t>Treatment of 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LTRAs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Inhaled corticosteroids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A-word - antibiotics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Oral 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13633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l"/>
            <a:r>
              <a:rPr lang="en-GB" sz="3600" b="1" dirty="0" smtClean="0">
                <a:solidFill>
                  <a:srgbClr val="FFFF00"/>
                </a:solidFill>
              </a:rPr>
              <a:t>ICS not disease </a:t>
            </a:r>
            <a:br>
              <a:rPr lang="en-GB" sz="3600" b="1" dirty="0" smtClean="0">
                <a:solidFill>
                  <a:srgbClr val="FFFF00"/>
                </a:solidFill>
              </a:rPr>
            </a:br>
            <a:r>
              <a:rPr lang="en-GB" sz="3600" b="1" dirty="0" smtClean="0">
                <a:solidFill>
                  <a:srgbClr val="FFFF00"/>
                </a:solidFill>
              </a:rPr>
              <a:t>modifying</a:t>
            </a:r>
            <a:endParaRPr lang="en-GB" sz="3600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" b="3233"/>
          <a:stretch/>
        </p:blipFill>
        <p:spPr bwMode="auto">
          <a:xfrm>
            <a:off x="5796136" y="44624"/>
            <a:ext cx="33123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Fig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5740" r="4353" b="5387"/>
          <a:stretch/>
        </p:blipFill>
        <p:spPr bwMode="auto">
          <a:xfrm>
            <a:off x="14551267" y="535088"/>
            <a:ext cx="2286030" cy="179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nchester united f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46" y="2636912"/>
            <a:ext cx="3345558" cy="209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1268760"/>
            <a:ext cx="228940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PEAK, IFWIN</a:t>
            </a:r>
            <a:r>
              <a:rPr lang="en-GB" b="1" dirty="0" smtClean="0">
                <a:solidFill>
                  <a:schemeClr val="bg1"/>
                </a:solidFill>
              </a:rPr>
              <a:t>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Continuous ICS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are not disease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modifying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sz="1400" b="1" i="1" dirty="0">
                <a:solidFill>
                  <a:srgbClr val="BB75AE"/>
                </a:solidFill>
                <a:latin typeface="+mn-lt"/>
              </a:rPr>
              <a:t>NEJM 2006; 354: </a:t>
            </a:r>
            <a:r>
              <a:rPr lang="en-GB" sz="1400" b="1" i="1" dirty="0" smtClean="0">
                <a:solidFill>
                  <a:srgbClr val="BB75AE"/>
                </a:solidFill>
                <a:latin typeface="+mn-lt"/>
              </a:rPr>
              <a:t>1985-7</a:t>
            </a:r>
          </a:p>
          <a:p>
            <a:r>
              <a:rPr lang="en-GB" sz="1400" b="1" i="1" dirty="0" smtClean="0">
                <a:solidFill>
                  <a:srgbClr val="BB75AE"/>
                </a:solidFill>
                <a:latin typeface="+mn-lt"/>
              </a:rPr>
              <a:t>Lancet 2006;368:754-62</a:t>
            </a:r>
            <a:endParaRPr lang="en-GB" sz="1400" b="1" i="1" dirty="0">
              <a:solidFill>
                <a:srgbClr val="BB75AE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705" y="3885436"/>
            <a:ext cx="277511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chemeClr val="bg1"/>
                </a:solidFill>
              </a:rPr>
              <a:t>COPSAC</a:t>
            </a:r>
            <a:r>
              <a:rPr lang="en-GB" b="1" dirty="0" smtClean="0">
                <a:solidFill>
                  <a:schemeClr val="bg1"/>
                </a:solidFill>
              </a:rPr>
              <a:t>: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Nor are intermittent ICS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sz="1400" b="1" i="1" dirty="0">
                <a:solidFill>
                  <a:srgbClr val="BB75AE"/>
                </a:solidFill>
              </a:rPr>
              <a:t>NEJM 2006; 354: </a:t>
            </a:r>
            <a:r>
              <a:rPr lang="en-GB" sz="1400" b="1" i="1" dirty="0" smtClean="0">
                <a:solidFill>
                  <a:srgbClr val="BB75AE"/>
                </a:solidFill>
              </a:rPr>
              <a:t>1998-2005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pic>
        <p:nvPicPr>
          <p:cNvPr id="1034" name="Picture 10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7" y="1418817"/>
            <a:ext cx="2932648" cy="23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8656" y="2206980"/>
            <a:ext cx="4227823" cy="33822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73033" y="5805264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 free lunch either? </a:t>
            </a:r>
            <a:r>
              <a:rPr lang="en-GB" b="1" u="sng" dirty="0" smtClean="0">
                <a:solidFill>
                  <a:schemeClr val="bg1"/>
                </a:solidFill>
              </a:rPr>
              <a:t>IFWIN</a:t>
            </a:r>
            <a:endParaRPr lang="en-GB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8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FF00"/>
                </a:solidFill>
              </a:rPr>
              <a:t>Role of ICS?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600200"/>
            <a:ext cx="8352928" cy="4525963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Continuous inhaled BUD failed to prevent wheeze in pre-school children (n=40, </a:t>
            </a:r>
            <a:r>
              <a:rPr lang="en-GB" sz="2400" b="1" i="1" u="sng" dirty="0" smtClean="0">
                <a:solidFill>
                  <a:srgbClr val="BB75AE"/>
                </a:solidFill>
              </a:rPr>
              <a:t>ADC 1995; 72: 317-20</a:t>
            </a:r>
            <a:r>
              <a:rPr lang="en-GB" sz="2400" b="1" i="1" dirty="0" smtClean="0">
                <a:solidFill>
                  <a:schemeClr val="bg1"/>
                </a:solidFill>
              </a:rPr>
              <a:t>)</a:t>
            </a:r>
            <a:endParaRPr lang="en-GB" sz="2400" b="1" dirty="0" smtClean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USA: intermittent ML and intermittent neb BUD better than standard (n=238, </a:t>
            </a:r>
            <a:r>
              <a:rPr lang="en-GB" altLang="en-US" sz="2400" b="1" i="1" u="sng" dirty="0">
                <a:solidFill>
                  <a:srgbClr val="BB75AE"/>
                </a:solidFill>
              </a:rPr>
              <a:t>JACI 2008;122: 1127-35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)</a:t>
            </a:r>
          </a:p>
          <a:p>
            <a:endParaRPr lang="en-GB" altLang="en-US" sz="2400" b="1" dirty="0">
              <a:solidFill>
                <a:schemeClr val="bg1"/>
              </a:solidFill>
            </a:endParaRPr>
          </a:p>
          <a:p>
            <a:r>
              <a:rPr lang="en-GB" altLang="en-US" sz="2400" b="1" dirty="0" smtClean="0">
                <a:solidFill>
                  <a:schemeClr val="bg1"/>
                </a:solidFill>
              </a:rPr>
              <a:t>USA: intermittent FP 1.5 mg/day reduced </a:t>
            </a:r>
            <a:r>
              <a:rPr lang="en-GB" altLang="en-US" sz="2400" b="1" dirty="0" err="1" smtClean="0">
                <a:solidFill>
                  <a:schemeClr val="bg1"/>
                </a:solidFill>
              </a:rPr>
              <a:t>pred</a:t>
            </a:r>
            <a:r>
              <a:rPr lang="en-GB" altLang="en-US" sz="2400" b="1" dirty="0" smtClean="0">
                <a:solidFill>
                  <a:schemeClr val="bg1"/>
                </a:solidFill>
              </a:rPr>
              <a:t> requirement (n=129, </a:t>
            </a:r>
            <a:r>
              <a:rPr lang="en-GB" sz="2400" b="1" i="1" u="sng" dirty="0">
                <a:solidFill>
                  <a:srgbClr val="BB75AE"/>
                </a:solidFill>
              </a:rPr>
              <a:t>NEJM 2009; 360: </a:t>
            </a:r>
            <a:r>
              <a:rPr lang="en-GB" sz="2400" b="1" i="1" u="sng" dirty="0" smtClean="0">
                <a:solidFill>
                  <a:srgbClr val="BB75AE"/>
                </a:solidFill>
              </a:rPr>
              <a:t>339-53</a:t>
            </a:r>
            <a:r>
              <a:rPr lang="en-GB" sz="2400" b="1" dirty="0" smtClean="0">
                <a:solidFill>
                  <a:schemeClr val="bg1"/>
                </a:solidFill>
              </a:rPr>
              <a:t>)</a:t>
            </a:r>
          </a:p>
          <a:p>
            <a:endParaRPr lang="en-GB" sz="2400" b="1" u="sng" dirty="0">
              <a:solidFill>
                <a:schemeClr val="bg1"/>
              </a:solidFill>
            </a:endParaRPr>
          </a:p>
          <a:p>
            <a:r>
              <a:rPr lang="en-GB" altLang="en-US" sz="2400" b="1" dirty="0" smtClean="0">
                <a:solidFill>
                  <a:schemeClr val="bg1"/>
                </a:solidFill>
              </a:rPr>
              <a:t>USA: neb BUD intermittent and continuous equally (in)effective (n=278, </a:t>
            </a:r>
            <a:r>
              <a:rPr lang="en-GB" sz="2400" b="1" i="1" u="sng" dirty="0" smtClean="0">
                <a:solidFill>
                  <a:srgbClr val="BB75AE"/>
                </a:solidFill>
              </a:rPr>
              <a:t>NEJM  </a:t>
            </a:r>
            <a:r>
              <a:rPr lang="en-GB" sz="2400" b="1" i="1" u="sng" dirty="0">
                <a:solidFill>
                  <a:srgbClr val="BB75AE"/>
                </a:solidFill>
              </a:rPr>
              <a:t>2011; 365: </a:t>
            </a:r>
            <a:r>
              <a:rPr lang="en-GB" sz="2400" b="1" i="1" u="sng" dirty="0" smtClean="0">
                <a:solidFill>
                  <a:srgbClr val="BB75AE"/>
                </a:solidFill>
              </a:rPr>
              <a:t>1990-2001</a:t>
            </a:r>
            <a:r>
              <a:rPr lang="en-GB" sz="2400" b="1" dirty="0" smtClean="0">
                <a:solidFill>
                  <a:schemeClr val="bg1"/>
                </a:solidFill>
              </a:rPr>
              <a:t>)</a:t>
            </a:r>
            <a:endParaRPr lang="en-GB" sz="2400" b="1" i="1" u="sng" dirty="0">
              <a:solidFill>
                <a:srgbClr val="BB75AE"/>
              </a:solidFill>
            </a:endParaRPr>
          </a:p>
          <a:p>
            <a:endParaRPr lang="en-GB" altLang="en-US" sz="2400" b="1" dirty="0">
              <a:solidFill>
                <a:schemeClr val="bg1"/>
              </a:solidFill>
            </a:endParaRP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FF00"/>
                </a:solidFill>
              </a:rPr>
              <a:t>INFANT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N=300 children age 12-59/12 at step 2, 18 USA sites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Daily ICS vs. daily LTRA vs. prn ICS/</a:t>
            </a:r>
            <a:r>
              <a:rPr lang="en-GB" sz="2000" b="1" dirty="0" err="1" smtClean="0">
                <a:solidFill>
                  <a:schemeClr val="bg1"/>
                </a:solidFill>
              </a:rPr>
              <a:t>albuterol</a:t>
            </a:r>
            <a:r>
              <a:rPr lang="en-GB" sz="2000" b="1" dirty="0" smtClean="0">
                <a:solidFill>
                  <a:schemeClr val="bg1"/>
                </a:solidFill>
              </a:rPr>
              <a:t>, three way crossover, blinded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Composite outcome of asthma control days and time to attack requiring OCS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Aeroallergen sensitization, gender and wheeze attacks pre-specified predictors, not blood eosinophil count 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818182" y="3429000"/>
            <a:ext cx="4267906" cy="338437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83" y="85736"/>
            <a:ext cx="4273805" cy="31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1196752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Many got</a:t>
            </a:r>
          </a:p>
          <a:p>
            <a:r>
              <a:rPr lang="en-GB" b="1" dirty="0" smtClean="0"/>
              <a:t>better!!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926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FF00"/>
                </a:solidFill>
              </a:rPr>
              <a:t>INFANT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869160"/>
            <a:ext cx="4038600" cy="1257003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Post-hoc blood eosinophil analysis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Post-hoc blood eosinophil and aeroallergen combined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5" y="1474205"/>
            <a:ext cx="5218318" cy="310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196" y="53254"/>
            <a:ext cx="2437200" cy="5753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889" t="7091"/>
          <a:stretch/>
        </p:blipFill>
        <p:spPr>
          <a:xfrm>
            <a:off x="5586630" y="44624"/>
            <a:ext cx="1073602" cy="5769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6136" y="6298397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BB75AE"/>
                </a:solidFill>
              </a:rPr>
              <a:t>JACI 2016; 138: 1608-18</a:t>
            </a:r>
            <a:endParaRPr lang="en-GB" b="1" i="1" dirty="0">
              <a:solidFill>
                <a:srgbClr val="BB75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2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Blood, IS, BAL &amp; Airway disease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(IS </a:t>
            </a:r>
            <a:r>
              <a:rPr lang="en-GB" sz="2000" b="1" dirty="0" err="1" smtClean="0">
                <a:solidFill>
                  <a:schemeClr val="bg1"/>
                </a:solidFill>
              </a:rPr>
              <a:t>is</a:t>
            </a:r>
            <a:r>
              <a:rPr lang="en-GB" sz="2000" b="1" dirty="0" smtClean="0">
                <a:solidFill>
                  <a:schemeClr val="bg1"/>
                </a:solidFill>
              </a:rPr>
              <a:t> better than cough swabs for detecting infection, probably at least as good as BAL)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IS </a:t>
            </a:r>
            <a:r>
              <a:rPr lang="en-GB" sz="2000" b="1" dirty="0" err="1" smtClean="0">
                <a:solidFill>
                  <a:schemeClr val="bg1"/>
                </a:solidFill>
              </a:rPr>
              <a:t>is</a:t>
            </a:r>
            <a:r>
              <a:rPr lang="en-GB" sz="2000" b="1" dirty="0" smtClean="0">
                <a:solidFill>
                  <a:schemeClr val="bg1"/>
                </a:solidFill>
              </a:rPr>
              <a:t> a poor marker of airway eosinophilia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No blood eosinophilia likely = none in BAL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Blood eosinophilia may be driven by other atopic </a:t>
            </a:r>
            <a:r>
              <a:rPr lang="en-GB" sz="2000" b="1" dirty="0" smtClean="0">
                <a:solidFill>
                  <a:schemeClr val="bg1"/>
                </a:solidFill>
              </a:rPr>
              <a:t>disease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LMICs – remember parasites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5" name="AutoShape 2" descr="data:image/jpeg;base64,/9j/4AAQSkZJRgABAQAAAQABAAD/2wCEAAkGBxMTEhUTExIVFRUXFRcXFxcVFRUVFxcYFRcXFxcXFRUYHSggGBolGxUXITEhJSkrLi4uFx8zODMtNygtLisBCgoKDg0OGhAPFy0dHR0rKy0tLS0tLS0tLS0tLS0rLSstLS0tLS0tLS0tLSs3LSstLS03NystLTc3KysrKzcrK//AABEIALUBFwMBIgACEQEDEQH/xAAcAAACAgMBAQAAAAAAAAAAAAADBAIFAAEGBwj/xABEEAABAwICBQkEBwYFBQAAAAABAAIDESEEMUFRYXGRBQYHEoGhscHwEyLR4SQycnOywvEjNEJSYpIzNWOCoiVDg4Sj/8QAGQEAAgMBAAAAAAAAAAAAAAAAAQIAAwQF/8QAJBEBAQACAgICAwADAQAAAAAAAAECEQMyBCESMSIzQVFhcSP/2gAMAwEAAhEDEQA/APWMXF1mObra4cQQvnf2ZD6HRn4FfRxXgfOHD+zxcrBokeOzrGndRV8303eNfZ7AHJXMQVNgMgfXrNXeFFlkjadjqiNzQmFFB70x4MxqbjCAwZJlgUOYjNskVryhMda6mCoXQxC1VacUPrKFEJWEqNVIKIG4ZpZ4TKFJuS00pHE5LleeA+hYr/1+6dvxXWYgWquQ56SfQ8QNfse6eNTHtE5Z+FU/IY91u5dXhhkuW5BFhuC6vD5KnH7q+rCIeSbYErh7p2JquxViRBMRjQhtsisTkojRT5qLzqWwVFx0qF17SqttPz2obDVbrcIIKovOhYFqTWoMBKXc07rpgihQipYcLq6CbIE4tuR3IEwsoSrPmW39pKf6WjiT8FiNzLH+NvYPFYtfH1jleR+yuhK8W6R8N1Me/wDqDX8QAe8Fe1FeQdKY+nj7lni5Dm6n8fsr+SzYD1VXERsqfk1tslcRHYsrecaaqbHIbHrbc0KfE/AUw3JKwptotRSU4jDkmKWSzWpqO6KIF2xbRA1aAUpajGEUKIUlIVF4S8iak1paQ1CFhoRxIsuJ5+S0wzx/MYxwlY78q7jEioXB9ITPow2SM/ElnaJn7xpfkAe6NwXU4Y3XNchD3G7h4BdLg71VWP2vqxgTrM0jCU7EdiuxVmmI0ZuhRhEATkqbwhShHBqLKLhdApePwTDAhPzRGu0KImFGQKZBpmhlx1BEYE6qWc4I0zrJFzrJbTitQcRZFY5AxBRJ/V7zJFpd7fAralzJ+rL9pvgVi2cfWOTz/sq+cF490oH6f/4o/wA3xXsL1430kuryi4amRj/jXzS83VZ4/YryWVbRCp8lVYAevW9WsQ0rK34mQStF11pxsdyiw3UqyLKDJNRHtSeHOWxONN0pzUeaNRLxlMxOqpsuW2UKEa9bYilRNM1NhGDzRW6UKMo6MCousl5kdxqgSuQo4k5jULiOkK+Gd9tn4wu2xK4vn7fDP3tPBzUP7D59aU5C+o3cPBdLg8qrmOQz7rdwXT4fUq8fs9PxjJPMScGSciyVsIZjHFGCXBqEdlgmLU22WF/FZ1ggvULIi83U4UJba6lENm0bBUHOWye1DdlZEsgE9ko4JidAfklOyNDxCmwoc5RB0HMj6kv2x4LFvmT9ST7Y8FpbePrHH5/2VfuXi/SC6vKUuz2Y/wDm1e0OXiHPc/8AUZzqe3uY0JObqt8fsJgAKW9eqKyYOCq8GMtqtYslmbokH61oPooON1ppJS2nx+1rhynWKrw0is2m2pBf8TDUxEexKtkBTLHBEuUTqo9ZRDlAvULII11DsRw5LMIqjBGULGioSKbnIbihRhHFOXI89m1w0uwV4EFdXjTQrmudja4Wb7tx7kv9PlPxUvIn1G7gupwa5PkKSrGD+ldRgn5JJ9nv8WjTQBOR6EnGU3GrYqNAoraoTCpvGopi1soZKI3aouHr4pakD69FrrKEj0F0xr81FmMWDZMlF0lEAPt2Dv2rOtmEanxQkddAmN0V51pd70qZRMOQsQdi31lqZyKt0fMf6kv2x4LFHmQbTb2+BWLdx9Y4/kfsroXLw7nn/mE/3n5Wr3JwXh/PP/McR9v8rUnN1W+NPyHwQsFYRBVmANvWhWVbLLtuDkdRbjKC6S99SYhS1Zicw7b19evgrGNyrQEeIlRoNNca00JlsmruBKrnMrcdyZw/rWjINh1js0NzvFCfNoG/PyW4zVAujLT3I4KXicjhw1oq6woUqm7uSssqAyFsVdUPOb92l+7f4FXUrqqm5x/u8v3b/wAJQPn1cjzfPut2tC67BMouT5tCrI9y62ByS/Y73jP+LKB909GqyNyfiOV1YWw416LVLxEVzR2BMSxNjkGeRFlNAk5X1S1J9tPKE01N/H5IUsmg+uxBEp3KRdjFg2T1ZbDho8iUvHMdGe8Iza+qVvrVmk0hKdulBr4KUjr0S8hsq6mWPoSKRbeUFppREejFFjouZB/xR9j8yxZzIzm3N8XLS28fWOP5H7K6crw/nw2nKM/2geLGnzXuJXiXSG2nKU232Z/4NS83VZ41/NDBiysHG1lW4TJOdayxt2gpRUqTXO1W8VB9zVFa62eV0taOGLLBuNPK3kmWP3+t6RwcoOtOggZ9yK/XtPrX096k6Qgi9B60aFvqA38Qgvj2X3VTymMF4134JiI2VdITqPhxTMMn6JLS5T0babo7NqREl0frKbV0dzwNySmdmtukNUpiX29BQ+OKBdXSq3nJ+7yn/Tf+Ep5jtaFiYhKWxHKR7Wf3uDT4qT7Ly+sa4nm4f2TDsXTxP061yfIVWxhpzFjvFiuhjkJFilv3Qx6xcYeWoTeGfQZlU0Mg/VOwyHX+iMWaXGGft0eCeY7SqfCvCsozZMrygsjyq97yKpqZ1rdqrpZkKEiHWvUkogeKa0LrAqLd54j4JpVuJuN4Nr7d21Fayu87CChQR6b31plztvd8CnSg4kg6Ug53jrTM4HWz16Sq3GydXSkygwxG8JgO0qqglyVg16GLPydnU8x/rS7meLlpa5iG8u5n5li3cfWOL5P7K6leM9KDacoHbHGeAI8l7I4ryHpWFMaw64Wfif8ABLzdVnjzWaow0lAAj4iQtFkjh3ZFExT9qxujoV856tQjRPBIrq8VWSHUbeSPG+l7jwSbaOKel5BKBb9EZ+IaTnQ69HcqPDz1dU0ptKt2y1pQU4ItExPsmyINbafisdNa/iUo6QXFQO2qkZPdzFOCO0+KT5bEWrsFta1FIa31IEYrkWi6OXUzI7NKW0bPRyO5ThNknh3jNNh1roxRYFK4V19yTmJNq22XRcVOq4zXNNWuhRWSehXOo3P1uRuQPfxkA1PDv7AXeSrpZradmTuKtOYsfWxoP8rHniKfmRw95xT5F1xZX/Th+VovZYvEx0yxEvAvLh3ELUWKIIorzpOwnU5QkcBQSNY/tp1T3tXN4cca6AhnNZVPHymXHL/pfYckn0e9OsdQ3N9FFVskOi59aU4Ja6QN58hZBcuMI91fmrGOWua53CvcDmTuFArfCAlQthyeW1VXSvroTeIbaoVaZKk28EtpTEVTuC11feSb8QQdFDqKOyW4NONEZVkh5stP4QjvmGWW4miqzIczTcEdpcRmB57MlZtNCT3/AFyVfj4yRQVTBcanwv8ABaF655es0tDeiUbL1r6srCI2SYbQ7E7ABRTFn5L7dPzC/wC9/s/MsW+YWc3+z8yxb+PrHF8n9ldO4ryrpfZSeB2uMjg4/FeplebdMUf7s7bIPwlTk6rOHvHG4IVATPUrU0zCUwKs+osVbwpcOKV2JSEAOIPy3p0Orbal5MOSbAAjZ80umjjummwgfxUysaUPBWIDerRxAQo8M4nMcKVT+HwdW0IBOlRpmRT2Ta06w4ZjsToaKAVA7Sh+yd1hkOJT7IzahG2lQjofkQmY5oqHAomHq5u/SnZB7uQy2+JQ4I6DRroEmc9hv0Lg2UoFZSN2JfCR1N+xHkeBnt0URir+q3HxV0et4VfiBQUDr8K8VZzSgi1DTaqiR5qTQZ66o6WbugJ3aibbPNdb0Ywe9M86mjiST4BcjMNA7aZdq9F6PsMG4dzqXe88AAB31VvDj+bH52WuLX+XOdMWFvBLT+dhPBw/MvNoc7le09JWC9pgnHSx7X+LT+JeLxsup5E1mXwc98ev8HKC1Se/yVlh2U+q0ga/mk8Oy2Xem4gKgdeh3gKmVt2eZJ1aUqezLsCuMHN2b1QwPqaVqcrup2qz5OZTTU10mqapVnLJQGlKbFWYmTLQrF5J0JPFNqa08SlsVq6cAke7x+SZhiAAFh89N0GWSjqCoqdAoK70WFoObanRUkoyRbs17NrQL13G/ciiWwo3iRfiUPrVFKjcL1UYY9ddVKUHcn9AhO42JPCnCyhC69qnPTVMyRgCtu33u1DZBpt2BCpQ4ojp8k21tkSNlVjhRDGM3J9r7mOfflH9Le4n4rEPmY6kzxrZ4EfFYt3F1cnyJ/6V1pXn/S+z9hAf9Vw4s+S7+q4bpdb9FiOqYd7Ho59aHH3jznk92SvY21HcqPk0Lo8O22awug2MOCFsQ6PXgmYmIhiySrsQooTSlq9lESNxFqDgEwG0WxHeo7lF0ADNNLI0bNd+xH6lhbvKmBb5+KaU2y8lKHRXRWvio9UUubrc5IyAIvW42LRKFP8AwfDW2o+IZUaeBUMO0AUBW5XUBUiv+qh8ZBOR1W8VWYqx+pXaMlbSOFTceJVVii4uoKgZ5W4lCrYEGA0sR4L1zkDD+zw8Tf6Ae03815jybhvaSsbpc5o4r1xupafGn3XJ8/LdmJTliD2kEsf80bgN9Ld68ALPe1L6KK8J5z4L2OLmZqkJG53vDuKnkz1KXwctWwvCKaT2JuCNvW+pnpsKd6WgomYyAa2WR05TzMOLe7p1q1wrSNQCr4SKaNlAKawmonnQ1MNuzrXbfW9AloSovkrn5jyWxtzOSiSBS4YU+dPBSgiAsOJNeCkQBq7SsgrlluUhxo+zhoUgNZPBbMZ1+uCIxtdHramlBB0da20afmoww0rX0U4yLT5KYF0KS0CJtlCZlRRMBlEN/n3IxTkd5p2xI2scOFD5LEvyNP1MQx32u9pWLZw38XM8nC/P07hcZ0qiuDb9838L12TlxHSu/wCixjXMO5rk2fWq+PtHnnJgXQYU27FQcmjbpXR4RoosW3Rh3DCiNTShxst61JiNqGS2Jhimxt1qNFbRKsgT23ROqaX8ApAKM1fmiaUs5tbbLqfsTmT2KUdfXzRXuUNajHUUQ53WNkXrJbE6/WpAJ9kcSa2rTdRIltL3TuIyP6JQZVQpsrqLzmXh+tiA7+QEnhQd57l6CuU5i4f3HyayGjc0VPj3LqVu4cdYRxPIy+XJW6ryzpUwfVxDJQP8RlDvYaeBC9SXG9KWD6+FbJS8bx/a4U8eqjyzeFLwZfHkjzPByXTUxyJpTYquF1D2qzAqN657sy+zMAvXQRqrTYrSE2p8QqjAVByFFZtJJyHejtaYJuNfapxC9bHj3IYZUd6NA0UKMC1kh1WW4Hmt68VhZ6sjYWEHZwRHfowxlkaMUJU446BaEaBLdihutY1iwNyRW2CJMgHEBLvTcjUJ2SMIQeaEEZj9FtbxIWKyXSnKbr0FxXBdLT/2UA/1HHg2nmu7XnHS3LeBux7uJaPJaeTrXP4pvOON5OzG9dRyeda5zk/PgulwnrtWP+uhieYmGtql46cU5G1CrUhnVFaAoNWA3UNBKKMjSfNTAsodf1RKaIhZ1VJReoZsiyUxDNSaa6qBi8lAlVWIcQDr0JYD3U1iRZahhLnMYP4nAcSlnu6Dly1i9A5uYfqYaMUv1esd7iT5qyWmtoABoFOC2upJqacO3d2xJctYL20EsX87HAbDT3TxonCsUvuA+dnWfTj2J+N9lZdIfJnscY4gUbIBI3tqHD+4HiFR4d653Jj8a7GGXyxlXuFvknoAVXYN1k+zWq10o9DoU8PERp9b9KnC2o7UywakR2E2M60wMxdSbHqRWMTJsxDkikW2qLG0ARAAoS1pjdPordCpBbKYtqLglZGpl5ul5EAI4kLFOcrE8JXdLyvpUd9KjGqId7n/AAWLFq5erncPeOd5OuRsXT4fMD1ksWLG6MPwhPMCxYosEAWi262sUNBC1D+KxYhRSoseFixBEEGQLSxRCEzLHemebsQdiYgdFXdoBosWI4T84r5+leghbKxYuk4zCtLFiiOE6WsI04eOX+JknVG54JI4tC8vgN1ixYvI7Oj4v617gR4K3jFhuWLFnaoejFu1NRBYsRhjEbUUNC0sRQQmymDkFixMRL4rKLSxRGSNSjzoW1iAFZ7LFixPC37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data:image/jpeg;base64,/9j/4AAQSkZJRgABAQAAAQABAAD/2wCEAAkGBxMTEhUTExIVFRUXFRcXFxcVFRUVFxcYFRcXFxcXFRUYHSggGBolGxUXITEhJSkrLi4uFx8zODMtNygtLisBCgoKDg0OGhAPFy0dHR0rKy0tLS0tLS0tLS0tLS0rLSstLS0tLS0tLS0tLSs3LSstLS03NystLTc3KysrKzcrK//AABEIALUBFwMBIgACEQEDEQH/xAAcAAACAgMBAQAAAAAAAAAAAAADBAIFAAEGBwj/xABEEAABAwICBQkEBwYFBQAAAAABAAIDESEEMUFRYXGRBQYHEoGhscHwEyLR4SQycnOywvEjNEJSYpIzNWOCoiVDg4Sj/8QAGQEAAgMBAAAAAAAAAAAAAAAAAQIAAwQF/8QAJBEBAQACAgICAwADAQAAAAAAAAECEQMyBCESMSIzQVFhcSP/2gAMAwEAAhEDEQA/APWMXF1mObra4cQQvnf2ZD6HRn4FfRxXgfOHD+zxcrBokeOzrGndRV8303eNfZ7AHJXMQVNgMgfXrNXeFFlkjadjqiNzQmFFB70x4MxqbjCAwZJlgUOYjNskVryhMda6mCoXQxC1VacUPrKFEJWEqNVIKIG4ZpZ4TKFJuS00pHE5LleeA+hYr/1+6dvxXWYgWquQ56SfQ8QNfse6eNTHtE5Z+FU/IY91u5dXhhkuW5BFhuC6vD5KnH7q+rCIeSbYErh7p2JquxViRBMRjQhtsisTkojRT5qLzqWwVFx0qF17SqttPz2obDVbrcIIKovOhYFqTWoMBKXc07rpgihQipYcLq6CbIE4tuR3IEwsoSrPmW39pKf6WjiT8FiNzLH+NvYPFYtfH1jleR+yuhK8W6R8N1Me/wDqDX8QAe8Fe1FeQdKY+nj7lni5Dm6n8fsr+SzYD1VXERsqfk1tslcRHYsrecaaqbHIbHrbc0KfE/AUw3JKwptotRSU4jDkmKWSzWpqO6KIF2xbRA1aAUpajGEUKIUlIVF4S8iak1paQ1CFhoRxIsuJ5+S0wzx/MYxwlY78q7jEioXB9ITPow2SM/ElnaJn7xpfkAe6NwXU4Y3XNchD3G7h4BdLg71VWP2vqxgTrM0jCU7EdiuxVmmI0ZuhRhEATkqbwhShHBqLKLhdApePwTDAhPzRGu0KImFGQKZBpmhlx1BEYE6qWc4I0zrJFzrJbTitQcRZFY5AxBRJ/V7zJFpd7fAralzJ+rL9pvgVi2cfWOTz/sq+cF490oH6f/4o/wA3xXsL1430kuryi4amRj/jXzS83VZ4/YryWVbRCp8lVYAevW9WsQ0rK34mQStF11pxsdyiw3UqyLKDJNRHtSeHOWxONN0pzUeaNRLxlMxOqpsuW2UKEa9bYilRNM1NhGDzRW6UKMo6MCousl5kdxqgSuQo4k5jULiOkK+Gd9tn4wu2xK4vn7fDP3tPBzUP7D59aU5C+o3cPBdLg8qrmOQz7rdwXT4fUq8fs9PxjJPMScGSciyVsIZjHFGCXBqEdlgmLU22WF/FZ1ggvULIi83U4UJba6lENm0bBUHOWye1DdlZEsgE9ko4JidAfklOyNDxCmwoc5RB0HMj6kv2x4LFvmT9ST7Y8FpbePrHH5/2VfuXi/SC6vKUuz2Y/wDm1e0OXiHPc/8AUZzqe3uY0JObqt8fsJgAKW9eqKyYOCq8GMtqtYslmbokH61oPooON1ppJS2nx+1rhynWKrw0is2m2pBf8TDUxEexKtkBTLHBEuUTqo9ZRDlAvULII11DsRw5LMIqjBGULGioSKbnIbihRhHFOXI89m1w0uwV4EFdXjTQrmudja4Wb7tx7kv9PlPxUvIn1G7gupwa5PkKSrGD+ldRgn5JJ9nv8WjTQBOR6EnGU3GrYqNAoraoTCpvGopi1soZKI3aouHr4pakD69FrrKEj0F0xr81FmMWDZMlF0lEAPt2Dv2rOtmEanxQkddAmN0V51pd70qZRMOQsQdi31lqZyKt0fMf6kv2x4LFHmQbTb2+BWLdx9Y4/kfsroXLw7nn/mE/3n5Wr3JwXh/PP/McR9v8rUnN1W+NPyHwQsFYRBVmANvWhWVbLLtuDkdRbjKC6S99SYhS1Zicw7b19evgrGNyrQEeIlRoNNca00JlsmruBKrnMrcdyZw/rWjINh1js0NzvFCfNoG/PyW4zVAujLT3I4KXicjhw1oq6woUqm7uSssqAyFsVdUPOb92l+7f4FXUrqqm5x/u8v3b/wAJQPn1cjzfPut2tC67BMouT5tCrI9y62ByS/Y73jP+LKB909GqyNyfiOV1YWw416LVLxEVzR2BMSxNjkGeRFlNAk5X1S1J9tPKE01N/H5IUsmg+uxBEp3KRdjFg2T1ZbDho8iUvHMdGe8Iza+qVvrVmk0hKdulBr4KUjr0S8hsq6mWPoSKRbeUFppREejFFjouZB/xR9j8yxZzIzm3N8XLS28fWOP5H7K6crw/nw2nKM/2geLGnzXuJXiXSG2nKU232Z/4NS83VZ41/NDBiysHG1lW4TJOdayxt2gpRUqTXO1W8VB9zVFa62eV0taOGLLBuNPK3kmWP3+t6RwcoOtOggZ9yK/XtPrX096k6Qgi9B60aFvqA38Qgvj2X3VTymMF4134JiI2VdITqPhxTMMn6JLS5T0babo7NqREl0frKbV0dzwNySmdmtukNUpiX29BQ+OKBdXSq3nJ+7yn/Tf+Ep5jtaFiYhKWxHKR7Wf3uDT4qT7Ly+sa4nm4f2TDsXTxP061yfIVWxhpzFjvFiuhjkJFilv3Qx6xcYeWoTeGfQZlU0Mg/VOwyHX+iMWaXGGft0eCeY7SqfCvCsozZMrygsjyq97yKpqZ1rdqrpZkKEiHWvUkogeKa0LrAqLd54j4JpVuJuN4Nr7d21Fayu87CChQR6b31plztvd8CnSg4kg6Ug53jrTM4HWz16Sq3GydXSkygwxG8JgO0qqglyVg16GLPydnU8x/rS7meLlpa5iG8u5n5li3cfWOL5P7K6leM9KDacoHbHGeAI8l7I4ryHpWFMaw64Wfif8ABLzdVnjzWaow0lAAj4iQtFkjh3ZFExT9qxujoV856tQjRPBIrq8VWSHUbeSPG+l7jwSbaOKel5BKBb9EZ+IaTnQ69HcqPDz1dU0ptKt2y1pQU4ItExPsmyINbafisdNa/iUo6QXFQO2qkZPdzFOCO0+KT5bEWrsFta1FIa31IEYrkWi6OXUzI7NKW0bPRyO5ThNknh3jNNh1roxRYFK4V19yTmJNq22XRcVOq4zXNNWuhRWSehXOo3P1uRuQPfxkA1PDv7AXeSrpZradmTuKtOYsfWxoP8rHniKfmRw95xT5F1xZX/Th+VovZYvEx0yxEvAvLh3ELUWKIIorzpOwnU5QkcBQSNY/tp1T3tXN4cca6AhnNZVPHymXHL/pfYckn0e9OsdQ3N9FFVskOi59aU4Ja6QN58hZBcuMI91fmrGOWua53CvcDmTuFArfCAlQthyeW1VXSvroTeIbaoVaZKk28EtpTEVTuC11feSb8QQdFDqKOyW4NONEZVkh5stP4QjvmGWW4miqzIczTcEdpcRmB57MlZtNCT3/AFyVfj4yRQVTBcanwv8ABaF655es0tDeiUbL1r6srCI2SYbQ7E7ABRTFn5L7dPzC/wC9/s/MsW+YWc3+z8yxb+PrHF8n9ldO4ryrpfZSeB2uMjg4/FeplebdMUf7s7bIPwlTk6rOHvHG4IVATPUrU0zCUwKs+osVbwpcOKV2JSEAOIPy3p0Orbal5MOSbAAjZ80umjjummwgfxUysaUPBWIDerRxAQo8M4nMcKVT+HwdW0IBOlRpmRT2Ta06w4ZjsToaKAVA7Sh+yd1hkOJT7IzahG2lQjofkQmY5oqHAomHq5u/SnZB7uQy2+JQ4I6DRroEmc9hv0Lg2UoFZSN2JfCR1N+xHkeBnt0URir+q3HxV0et4VfiBQUDr8K8VZzSgi1DTaqiR5qTQZ66o6WbugJ3aibbPNdb0Ywe9M86mjiST4BcjMNA7aZdq9F6PsMG4dzqXe88AAB31VvDj+bH52WuLX+XOdMWFvBLT+dhPBw/MvNoc7le09JWC9pgnHSx7X+LT+JeLxsup5E1mXwc98ev8HKC1Se/yVlh2U+q0ga/mk8Oy2Xem4gKgdeh3gKmVt2eZJ1aUqezLsCuMHN2b1QwPqaVqcrup2qz5OZTTU10mqapVnLJQGlKbFWYmTLQrF5J0JPFNqa08SlsVq6cAke7x+SZhiAAFh89N0GWSjqCoqdAoK70WFoObanRUkoyRbs17NrQL13G/ciiWwo3iRfiUPrVFKjcL1UYY9ddVKUHcn9AhO42JPCnCyhC69qnPTVMyRgCtu33u1DZBpt2BCpQ4ojp8k21tkSNlVjhRDGM3J9r7mOfflH9Le4n4rEPmY6kzxrZ4EfFYt3F1cnyJ/6V1pXn/S+z9hAf9Vw4s+S7+q4bpdb9FiOqYd7Ho59aHH3jznk92SvY21HcqPk0Lo8O22awug2MOCFsQ6PXgmYmIhiySrsQooTSlq9lESNxFqDgEwG0WxHeo7lF0ADNNLI0bNd+xH6lhbvKmBb5+KaU2y8lKHRXRWvio9UUubrc5IyAIvW42LRKFP8AwfDW2o+IZUaeBUMO0AUBW5XUBUiv+qh8ZBOR1W8VWYqx+pXaMlbSOFTceJVVii4uoKgZ5W4lCrYEGA0sR4L1zkDD+zw8Tf6Ae03815jybhvaSsbpc5o4r1xupafGn3XJ8/LdmJTliD2kEsf80bgN9Ld68ALPe1L6KK8J5z4L2OLmZqkJG53vDuKnkz1KXwctWwvCKaT2JuCNvW+pnpsKd6WgomYyAa2WR05TzMOLe7p1q1wrSNQCr4SKaNlAKawmonnQ1MNuzrXbfW9AloSovkrn5jyWxtzOSiSBS4YU+dPBSgiAsOJNeCkQBq7SsgrlluUhxo+zhoUgNZPBbMZ1+uCIxtdHramlBB0da20afmoww0rX0U4yLT5KYF0KS0CJtlCZlRRMBlEN/n3IxTkd5p2xI2scOFD5LEvyNP1MQx32u9pWLZw38XM8nC/P07hcZ0qiuDb9838L12TlxHSu/wCixjXMO5rk2fWq+PtHnnJgXQYU27FQcmjbpXR4RoosW3Rh3DCiNTShxst61JiNqGS2Jhimxt1qNFbRKsgT23ROqaX8ApAKM1fmiaUs5tbbLqfsTmT2KUdfXzRXuUNajHUUQ53WNkXrJbE6/WpAJ9kcSa2rTdRIltL3TuIyP6JQZVQpsrqLzmXh+tiA7+QEnhQd57l6CuU5i4f3HyayGjc0VPj3LqVu4cdYRxPIy+XJW6ryzpUwfVxDJQP8RlDvYaeBC9SXG9KWD6+FbJS8bx/a4U8eqjyzeFLwZfHkjzPByXTUxyJpTYquF1D2qzAqN657sy+zMAvXQRqrTYrSE2p8QqjAVByFFZtJJyHejtaYJuNfapxC9bHj3IYZUd6NA0UKMC1kh1WW4Hmt68VhZ6sjYWEHZwRHfowxlkaMUJU446BaEaBLdihutY1iwNyRW2CJMgHEBLvTcjUJ2SMIQeaEEZj9FtbxIWKyXSnKbr0FxXBdLT/2UA/1HHg2nmu7XnHS3LeBux7uJaPJaeTrXP4pvOON5OzG9dRyeda5zk/PgulwnrtWP+uhieYmGtql46cU5G1CrUhnVFaAoNWA3UNBKKMjSfNTAsodf1RKaIhZ1VJReoZsiyUxDNSaa6qBi8lAlVWIcQDr0JYD3U1iRZahhLnMYP4nAcSlnu6Dly1i9A5uYfqYaMUv1esd7iT5qyWmtoABoFOC2upJqacO3d2xJctYL20EsX87HAbDT3TxonCsUvuA+dnWfTj2J+N9lZdIfJnscY4gUbIBI3tqHD+4HiFR4d653Jj8a7GGXyxlXuFvknoAVXYN1k+zWq10o9DoU8PERp9b9KnC2o7UywakR2E2M60wMxdSbHqRWMTJsxDkikW2qLG0ARAAoS1pjdPordCpBbKYtqLglZGpl5ul5EAI4kLFOcrE8JXdLyvpUd9KjGqId7n/AAWLFq5erncPeOd5OuRsXT4fMD1ksWLG6MPwhPMCxYosEAWi262sUNBC1D+KxYhRSoseFixBEEGQLSxRCEzLHemebsQdiYgdFXdoBosWI4T84r5+leghbKxYuk4zCtLFiiOE6WsI04eOX+JknVG54JI4tC8vgN1ixYvI7Oj4v617gR4K3jFhuWLFnaoejFu1NRBYsRhjEbUUNC0sRQQmymDkFixMRL4rKLSxRGSNSjzoW1iAFZ7LFixPC37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xISEhUTExMVFhUVGBUXFxcXFRUXFRUXFRUXFhUXFRUYHSggGBolHRUVITEhJSkrLi4uFx8zODMtNygtLisBCgoKDg0OGhAQGy0lHyUtLS0tLS0tLS0tLS0tLS0tLS0tLS0tLS0tLS0tLS0tLS0tLS0tLS0tLS0tLS0tLS0tLf/AABEIALcBEwMBIgACEQEDEQH/xAAcAAACAwEBAQEAAAAAAAAAAAADBAECBQAGBwj/xAA0EAACAgECBQEGBQQDAQEAAAAAAQIDEQQhBRIxQVFhBhMicYGRMqGx0fAHFMHhQlLxFhX/xAAaAQADAQEBAQAAAAAAAAAAAAABAgMABAUG/8QAIhEAAgIDAQADAQEBAQAAAAAAAAECEQMSITEEE0FRInFh/9oADAMBAAIRAxEAPwAnC7MxXqbOklhnnuEz+FG/W+h5T4z6PG/8mtzZQSibFabNtwymgoFcoeUi3MJ12DUZIZEJRoujpEIsOmTcQUpAHPyNTQJw9CqmibxsVsFbfGP9j868lPc7m+xBUGZnu2y1emNL+3LwqA5h1FK9ONV14CKJZE3JsfWi8YhIopFFhGCgiLxiDgGigWCgd1Rj6yk3LGZ2rQLCkec1UBCxGtrImRbLcCkPqBlWS68l0y6Q6dCNWATaIcxp1i1lJZSJ6gpKL6pfY7kj2RDrZHKwm1OkBlAPgiUQMInOsDNDdkRa4lIdAHFHFHMknQ/DY4NHb0N6qeyMHhyNmuWEhZOzpxLg/GzIRTFa4BOXYKstS/BimzcchYZMdhuNuw68FnCzR5y3vDMje0M1WhTJvE0NubKysBc5blTW4bF0/peLyXQlKWOheu41mli/RklICp5CRkFIjJUX5SYI7nBSmUUSLkFlIhSARnkPGsnKgxQaATmAxLOQg6RE7BO6zIawSukLQ6oS1h5vW2YZ6DUyPNcU6ijJBKbcjtSMTS2bm5pWXSshJ0w6iROrIaKLYMwrpnzoBSqZqygBkkC2HWzO5Acx6aQGcUbY2hn2COpZo3tGZqZGNq0KMgHKw4FGPSaaOMGpW+gjBdGhqqXlEWzrxmhzLBykVymi9PqMXjxF4TCxlkrlMjnwYJLQWuL7PAH36IlfgKG6NOUjla/ICvUbDC5WumR1ElKWvqKzkB94y1sWu+wtZJ59H+o1UaMkxyrVIYhcZEWsjcJoZHPmikaHvSs5bAIsLGSbQ74jh/RvSwWBsWhNI6Wtijnq2X/4Gk8ERuj3M7U61MV9+0VSoRqzU1N0exk6m4pbqRHU2gl0eKorqLzHvXMwuouyy1MV1F0DKVCVumxuuxocOuyimomsCnCLPjlHwDG6lQuRXGz0cV/ko9QkGp6CXEIrb+bFprloGCpOmGs1KFLdRlCsuuzIr3e5B2d8ccYqyLLZFXdsXueEIyYEgupIHqJvOxm2W9TSsx5+Qjq6QpkZUJORxGCRuEdT2OleyHUIaFNLDQ7SiNF/GNY2LprDBRlgkJaITBLB2PYHzeuAlF0i2wrXNyTy/T+L7nTe+/X9fISEV9/8DJDuSSCwSivRdf8AIeEt3y7fXsI2JNr8/vk6OF5X7lEc8lsh3VWJxXldd/zM3UWYfcK5btt9StkMrLRmCDUOAKrdzUhutjJWH+E1tIngaBL5Mv0aiiJS5XkJWEspTXQdnn30X1GqwjzOtt1FkvhbjHsl1fzZv36Zr1RNUcdkT070ostLhkaKq7u39R/3jXUcttWBK2Ge5Rk9n+lLJCmpsXktdTLsxOzRuX4nt4X+RaG3X9MTXcQefgjn17D+jtsccvD+SCW6aMewem6MV6GVL0Wcm/Cl0cxyKcEg3bJ9lsMW2yntFYXk0OF6RQS/jYFH/VheR6tGtp1/noLa14xjr+wzGQDVyyu31KvwGDkjEnD4nv3ZS2bXcL7vLb7i2oWGczR6yabKStYvbZjp3KztSYnqL18wUFrpS65pkO7K3YvZPz0F7G8bG1EnKxlyOF4SeDjUQs9xLU5eewfmXn1MHQTzFD8L8YwJrXCi6k0bFTySpGbp9Vh4bNFNNDpDvhLZyl37oiMc7lLIPszUOpIidvTbdM73ucY+WfH7FOV4BJtb/fP16P7fmFIe0NSnhdCMJrZ/nkpG1Px8n/soo4ec/wA/YpROw0ZdibFlf7BwXlIl152SMTk1ZbT17mpTDAvpK8IdgMkceadsJWGUgCkXTMyBF7E5jUp5F5gsagTYGyWBlx2E9QmE1FXMHNFFIvJbZCibRm6+OwhV1wx7XyM2EtxX6OvDXpwPUyMGOpwzS013QKA4UbFReytMXosDO1DAVmPrfxbfoZ1+oSfxLK32W3nG/wBjW19a6+TA1nzJSXT0sUlJISsmm8CtqX+wrQC2XYCRacqA2PIFvDLWS8ApINHPKQRSIAc7OASs9hpNJOtcs001sGawe29qNFn4kjx1o2SFSE+Lm2gDripPfJpUtKPcSUc7oL7xJoWjr2b4PK3HyLSmn0F4Syt+xWQWjRqxhpxXUApx656+H/g5rYC4Jow6aCfDlPP3Gqvi7CddO/XK9eo7VDbb8hkTySQSpINCOX1A1UNDSjhbDJHNOa/AsXgrdfyoDOwXttMQXvTQrvXcNzmRC5MaqswBmtWNYJSyikJZCK1LqxSiIdIpqq9hi3X1ruAt11c+jwBjU/0zQ2SW4Z2aKW3wj1aNFsWUDL4gzGlPDNXWXxlncyL3uEDVBI3J5RpaPUrBhWMf0c8Dgk1R6Om7oMOxGXTPpuMWajGF3CIlfhbWyymYGpklt3Zpaix4ZlX2b7LIjOzFxCV0sdhO6WNsDl++7Er5L+dAFLFZvYHNhJY6gLHkJGTOczgHMjg0T2P0VxO7mg1g+ea94k9j2i4hXL8M4v5NHjeOtKezW50Z8cddonB8LK4z1kAok09ws4vr2E6k85/IY94/ocaPZrtoeoZM0L0Z8jaSHqxHKmUcuxHu11/TqWa3K2LwYdS/haO4eM2heptdVsE97uFMSSG1J7MtO0rVJY75AXzGOST6Vv1GDPu1iXcrrLTOjpXOWZCguh+niMf+y+49XxCK7oTs4VXypdzKu4Y4+q8/z5D6iR6zft47CPcytV7QZ6MWnw9PlS643z2eX3M67SY7AcUdUI/wJf7QwT+Jv7PAWjikZ7xkvuZtukXgB/ZR8B1Rn9iZvT1bSzzGfbxB53bBwrflnOkGqHuTR395jvgLHWxezaFLaPQW9wGkQnFr00LLF5GNLqDN02mNvS6dMFEZNmjRPKGVBt5yB01GB2MQBUhTWYwZdlnZfc19b0MW6XUDOrH1C90/uJ2eoeySFLpfUA74L6hCdrGrhOfUZEZs5RkyQTZBiGxs+9mvwyw/R4F7NbOMk228H2ar+num5eWUM+uWmZ3Ev6YUuPwSmtvORexJvJFnkuFatWJGp7p9Tzt3BNRobd/ih5Rs6PWxks5NS9R1482yr9GVZjcLXblbMV1Fqa2wU09i87jJFF4aCtxsVnc//AMrE+p1MsbZA0PFr0eouWA8XlZ/QQhLH/gSN0l4YULJfwccmLXzyTCxvqsHSgMcs/RCVOWHpqSC8paMAUJYxOSkvD/XItNBwVkQtirgtOCTyLuMMpSWUs4+ozJ9mLX1+DbHVjkjP19deVyJ4xvlp7+m3QzrKzUtrfgWaFZ1pqheuD6YLzrwNWWrolt+vz8i82ETcUuQKNXcZlELTp2zWc2SaZSio09Mt0RXpRiEEgEfR+hINITomHdobEqmZutm8+TIulk1dczHtYjO/H4K2+ovNhbJeRW0JpsDdLyJ2h7WEq4TOyLa7BujkySMqV5BFmgsTawzh+HLuz9eNIpNmdLXMCtc2iqxN+nO8iR3FeHV2Rakk8nzX2h9lZUtzpeV3ifQrLH5ENbv2z6Dr46f6ZfIlHw+Xx1ey5lh+voXjLO+/wBz1mv4XCyLWNk3j0+TPJ63hVsG5QeYrt3X7ml8eS8OnH85Pj4MV2ry8+paN7T3exlK3maTzF+v7DDm11OdwOuOc2a7m++ByuflI89Rdv1+hraXUoFDSmmacH6BWgEJp9y6MQfSHHcsjnMiLAFI5nMu8MrMxmgFsExOcGOtMpJGArRmWcwD3cmzUlS30LV6X1FH3ZmLRMn/APPNtadImUPI1COUmY9fD/QYhpkhqckijsMbVg7MIBOSI1F2BRyyArGPBqNhf3hm2X8ssE/3GxjOIXWSMa+XUfvtMrVWGorCVIBZIVtmEm0+4ru3gyRKeQmmtzkke44ZCFcOXboYOh0SjDP/ACCwvfczx7PpxTy/wev0kHJvySBhLY4f6SX2n15Ndcg79TXBbvy/t1R4PiXtyvijBbPZPLPIa/2itm38Tx1xk7MmeK8JY/jyfp9L4r7V1U9PiMiz23rl0hL7o+cy1DfVt/Ur7z+ehyPLK+HZHDCun0B+19GzxJeU9yuq9pNPy5Usp4ztujwLm+4KcfoUj8qa9En8WD8PScU4npbN+aW34cJpozYcWjHZvmj57r5mJZHfcDI0sjn0EY6HsqLIWLMZIYrUl0f0PEUXyg8xeDe4f7QYwpr6oQqpHo6NfjaWxp0arPRmVTOFm8WnkmdbhvHb07C0OpG8nktGsytJr87PYcV4KLRTYxOWAqTFFa8jFdqAUceBXDJVwCSn3OlHus4b7mFUAKaLVy7FJt53WCql8/53MFwQfnF75EO3YWutAFQopGfXPcHZYLX34FZ37bmQ0o/oa+9ZBu1GdbduUlqNg0TlwetlvkXnckIWavsClZJ+hqJb0O3ahGfdbkFbYl1YlqdW+keg1CvLzgfUXLoVo1Ki/JnYb6looNEJNs9Dp+NLuti0tZHr2POqWDtRa8GXGLKKa4ekjxeC2OPIe8JKbMnojblNv/QOS7/z+dSU/wCfI5trt4IHW2VXqES27vs++PUNotLO2XLBZeG8ZSbUU29n32PfeyPsa1JWT3wlKLSUoTi1umnupLPX0GUWxJTUTzvA/Zq2+Sz8EHH3nN1zBNKWMd/mevq/p5FvdtrMt91mPKuT0e7fTwe84ZwaNaSito55dv8AjLdx+X+jWhQku3bA31ok8rPi3GP6b2xTlXNSxjZ53237Hg9foLK24zi00+jP1Hbp0+qPL+0fspVcuZwTl8un1JNOL/8AB1Pb0/O/ITCpt4Sy3/GfWX7L1waUopNSTT5VjZ5SfoGp9lalOMopbe83x/33T+mWi0VsTlKj5fo3fW21Ga5ctrD2S6np9NxacWoWwabSfTs1nc93DhcO8c/ii/lN5f5ltTw2D/FHfH3WMNMf6wLL/TyvuoWLmg9/QVldOvaf37M1LvZx15lRJp5fwvePTLwZ1Wr6wujh75ytvoTcf6dOLLXgxXfnuOwmvJkPTSSzU+aPjuvl5KVa3Dw018xaOtZFLw3VaGjxDlWHun59DDerT2TI99thgposqfpsz18WsNfIW/u/DMqzUdn0BrVJbAux9YpGnK7uxS7UZ6Cj1SwJz1T38AoVtIau1AlbfsAs1GQcapSeyY6ic88qRLmUzKXQ1tFweUu2fRf5Y9Lge3xbJ7bdFsOoN+HLPOjy12ohX33My/iUpdDU9puGckUzz+lolLZJv5G1oi52FTz1ZZrAX+zmv+Lyt2RPTzS3i8fIFGtAiEh3R8OsteIxf2PX8L9kHHEpYbw8r5hSbA5JHg8EahbH0O72Pg0s7MyOI+x82nyPOBJPX0ZO0eKwQbn/AM/Ytmnk426Fo5VNvbwek4R7JW3Y2illLeW7WzeGumzOODFWPkk14fSeA+yungq264+8jj4ll5klh/z1PX6LQwh+FY8eFnqjji8Ujlk2aCiQ2ccZoCZDffx+gC7H88HHA1TGujJ4rpoS/f5mHJut4OOElFR6hlJy4w1VqkEcP5+pxx0RfCUuMrKn916NGbreHwn1Sfb6SOOM0NFs8rr+E2USzS/hxlxb8eBTT8Qha+WyO/yz+ZxxzyVOkdWN7J2Xs4QnvF4/QR1WmtXTD+pJxmho5ZL9EHbJfiW/0Be9ZxwtFvvmRGE3ugkdFJrLZJwfCbySfoWOkilljvAZwum4x/DHZ9svwQcUxq5dIZ5OMeHuNPTGGyikZ/FtRGGYv5nHHU1w40+nhuLXRnDDb9EW9lNNFZz3IOONP/R1SX+T1EOGR94peVuOR4bXjDSa8YOOHomaWh4fCO6SHLa0uxBwfwAtq31wV4fBYyccRmk5IonSIspg2/hRxxxT6ok/sk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data:image/jpeg;base64,/9j/4AAQSkZJRgABAQAAAQABAAD/2wCEAAkGBxISEhUTExMVFhUVGBUXFxcXFRUXFRUXFRUXFhUXFRUYHSggGBolHRUVITEhJSkrLi4uFx8zODMtNygtLisBCgoKDg0OGhAQGy0lHyUtLS0tLS0tLS0tLS0tLS0tLS0tLS0tLS0tLS0tLS0tLS0tLS0tLS0tLS0tLS0tLS0tLf/AABEIALcBEwMBIgACEQEDEQH/xAAcAAACAwEBAQEAAAAAAAAAAAADBAECBQAGBwj/xAA0EAACAgECBQEGBQQDAQEAAAAAAQIDEQQhBRIxQVFhBhMicYGRMqGx0fAHFMHhQlLxFhX/xAAaAQADAQEBAQAAAAAAAAAAAAABAgMABAUG/8QAIhEAAgIDAQADAQEBAQAAAAAAAAECEQMSITEEE0FRInFh/9oADAMBAAIRAxEAPwAnC7MxXqbOklhnnuEz+FG/W+h5T4z6PG/8mtzZQSibFabNtwymgoFcoeUi3MJ12DUZIZEJRoujpEIsOmTcQUpAHPyNTQJw9CqmibxsVsFbfGP9j868lPc7m+xBUGZnu2y1emNL+3LwqA5h1FK9ONV14CKJZE3JsfWi8YhIopFFhGCgiLxiDgGigWCgd1Rj6yk3LGZ2rQLCkec1UBCxGtrImRbLcCkPqBlWS68l0y6Q6dCNWATaIcxp1i1lJZSJ6gpKL6pfY7kj2RDrZHKwm1OkBlAPgiUQMInOsDNDdkRa4lIdAHFHFHMknQ/DY4NHb0N6qeyMHhyNmuWEhZOzpxLg/GzIRTFa4BOXYKstS/BimzcchYZMdhuNuw68FnCzR5y3vDMje0M1WhTJvE0NubKysBc5blTW4bF0/peLyXQlKWOheu41mli/RklICp5CRkFIjJUX5SYI7nBSmUUSLkFlIhSARnkPGsnKgxQaATmAxLOQg6RE7BO6zIawSukLQ6oS1h5vW2YZ6DUyPNcU6ijJBKbcjtSMTS2bm5pWXSshJ0w6iROrIaKLYMwrpnzoBSqZqygBkkC2HWzO5Acx6aQGcUbY2hn2COpZo3tGZqZGNq0KMgHKw4FGPSaaOMGpW+gjBdGhqqXlEWzrxmhzLBykVymi9PqMXjxF4TCxlkrlMjnwYJLQWuL7PAH36IlfgKG6NOUjla/ICvUbDC5WumR1ElKWvqKzkB94y1sWu+wtZJ59H+o1UaMkxyrVIYhcZEWsjcJoZHPmikaHvSs5bAIsLGSbQ74jh/RvSwWBsWhNI6Wtijnq2X/4Gk8ERuj3M7U61MV9+0VSoRqzU1N0exk6m4pbqRHU2gl0eKorqLzHvXMwuouyy1MV1F0DKVCVumxuuxocOuyimomsCnCLPjlHwDG6lQuRXGz0cV/ko9QkGp6CXEIrb+bFprloGCpOmGs1KFLdRlCsuuzIr3e5B2d8ccYqyLLZFXdsXueEIyYEgupIHqJvOxm2W9TSsx5+Qjq6QpkZUJORxGCRuEdT2OleyHUIaFNLDQ7SiNF/GNY2LprDBRlgkJaITBLB2PYHzeuAlF0i2wrXNyTy/T+L7nTe+/X9fISEV9/8DJDuSSCwSivRdf8AIeEt3y7fXsI2JNr8/vk6OF5X7lEc8lsh3VWJxXldd/zM3UWYfcK5btt9StkMrLRmCDUOAKrdzUhutjJWH+E1tIngaBL5Mv0aiiJS5XkJWEspTXQdnn30X1GqwjzOtt1FkvhbjHsl1fzZv36Zr1RNUcdkT070ostLhkaKq7u39R/3jXUcttWBK2Ge5Rk9n+lLJCmpsXktdTLsxOzRuX4nt4X+RaG3X9MTXcQefgjn17D+jtsccvD+SCW6aMewem6MV6GVL0Wcm/Cl0cxyKcEg3bJ9lsMW2yntFYXk0OF6RQS/jYFH/VheR6tGtp1/noLa14xjr+wzGQDVyyu31KvwGDkjEnD4nv3ZS2bXcL7vLb7i2oWGczR6yabKStYvbZjp3KztSYnqL18wUFrpS65pkO7K3YvZPz0F7G8bG1EnKxlyOF4SeDjUQs9xLU5eewfmXn1MHQTzFD8L8YwJrXCi6k0bFTySpGbp9Vh4bNFNNDpDvhLZyl37oiMc7lLIPszUOpIidvTbdM73ucY+WfH7FOV4BJtb/fP16P7fmFIe0NSnhdCMJrZ/nkpG1Px8n/soo4ec/wA/YpROw0ZdibFlf7BwXlIl152SMTk1ZbT17mpTDAvpK8IdgMkceadsJWGUgCkXTMyBF7E5jUp5F5gsagTYGyWBlx2E9QmE1FXMHNFFIvJbZCibRm6+OwhV1wx7XyM2EtxX6OvDXpwPUyMGOpwzS013QKA4UbFReytMXosDO1DAVmPrfxbfoZ1+oSfxLK32W3nG/wBjW19a6+TA1nzJSXT0sUlJISsmm8CtqX+wrQC2XYCRacqA2PIFvDLWS8ApINHPKQRSIAc7OASs9hpNJOtcs001sGawe29qNFn4kjx1o2SFSE+Lm2gDripPfJpUtKPcSUc7oL7xJoWjr2b4PK3HyLSmn0F4Syt+xWQWjRqxhpxXUApx656+H/g5rYC4Jow6aCfDlPP3Gqvi7CddO/XK9eo7VDbb8hkTySQSpINCOX1A1UNDSjhbDJHNOa/AsXgrdfyoDOwXttMQXvTQrvXcNzmRC5MaqswBmtWNYJSyikJZCK1LqxSiIdIpqq9hi3X1ruAt11c+jwBjU/0zQ2SW4Z2aKW3wj1aNFsWUDL4gzGlPDNXWXxlncyL3uEDVBI3J5RpaPUrBhWMf0c8Dgk1R6Om7oMOxGXTPpuMWajGF3CIlfhbWyymYGpklt3Zpaix4ZlX2b7LIjOzFxCV0sdhO6WNsDl++7Er5L+dAFLFZvYHNhJY6gLHkJGTOczgHMjg0T2P0VxO7mg1g+ea94k9j2i4hXL8M4v5NHjeOtKezW50Z8cddonB8LK4z1kAok09ws4vr2E6k85/IY94/ocaPZrtoeoZM0L0Z8jaSHqxHKmUcuxHu11/TqWa3K2LwYdS/haO4eM2heptdVsE97uFMSSG1J7MtO0rVJY75AXzGOST6Vv1GDPu1iXcrrLTOjpXOWZCguh+niMf+y+49XxCK7oTs4VXypdzKu4Y4+q8/z5D6iR6zft47CPcytV7QZ6MWnw9PlS643z2eX3M67SY7AcUdUI/wJf7QwT+Jv7PAWjikZ7xkvuZtukXgB/ZR8B1Rn9iZvT1bSzzGfbxB53bBwrflnOkGqHuTR395jvgLHWxezaFLaPQW9wGkQnFr00LLF5GNLqDN02mNvS6dMFEZNmjRPKGVBt5yB01GB2MQBUhTWYwZdlnZfc19b0MW6XUDOrH1C90/uJ2eoeySFLpfUA74L6hCdrGrhOfUZEZs5RkyQTZBiGxs+9mvwyw/R4F7NbOMk228H2ar+num5eWUM+uWmZ3Ev6YUuPwSmtvORexJvJFnkuFatWJGp7p9Tzt3BNRobd/ih5Rs6PWxks5NS9R1482yr9GVZjcLXblbMV1Fqa2wU09i87jJFF4aCtxsVnc//AMrE+p1MsbZA0PFr0eouWA8XlZ/QQhLH/gSN0l4YULJfwccmLXzyTCxvqsHSgMcs/RCVOWHpqSC8paMAUJYxOSkvD/XItNBwVkQtirgtOCTyLuMMpSWUs4+ozJ9mLX1+DbHVjkjP19deVyJ4xvlp7+m3QzrKzUtrfgWaFZ1pqheuD6YLzrwNWWrolt+vz8i82ETcUuQKNXcZlELTp2zWc2SaZSio09Mt0RXpRiEEgEfR+hINITomHdobEqmZutm8+TIulk1dczHtYjO/H4K2+ovNhbJeRW0JpsDdLyJ2h7WEq4TOyLa7BujkySMqV5BFmgsTawzh+HLuz9eNIpNmdLXMCtc2iqxN+nO8iR3FeHV2Rakk8nzX2h9lZUtzpeV3ifQrLH5ENbv2z6Dr46f6ZfIlHw+Xx1ey5lh+voXjLO+/wBz1mv4XCyLWNk3j0+TPJ63hVsG5QeYrt3X7ml8eS8OnH85Pj4MV2ry8+paN7T3exlK3maTzF+v7DDm11OdwOuOc2a7m++ByuflI89Rdv1+hraXUoFDSmmacH6BWgEJp9y6MQfSHHcsjnMiLAFI5nMu8MrMxmgFsExOcGOtMpJGArRmWcwD3cmzUlS30LV6X1FH3ZmLRMn/APPNtadImUPI1COUmY9fD/QYhpkhqckijsMbVg7MIBOSI1F2BRyyArGPBqNhf3hm2X8ssE/3GxjOIXWSMa+XUfvtMrVWGorCVIBZIVtmEm0+4ru3gyRKeQmmtzkke44ZCFcOXboYOh0SjDP/ACCwvfczx7PpxTy/wev0kHJvySBhLY4f6SX2n15Ndcg79TXBbvy/t1R4PiXtyvijBbPZPLPIa/2itm38Tx1xk7MmeK8JY/jyfp9L4r7V1U9PiMiz23rl0hL7o+cy1DfVt/Ur7z+ehyPLK+HZHDCun0B+19GzxJeU9yuq9pNPy5Usp4ztujwLm+4KcfoUj8qa9En8WD8PScU4npbN+aW34cJpozYcWjHZvmj57r5mJZHfcDI0sjn0EY6HsqLIWLMZIYrUl0f0PEUXyg8xeDe4f7QYwpr6oQqpHo6NfjaWxp0arPRmVTOFm8WnkmdbhvHb07C0OpG8nktGsytJr87PYcV4KLRTYxOWAqTFFa8jFdqAUceBXDJVwCSn3OlHus4b7mFUAKaLVy7FJt53WCql8/53MFwQfnF75EO3YWutAFQopGfXPcHZYLX34FZ37bmQ0o/oa+9ZBu1GdbduUlqNg0TlwetlvkXnckIWavsClZJ+hqJb0O3ahGfdbkFbYl1YlqdW+keg1CvLzgfUXLoVo1Ki/JnYb6looNEJNs9Dp+NLuti0tZHr2POqWDtRa8GXGLKKa4ekjxeC2OPIe8JKbMnojblNv/QOS7/z+dSU/wCfI5trt4IHW2VXqES27vs++PUNotLO2XLBZeG8ZSbUU29n32PfeyPsa1JWT3wlKLSUoTi1umnupLPX0GUWxJTUTzvA/Zq2+Sz8EHH3nN1zBNKWMd/mevq/p5FvdtrMt91mPKuT0e7fTwe84ZwaNaSito55dv8AjLdx+X+jWhQku3bA31ok8rPi3GP6b2xTlXNSxjZ53237Hg9foLK24zi00+jP1Hbp0+qPL+0fspVcuZwTl8un1JNOL/8AB1Pb0/O/ITCpt4Sy3/GfWX7L1waUopNSTT5VjZ5SfoGp9lalOMopbe83x/33T+mWi0VsTlKj5fo3fW21Ga5ctrD2S6np9NxacWoWwabSfTs1nc93DhcO8c/ii/lN5f5ltTw2D/FHfH3WMNMf6wLL/TyvuoWLmg9/QVldOvaf37M1LvZx15lRJp5fwvePTLwZ1Wr6wujh75ytvoTcf6dOLLXgxXfnuOwmvJkPTSSzU+aPjuvl5KVa3Dw018xaOtZFLw3VaGjxDlWHun59DDerT2TI99thgposqfpsz18WsNfIW/u/DMqzUdn0BrVJbAux9YpGnK7uxS7UZ6Cj1SwJz1T38AoVtIau1AlbfsAs1GQcapSeyY6ic88qRLmUzKXQ1tFweUu2fRf5Y9Lge3xbJ7bdFsOoN+HLPOjy12ohX33My/iUpdDU9puGckUzz+lolLZJv5G1oi52FTz1ZZrAX+zmv+Lyt2RPTzS3i8fIFGtAiEh3R8OsteIxf2PX8L9kHHEpYbw8r5hSbA5JHg8EahbH0O72Pg0s7MyOI+x82nyPOBJPX0ZO0eKwQbn/AM/Ytmnk426Fo5VNvbwek4R7JW3Y2illLeW7WzeGumzOODFWPkk14fSeA+yungq264+8jj4ll5klh/z1PX6LQwh+FY8eFnqjji8Ujlk2aCiQ2ccZoCZDffx+gC7H88HHA1TGujJ4rpoS/f5mHJut4OOElFR6hlJy4w1VqkEcP5+pxx0RfCUuMrKn916NGbreHwn1Sfb6SOOM0NFs8rr+E2USzS/hxlxb8eBTT8Qha+WyO/yz+ZxxzyVOkdWN7J2Xs4QnvF4/QR1WmtXTD+pJxmho5ZL9EHbJfiW/0Be9ZxwtFvvmRGE3ugkdFJrLZJwfCbySfoWOkilljvAZwum4x/DHZ9svwQcUxq5dIZ5OMeHuNPTGGyikZ/FtRGGYv5nHHU1w40+nhuLXRnDDb9EW9lNNFZz3IOONP/R1SX+T1EOGR94peVuOR4bXjDSa8YOOHomaWh4fCO6SHLa0uxBwfwAtq31wV4fBYyccRmk5IonSIspg2/hRxxxT6ok/sk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2" descr="data:image/jpeg;base64,/9j/4AAQSkZJRgABAQAAAQABAAD/2wCEAAkGBxISEhUTExMVFhUVGBUXFxcXFRUXFRUXFRUXFhUXFRUYHSggGBolHRUVITEhJSkrLi4uFx8zODMtNygtLisBCgoKDg0OGhAQGy0lHyUtLS0tLS0tLS0tLS0tLS0tLS0tLS0tLS0tLS0tLS0tLS0tLS0tLS0tLS0tLS0tLS0tLf/AABEIALcBEwMBIgACEQEDEQH/xAAcAAACAwEBAQEAAAAAAAAAAAADBAECBQAGBwj/xAA0EAACAgECBQEGBQQDAQEAAAAAAQIDEQQhBRIxQVFhBhMicYGRMqGx0fAHFMHhQlLxFhX/xAAaAQADAQEBAQAAAAAAAAAAAAABAgMABAUG/8QAIhEAAgIDAQADAQEBAQAAAAAAAAECEQMSITEEE0FRInFh/9oADAMBAAIRAxEAPwAnC7MxXqbOklhnnuEz+FG/W+h5T4z6PG/8mtzZQSibFabNtwymgoFcoeUi3MJ12DUZIZEJRoujpEIsOmTcQUpAHPyNTQJw9CqmibxsVsFbfGP9j868lPc7m+xBUGZnu2y1emNL+3LwqA5h1FK9ONV14CKJZE3JsfWi8YhIopFFhGCgiLxiDgGigWCgd1Rj6yk3LGZ2rQLCkec1UBCxGtrImRbLcCkPqBlWS68l0y6Q6dCNWATaIcxp1i1lJZSJ6gpKL6pfY7kj2RDrZHKwm1OkBlAPgiUQMInOsDNDdkRa4lIdAHFHFHMknQ/DY4NHb0N6qeyMHhyNmuWEhZOzpxLg/GzIRTFa4BOXYKstS/BimzcchYZMdhuNuw68FnCzR5y3vDMje0M1WhTJvE0NubKysBc5blTW4bF0/peLyXQlKWOheu41mli/RklICp5CRkFIjJUX5SYI7nBSmUUSLkFlIhSARnkPGsnKgxQaATmAxLOQg6RE7BO6zIawSukLQ6oS1h5vW2YZ6DUyPNcU6ijJBKbcjtSMTS2bm5pWXSshJ0w6iROrIaKLYMwrpnzoBSqZqygBkkC2HWzO5Acx6aQGcUbY2hn2COpZo3tGZqZGNq0KMgHKw4FGPSaaOMGpW+gjBdGhqqXlEWzrxmhzLBykVymi9PqMXjxF4TCxlkrlMjnwYJLQWuL7PAH36IlfgKG6NOUjla/ICvUbDC5WumR1ElKWvqKzkB94y1sWu+wtZJ59H+o1UaMkxyrVIYhcZEWsjcJoZHPmikaHvSs5bAIsLGSbQ74jh/RvSwWBsWhNI6Wtijnq2X/4Gk8ERuj3M7U61MV9+0VSoRqzU1N0exk6m4pbqRHU2gl0eKorqLzHvXMwuouyy1MV1F0DKVCVumxuuxocOuyimomsCnCLPjlHwDG6lQuRXGz0cV/ko9QkGp6CXEIrb+bFprloGCpOmGs1KFLdRlCsuuzIr3e5B2d8ccYqyLLZFXdsXueEIyYEgupIHqJvOxm2W9TSsx5+Qjq6QpkZUJORxGCRuEdT2OleyHUIaFNLDQ7SiNF/GNY2LprDBRlgkJaITBLB2PYHzeuAlF0i2wrXNyTy/T+L7nTe+/X9fISEV9/8DJDuSSCwSivRdf8AIeEt3y7fXsI2JNr8/vk6OF5X7lEc8lsh3VWJxXldd/zM3UWYfcK5btt9StkMrLRmCDUOAKrdzUhutjJWH+E1tIngaBL5Mv0aiiJS5XkJWEspTXQdnn30X1GqwjzOtt1FkvhbjHsl1fzZv36Zr1RNUcdkT070ostLhkaKq7u39R/3jXUcttWBK2Ge5Rk9n+lLJCmpsXktdTLsxOzRuX4nt4X+RaG3X9MTXcQefgjn17D+jtsccvD+SCW6aMewem6MV6GVL0Wcm/Cl0cxyKcEg3bJ9lsMW2yntFYXk0OF6RQS/jYFH/VheR6tGtp1/noLa14xjr+wzGQDVyyu31KvwGDkjEnD4nv3ZS2bXcL7vLb7i2oWGczR6yabKStYvbZjp3KztSYnqL18wUFrpS65pkO7K3YvZPz0F7G8bG1EnKxlyOF4SeDjUQs9xLU5eewfmXn1MHQTzFD8L8YwJrXCi6k0bFTySpGbp9Vh4bNFNNDpDvhLZyl37oiMc7lLIPszUOpIidvTbdM73ucY+WfH7FOV4BJtb/fP16P7fmFIe0NSnhdCMJrZ/nkpG1Px8n/soo4ec/wA/YpROw0ZdibFlf7BwXlIl152SMTk1ZbT17mpTDAvpK8IdgMkceadsJWGUgCkXTMyBF7E5jUp5F5gsagTYGyWBlx2E9QmE1FXMHNFFIvJbZCibRm6+OwhV1wx7XyM2EtxX6OvDXpwPUyMGOpwzS013QKA4UbFReytMXosDO1DAVmPrfxbfoZ1+oSfxLK32W3nG/wBjW19a6+TA1nzJSXT0sUlJISsmm8CtqX+wrQC2XYCRacqA2PIFvDLWS8ApINHPKQRSIAc7OASs9hpNJOtcs001sGawe29qNFn4kjx1o2SFSE+Lm2gDripPfJpUtKPcSUc7oL7xJoWjr2b4PK3HyLSmn0F4Syt+xWQWjRqxhpxXUApx656+H/g5rYC4Jow6aCfDlPP3Gqvi7CddO/XK9eo7VDbb8hkTySQSpINCOX1A1UNDSjhbDJHNOa/AsXgrdfyoDOwXttMQXvTQrvXcNzmRC5MaqswBmtWNYJSyikJZCK1LqxSiIdIpqq9hi3X1ruAt11c+jwBjU/0zQ2SW4Z2aKW3wj1aNFsWUDL4gzGlPDNXWXxlncyL3uEDVBI3J5RpaPUrBhWMf0c8Dgk1R6Om7oMOxGXTPpuMWajGF3CIlfhbWyymYGpklt3Zpaix4ZlX2b7LIjOzFxCV0sdhO6WNsDl++7Er5L+dAFLFZvYHNhJY6gLHkJGTOczgHMjg0T2P0VxO7mg1g+ea94k9j2i4hXL8M4v5NHjeOtKezW50Z8cddonB8LK4z1kAok09ws4vr2E6k85/IY94/ocaPZrtoeoZM0L0Z8jaSHqxHKmUcuxHu11/TqWa3K2LwYdS/haO4eM2heptdVsE97uFMSSG1J7MtO0rVJY75AXzGOST6Vv1GDPu1iXcrrLTOjpXOWZCguh+niMf+y+49XxCK7oTs4VXypdzKu4Y4+q8/z5D6iR6zft47CPcytV7QZ6MWnw9PlS643z2eX3M67SY7AcUdUI/wJf7QwT+Jv7PAWjikZ7xkvuZtukXgB/ZR8B1Rn9iZvT1bSzzGfbxB53bBwrflnOkGqHuTR395jvgLHWxezaFLaPQW9wGkQnFr00LLF5GNLqDN02mNvS6dMFEZNmjRPKGVBt5yB01GB2MQBUhTWYwZdlnZfc19b0MW6XUDOrH1C90/uJ2eoeySFLpfUA74L6hCdrGrhOfUZEZs5RkyQTZBiGxs+9mvwyw/R4F7NbOMk228H2ar+num5eWUM+uWmZ3Ev6YUuPwSmtvORexJvJFnkuFatWJGp7p9Tzt3BNRobd/ih5Rs6PWxks5NS9R1482yr9GVZjcLXblbMV1Fqa2wU09i87jJFF4aCtxsVnc//AMrE+p1MsbZA0PFr0eouWA8XlZ/QQhLH/gSN0l4YULJfwccmLXzyTCxvqsHSgMcs/RCVOWHpqSC8paMAUJYxOSkvD/XItNBwVkQtirgtOCTyLuMMpSWUs4+ozJ9mLX1+DbHVjkjP19deVyJ4xvlp7+m3QzrKzUtrfgWaFZ1pqheuD6YLzrwNWWrolt+vz8i82ETcUuQKNXcZlELTp2zWc2SaZSio09Mt0RXpRiEEgEfR+hINITomHdobEqmZutm8+TIulk1dczHtYjO/H4K2+ovNhbJeRW0JpsDdLyJ2h7WEq4TOyLa7BujkySMqV5BFmgsTawzh+HLuz9eNIpNmdLXMCtc2iqxN+nO8iR3FeHV2Rakk8nzX2h9lZUtzpeV3ifQrLH5ENbv2z6Dr46f6ZfIlHw+Xx1ey5lh+voXjLO+/wBz1mv4XCyLWNk3j0+TPJ63hVsG5QeYrt3X7ml8eS8OnH85Pj4MV2ry8+paN7T3exlK3maTzF+v7DDm11OdwOuOc2a7m++ByuflI89Rdv1+hraXUoFDSmmacH6BWgEJp9y6MQfSHHcsjnMiLAFI5nMu8MrMxmgFsExOcGOtMpJGArRmWcwD3cmzUlS30LV6X1FH3ZmLRMn/APPNtadImUPI1COUmY9fD/QYhpkhqckijsMbVg7MIBOSI1F2BRyyArGPBqNhf3hm2X8ssE/3GxjOIXWSMa+XUfvtMrVWGorCVIBZIVtmEm0+4ru3gyRKeQmmtzkke44ZCFcOXboYOh0SjDP/ACCwvfczx7PpxTy/wev0kHJvySBhLY4f6SX2n15Ndcg79TXBbvy/t1R4PiXtyvijBbPZPLPIa/2itm38Tx1xk7MmeK8JY/jyfp9L4r7V1U9PiMiz23rl0hL7o+cy1DfVt/Ur7z+ehyPLK+HZHDCun0B+19GzxJeU9yuq9pNPy5Usp4ztujwLm+4KcfoUj8qa9En8WD8PScU4npbN+aW34cJpozYcWjHZvmj57r5mJZHfcDI0sjn0EY6HsqLIWLMZIYrUl0f0PEUXyg8xeDe4f7QYwpr6oQqpHo6NfjaWxp0arPRmVTOFm8WnkmdbhvHb07C0OpG8nktGsytJr87PYcV4KLRTYxOWAqTFFa8jFdqAUceBXDJVwCSn3OlHus4b7mFUAKaLVy7FJt53WCql8/53MFwQfnF75EO3YWutAFQopGfXPcHZYLX34FZ37bmQ0o/oa+9ZBu1GdbduUlqNg0TlwetlvkXnckIWavsClZJ+hqJb0O3ahGfdbkFbYl1YlqdW+keg1CvLzgfUXLoVo1Ki/JnYb6looNEJNs9Dp+NLuti0tZHr2POqWDtRa8GXGLKKa4ekjxeC2OPIe8JKbMnojblNv/QOS7/z+dSU/wCfI5trt4IHW2VXqES27vs++PUNotLO2XLBZeG8ZSbUU29n32PfeyPsa1JWT3wlKLSUoTi1umnupLPX0GUWxJTUTzvA/Zq2+Sz8EHH3nN1zBNKWMd/mevq/p5FvdtrMt91mPKuT0e7fTwe84ZwaNaSito55dv8AjLdx+X+jWhQku3bA31ok8rPi3GP6b2xTlXNSxjZ53237Hg9foLK24zi00+jP1Hbp0+qPL+0fspVcuZwTl8un1JNOL/8AB1Pb0/O/ITCpt4Sy3/GfWX7L1waUopNSTT5VjZ5SfoGp9lalOMopbe83x/33T+mWi0VsTlKj5fo3fW21Ga5ctrD2S6np9NxacWoWwabSfTs1nc93DhcO8c/ii/lN5f5ltTw2D/FHfH3WMNMf6wLL/TyvuoWLmg9/QVldOvaf37M1LvZx15lRJp5fwvePTLwZ1Wr6wujh75ytvoTcf6dOLLXgxXfnuOwmvJkPTSSzU+aPjuvl5KVa3Dw018xaOtZFLw3VaGjxDlWHun59DDerT2TI99thgposqfpsz18WsNfIW/u/DMqzUdn0BrVJbAux9YpGnK7uxS7UZ6Cj1SwJz1T38AoVtIau1AlbfsAs1GQcapSeyY6ic88qRLmUzKXQ1tFweUu2fRf5Y9Lge3xbJ7bdFsOoN+HLPOjy12ohX33My/iUpdDU9puGckUzz+lolLZJv5G1oi52FTz1ZZrAX+zmv+Lyt2RPTzS3i8fIFGtAiEh3R8OsteIxf2PX8L9kHHEpYbw8r5hSbA5JHg8EahbH0O72Pg0s7MyOI+x82nyPOBJPX0ZO0eKwQbn/AM/Ytmnk426Fo5VNvbwek4R7JW3Y2illLeW7WzeGumzOODFWPkk14fSeA+yungq264+8jj4ll5klh/z1PX6LQwh+FY8eFnqjji8Ujlk2aCiQ2ccZoCZDffx+gC7H88HHA1TGujJ4rpoS/f5mHJut4OOElFR6hlJy4w1VqkEcP5+pxx0RfCUuMrKn916NGbreHwn1Sfb6SOOM0NFs8rr+E2USzS/hxlxb8eBTT8Qha+WyO/yz+ZxxzyVOkdWN7J2Xs4QnvF4/QR1WmtXTD+pJxmho5ZL9EHbJfiW/0Be9ZxwtFvvmRGE3ugkdFJrLZJwfCbySfoWOkilljvAZwum4x/DHZ9svwQcUxq5dIZ5OMeHuNPTGGyikZ/FtRGGYv5nHHU1w40+nhuLXRnDDb9EW9lNNFZz3IOONP/R1SX+T1EOGR94peVuOR4bXjDSa8YOOHomaWh4fCO6SHLa0uxBwfwAtq31wV4fBYyccRmk5IonSIspg2/hRxxxT6ok/sk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data:image/jpeg;base64,/9j/4AAQSkZJRgABAQAAAQABAAD/2wCEAAkGBxISEhUTExMVFhUVGBUXFxcXFRUXFRUXFRUXFhUXFRUYHSggGBolHRUVITEhJSkrLi4uFx8zODMtNygtLisBCgoKDg0OGhAQGy0lHyUtLS0tLS0tLS0tLS0tLS0tLS0tLS0tLS0tLS0tLS0tLS0tLS0tLS0tLS0tLS0tLS0tLf/AABEIALcBEwMBIgACEQEDEQH/xAAcAAACAwEBAQEAAAAAAAAAAAADBAECBQAGBwj/xAA0EAACAgECBQEGBQQDAQEAAAAAAQIDEQQhBRIxQVFhBhMicYGRMqGx0fAHFMHhQlLxFhX/xAAaAQADAQEBAQAAAAAAAAAAAAABAgMABAUG/8QAIhEAAgIDAQADAQEBAQAAAAAAAAECEQMSITEEE0FRInFh/9oADAMBAAIRAxEAPwAnC7MxXqbOklhnnuEz+FG/W+h5T4z6PG/8mtzZQSibFabNtwymgoFcoeUi3MJ12DUZIZEJRoujpEIsOmTcQUpAHPyNTQJw9CqmibxsVsFbfGP9j868lPc7m+xBUGZnu2y1emNL+3LwqA5h1FK9ONV14CKJZE3JsfWi8YhIopFFhGCgiLxiDgGigWCgd1Rj6yk3LGZ2rQLCkec1UBCxGtrImRbLcCkPqBlWS68l0y6Q6dCNWATaIcxp1i1lJZSJ6gpKL6pfY7kj2RDrZHKwm1OkBlAPgiUQMInOsDNDdkRa4lIdAHFHFHMknQ/DY4NHb0N6qeyMHhyNmuWEhZOzpxLg/GzIRTFa4BOXYKstS/BimzcchYZMdhuNuw68FnCzR5y3vDMje0M1WhTJvE0NubKysBc5blTW4bF0/peLyXQlKWOheu41mli/RklICp5CRkFIjJUX5SYI7nBSmUUSLkFlIhSARnkPGsnKgxQaATmAxLOQg6RE7BO6zIawSukLQ6oS1h5vW2YZ6DUyPNcU6ijJBKbcjtSMTS2bm5pWXSshJ0w6iROrIaKLYMwrpnzoBSqZqygBkkC2HWzO5Acx6aQGcUbY2hn2COpZo3tGZqZGNq0KMgHKw4FGPSaaOMGpW+gjBdGhqqXlEWzrxmhzLBykVymi9PqMXjxF4TCxlkrlMjnwYJLQWuL7PAH36IlfgKG6NOUjla/ICvUbDC5WumR1ElKWvqKzkB94y1sWu+wtZJ59H+o1UaMkxyrVIYhcZEWsjcJoZHPmikaHvSs5bAIsLGSbQ74jh/RvSwWBsWhNI6Wtijnq2X/4Gk8ERuj3M7U61MV9+0VSoRqzU1N0exk6m4pbqRHU2gl0eKorqLzHvXMwuouyy1MV1F0DKVCVumxuuxocOuyimomsCnCLPjlHwDG6lQuRXGz0cV/ko9QkGp6CXEIrb+bFprloGCpOmGs1KFLdRlCsuuzIr3e5B2d8ccYqyLLZFXdsXueEIyYEgupIHqJvOxm2W9TSsx5+Qjq6QpkZUJORxGCRuEdT2OleyHUIaFNLDQ7SiNF/GNY2LprDBRlgkJaITBLB2PYHzeuAlF0i2wrXNyTy/T+L7nTe+/X9fISEV9/8DJDuSSCwSivRdf8AIeEt3y7fXsI2JNr8/vk6OF5X7lEc8lsh3VWJxXldd/zM3UWYfcK5btt9StkMrLRmCDUOAKrdzUhutjJWH+E1tIngaBL5Mv0aiiJS5XkJWEspTXQdnn30X1GqwjzOtt1FkvhbjHsl1fzZv36Zr1RNUcdkT070ostLhkaKq7u39R/3jXUcttWBK2Ge5Rk9n+lLJCmpsXktdTLsxOzRuX4nt4X+RaG3X9MTXcQefgjn17D+jtsccvD+SCW6aMewem6MV6GVL0Wcm/Cl0cxyKcEg3bJ9lsMW2yntFYXk0OF6RQS/jYFH/VheR6tGtp1/noLa14xjr+wzGQDVyyu31KvwGDkjEnD4nv3ZS2bXcL7vLb7i2oWGczR6yabKStYvbZjp3KztSYnqL18wUFrpS65pkO7K3YvZPz0F7G8bG1EnKxlyOF4SeDjUQs9xLU5eewfmXn1MHQTzFD8L8YwJrXCi6k0bFTySpGbp9Vh4bNFNNDpDvhLZyl37oiMc7lLIPszUOpIidvTbdM73ucY+WfH7FOV4BJtb/fP16P7fmFIe0NSnhdCMJrZ/nkpG1Px8n/soo4ec/wA/YpROw0ZdibFlf7BwXlIl152SMTk1ZbT17mpTDAvpK8IdgMkceadsJWGUgCkXTMyBF7E5jUp5F5gsagTYGyWBlx2E9QmE1FXMHNFFIvJbZCibRm6+OwhV1wx7XyM2EtxX6OvDXpwPUyMGOpwzS013QKA4UbFReytMXosDO1DAVmPrfxbfoZ1+oSfxLK32W3nG/wBjW19a6+TA1nzJSXT0sUlJISsmm8CtqX+wrQC2XYCRacqA2PIFvDLWS8ApINHPKQRSIAc7OASs9hpNJOtcs001sGawe29qNFn4kjx1o2SFSE+Lm2gDripPfJpUtKPcSUc7oL7xJoWjr2b4PK3HyLSmn0F4Syt+xWQWjRqxhpxXUApx656+H/g5rYC4Jow6aCfDlPP3Gqvi7CddO/XK9eo7VDbb8hkTySQSpINCOX1A1UNDSjhbDJHNOa/AsXgrdfyoDOwXttMQXvTQrvXcNzmRC5MaqswBmtWNYJSyikJZCK1LqxSiIdIpqq9hi3X1ruAt11c+jwBjU/0zQ2SW4Z2aKW3wj1aNFsWUDL4gzGlPDNXWXxlncyL3uEDVBI3J5RpaPUrBhWMf0c8Dgk1R6Om7oMOxGXTPpuMWajGF3CIlfhbWyymYGpklt3Zpaix4ZlX2b7LIjOzFxCV0sdhO6WNsDl++7Er5L+dAFLFZvYHNhJY6gLHkJGTOczgHMjg0T2P0VxO7mg1g+ea94k9j2i4hXL8M4v5NHjeOtKezW50Z8cddonB8LK4z1kAok09ws4vr2E6k85/IY94/ocaPZrtoeoZM0L0Z8jaSHqxHKmUcuxHu11/TqWa3K2LwYdS/haO4eM2heptdVsE97uFMSSG1J7MtO0rVJY75AXzGOST6Vv1GDPu1iXcrrLTOjpXOWZCguh+niMf+y+49XxCK7oTs4VXypdzKu4Y4+q8/z5D6iR6zft47CPcytV7QZ6MWnw9PlS643z2eX3M67SY7AcUdUI/wJf7QwT+Jv7PAWjikZ7xkvuZtukXgB/ZR8B1Rn9iZvT1bSzzGfbxB53bBwrflnOkGqHuTR395jvgLHWxezaFLaPQW9wGkQnFr00LLF5GNLqDN02mNvS6dMFEZNmjRPKGVBt5yB01GB2MQBUhTWYwZdlnZfc19b0MW6XUDOrH1C90/uJ2eoeySFLpfUA74L6hCdrGrhOfUZEZs5RkyQTZBiGxs+9mvwyw/R4F7NbOMk228H2ar+num5eWUM+uWmZ3Ev6YUuPwSmtvORexJvJFnkuFatWJGp7p9Tzt3BNRobd/ih5Rs6PWxks5NS9R1482yr9GVZjcLXblbMV1Fqa2wU09i87jJFF4aCtxsVnc//AMrE+p1MsbZA0PFr0eouWA8XlZ/QQhLH/gSN0l4YULJfwccmLXzyTCxvqsHSgMcs/RCVOWHpqSC8paMAUJYxOSkvD/XItNBwVkQtirgtOCTyLuMMpSWUs4+ozJ9mLX1+DbHVjkjP19deVyJ4xvlp7+m3QzrKzUtrfgWaFZ1pqheuD6YLzrwNWWrolt+vz8i82ETcUuQKNXcZlELTp2zWc2SaZSio09Mt0RXpRiEEgEfR+hINITomHdobEqmZutm8+TIulk1dczHtYjO/H4K2+ovNhbJeRW0JpsDdLyJ2h7WEq4TOyLa7BujkySMqV5BFmgsTawzh+HLuz9eNIpNmdLXMCtc2iqxN+nO8iR3FeHV2Rakk8nzX2h9lZUtzpeV3ifQrLH5ENbv2z6Dr46f6ZfIlHw+Xx1ey5lh+voXjLO+/wBz1mv4XCyLWNk3j0+TPJ63hVsG5QeYrt3X7ml8eS8OnH85Pj4MV2ry8+paN7T3exlK3maTzF+v7DDm11OdwOuOc2a7m++ByuflI89Rdv1+hraXUoFDSmmacH6BWgEJp9y6MQfSHHcsjnMiLAFI5nMu8MrMxmgFsExOcGOtMpJGArRmWcwD3cmzUlS30LV6X1FH3ZmLRMn/APPNtadImUPI1COUmY9fD/QYhpkhqckijsMbVg7MIBOSI1F2BRyyArGPBqNhf3hm2X8ssE/3GxjOIXWSMa+XUfvtMrVWGorCVIBZIVtmEm0+4ru3gyRKeQmmtzkke44ZCFcOXboYOh0SjDP/ACCwvfczx7PpxTy/wev0kHJvySBhLY4f6SX2n15Ndcg79TXBbvy/t1R4PiXtyvijBbPZPLPIa/2itm38Tx1xk7MmeK8JY/jyfp9L4r7V1U9PiMiz23rl0hL7o+cy1DfVt/Ur7z+ehyPLK+HZHDCun0B+19GzxJeU9yuq9pNPy5Usp4ztujwLm+4KcfoUj8qa9En8WD8PScU4npbN+aW34cJpozYcWjHZvmj57r5mJZHfcDI0sjn0EY6HsqLIWLMZIYrUl0f0PEUXyg8xeDe4f7QYwpr6oQqpHo6NfjaWxp0arPRmVTOFm8WnkmdbhvHb07C0OpG8nktGsytJr87PYcV4KLRTYxOWAqTFFa8jFdqAUceBXDJVwCSn3OlHus4b7mFUAKaLVy7FJt53WCql8/53MFwQfnF75EO3YWutAFQopGfXPcHZYLX34FZ37bmQ0o/oa+9ZBu1GdbduUlqNg0TlwetlvkXnckIWavsClZJ+hqJb0O3ahGfdbkFbYl1YlqdW+keg1CvLzgfUXLoVo1Ki/JnYb6looNEJNs9Dp+NLuti0tZHr2POqWDtRa8GXGLKKa4ekjxeC2OPIe8JKbMnojblNv/QOS7/z+dSU/wCfI5trt4IHW2VXqES27vs++PUNotLO2XLBZeG8ZSbUU29n32PfeyPsa1JWT3wlKLSUoTi1umnupLPX0GUWxJTUTzvA/Zq2+Sz8EHH3nN1zBNKWMd/mevq/p5FvdtrMt91mPKuT0e7fTwe84ZwaNaSito55dv8AjLdx+X+jWhQku3bA31ok8rPi3GP6b2xTlXNSxjZ53237Hg9foLK24zi00+jP1Hbp0+qPL+0fspVcuZwTl8un1JNOL/8AB1Pb0/O/ITCpt4Sy3/GfWX7L1waUopNSTT5VjZ5SfoGp9lalOMopbe83x/33T+mWi0VsTlKj5fo3fW21Ga5ctrD2S6np9NxacWoWwabSfTs1nc93DhcO8c/ii/lN5f5ltTw2D/FHfH3WMNMf6wLL/TyvuoWLmg9/QVldOvaf37M1LvZx15lRJp5fwvePTLwZ1Wr6wujh75ytvoTcf6dOLLXgxXfnuOwmvJkPTSSzU+aPjuvl5KVa3Dw018xaOtZFLw3VaGjxDlWHun59DDerT2TI99thgposqfpsz18WsNfIW/u/DMqzUdn0BrVJbAux9YpGnK7uxS7UZ6Cj1SwJz1T38AoVtIau1AlbfsAs1GQcapSeyY6ic88qRLmUzKXQ1tFweUu2fRf5Y9Lge3xbJ7bdFsOoN+HLPOjy12ohX33My/iUpdDU9puGckUzz+lolLZJv5G1oi52FTz1ZZrAX+zmv+Lyt2RPTzS3i8fIFGtAiEh3R8OsteIxf2PX8L9kHHEpYbw8r5hSbA5JHg8EahbH0O72Pg0s7MyOI+x82nyPOBJPX0ZO0eKwQbn/AM/Ytmnk426Fo5VNvbwek4R7JW3Y2illLeW7WzeGumzOODFWPkk14fSeA+yungq264+8jj4ll5klh/z1PX6LQwh+FY8eFnqjji8Ujlk2aCiQ2ccZoCZDffx+gC7H88HHA1TGujJ4rpoS/f5mHJut4OOElFR6hlJy4w1VqkEcP5+pxx0RfCUuMrKn916NGbreHwn1Sfb6SOOM0NFs8rr+E2USzS/hxlxb8eBTT8Qha+WyO/yz+ZxxzyVOkdWN7J2Xs4QnvF4/QR1WmtXTD+pJxmho5ZL9EHbJfiW/0Be9ZxwtFvvmRGE3ugkdFJrLZJwfCbySfoWOkilljvAZwum4x/DHZ9svwQcUxq5dIZ5OMeHuNPTGGyikZ/FtRGGYv5nHHU1w40+nhuLXRnDDb9EW9lNNFZz3IOONP/R1SX+T1EOGR94peVuOR4bXjDSa8YOOHomaWh4fCO6SHLa0uxBwfwAtq31wV4fBYyccRmk5IonSIspg2/hRxxxT6ok/skf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 descr="data:image/jpeg;base64,/9j/4AAQSkZJRgABAQAAAQABAAD/2wCEAAkGBxISEhUTExMVFhUVGBUXFxcXFRUXFRUXFRUXFhUXFRUYHSggGBolHRUVITEhJSkrLi4uFx8zODMtNygtLisBCgoKDg0OGhAQGy0lHyUtLS0tLS0tLS0tLS0tLS0tLS0tLS0tLS0tLS0tLS0tLS0tLS0tLS0tLS0tLS0tLS0tLf/AABEIALcBEwMBIgACEQEDEQH/xAAcAAACAwEBAQEAAAAAAAAAAAADBAECBQAGBwj/xAA0EAACAgECBQEGBQQDAQEAAAAAAQIDEQQhBRIxQVFhBhMicYGRMqGx0fAHFMHhQlLxFhX/xAAaAQADAQEBAQAAAAAAAAAAAAABAgMABAUG/8QAIhEAAgIDAQADAQEBAQAAAAAAAAECEQMSITEEE0FRInFh/9oADAMBAAIRAxEAPwAnC7MxXqbOklhnnuEz+FG/W+h5T4z6PG/8mtzZQSibFabNtwymgoFcoeUi3MJ12DUZIZEJRoujpEIsOmTcQUpAHPyNTQJw9CqmibxsVsFbfGP9j868lPc7m+xBUGZnu2y1emNL+3LwqA5h1FK9ONV14CKJZE3JsfWi8YhIopFFhGCgiLxiDgGigWCgd1Rj6yk3LGZ2rQLCkec1UBCxGtrImRbLcCkPqBlWS68l0y6Q6dCNWATaIcxp1i1lJZSJ6gpKL6pfY7kj2RDrZHKwm1OkBlAPgiUQMInOsDNDdkRa4lIdAHFHFHMknQ/DY4NHb0N6qeyMHhyNmuWEhZOzpxLg/GzIRTFa4BOXYKstS/BimzcchYZMdhuNuw68FnCzR5y3vDMje0M1WhTJvE0NubKysBc5blTW4bF0/peLyXQlKWOheu41mli/RklICp5CRkFIjJUX5SYI7nBSmUUSLkFlIhSARnkPGsnKgxQaATmAxLOQg6RE7BO6zIawSukLQ6oS1h5vW2YZ6DUyPNcU6ijJBKbcjtSMTS2bm5pWXSshJ0w6iROrIaKLYMwrpnzoBSqZqygBkkC2HWzO5Acx6aQGcUbY2hn2COpZo3tGZqZGNq0KMgHKw4FGPSaaOMGpW+gjBdGhqqXlEWzrxmhzLBykVymi9PqMXjxF4TCxlkrlMjnwYJLQWuL7PAH36IlfgKG6NOUjla/ICvUbDC5WumR1ElKWvqKzkB94y1sWu+wtZJ59H+o1UaMkxyrVIYhcZEWsjcJoZHPmikaHvSs5bAIsLGSbQ74jh/RvSwWBsWhNI6Wtijnq2X/4Gk8ERuj3M7U61MV9+0VSoRqzU1N0exk6m4pbqRHU2gl0eKorqLzHvXMwuouyy1MV1F0DKVCVumxuuxocOuyimomsCnCLPjlHwDG6lQuRXGz0cV/ko9QkGp6CXEIrb+bFprloGCpOmGs1KFLdRlCsuuzIr3e5B2d8ccYqyLLZFXdsXueEIyYEgupIHqJvOxm2W9TSsx5+Qjq6QpkZUJORxGCRuEdT2OleyHUIaFNLDQ7SiNF/GNY2LprDBRlgkJaITBLB2PYHzeuAlF0i2wrXNyTy/T+L7nTe+/X9fISEV9/8DJDuSSCwSivRdf8AIeEt3y7fXsI2JNr8/vk6OF5X7lEc8lsh3VWJxXldd/zM3UWYfcK5btt9StkMrLRmCDUOAKrdzUhutjJWH+E1tIngaBL5Mv0aiiJS5XkJWEspTXQdnn30X1GqwjzOtt1FkvhbjHsl1fzZv36Zr1RNUcdkT070ostLhkaKq7u39R/3jXUcttWBK2Ge5Rk9n+lLJCmpsXktdTLsxOzRuX4nt4X+RaG3X9MTXcQefgjn17D+jtsccvD+SCW6aMewem6MV6GVL0Wcm/Cl0cxyKcEg3bJ9lsMW2yntFYXk0OF6RQS/jYFH/VheR6tGtp1/noLa14xjr+wzGQDVyyu31KvwGDkjEnD4nv3ZS2bXcL7vLb7i2oWGczR6yabKStYvbZjp3KztSYnqL18wUFrpS65pkO7K3YvZPz0F7G8bG1EnKxlyOF4SeDjUQs9xLU5eewfmXn1MHQTzFD8L8YwJrXCi6k0bFTySpGbp9Vh4bNFNNDpDvhLZyl37oiMc7lLIPszUOpIidvTbdM73ucY+WfH7FOV4BJtb/fP16P7fmFIe0NSnhdCMJrZ/nkpG1Px8n/soo4ec/wA/YpROw0ZdibFlf7BwXlIl152SMTk1ZbT17mpTDAvpK8IdgMkceadsJWGUgCkXTMyBF7E5jUp5F5gsagTYGyWBlx2E9QmE1FXMHNFFIvJbZCibRm6+OwhV1wx7XyM2EtxX6OvDXpwPUyMGOpwzS013QKA4UbFReytMXosDO1DAVmPrfxbfoZ1+oSfxLK32W3nG/wBjW19a6+TA1nzJSXT0sUlJISsmm8CtqX+wrQC2XYCRacqA2PIFvDLWS8ApINHPKQRSIAc7OASs9hpNJOtcs001sGawe29qNFn4kjx1o2SFSE+Lm2gDripPfJpUtKPcSUc7oL7xJoWjr2b4PK3HyLSmn0F4Syt+xWQWjRqxhpxXUApx656+H/g5rYC4Jow6aCfDlPP3Gqvi7CddO/XK9eo7VDbb8hkTySQSpINCOX1A1UNDSjhbDJHNOa/AsXgrdfyoDOwXttMQXvTQrvXcNzmRC5MaqswBmtWNYJSyikJZCK1LqxSiIdIpqq9hi3X1ruAt11c+jwBjU/0zQ2SW4Z2aKW3wj1aNFsWUDL4gzGlPDNXWXxlncyL3uEDVBI3J5RpaPUrBhWMf0c8Dgk1R6Om7oMOxGXTPpuMWajGF3CIlfhbWyymYGpklt3Zpaix4ZlX2b7LIjOzFxCV0sdhO6WNsDl++7Er5L+dAFLFZvYHNhJY6gLHkJGTOczgHMjg0T2P0VxO7mg1g+ea94k9j2i4hXL8M4v5NHjeOtKezW50Z8cddonB8LK4z1kAok09ws4vr2E6k85/IY94/ocaPZrtoeoZM0L0Z8jaSHqxHKmUcuxHu11/TqWa3K2LwYdS/haO4eM2heptdVsE97uFMSSG1J7MtO0rVJY75AXzGOST6Vv1GDPu1iXcrrLTOjpXOWZCguh+niMf+y+49XxCK7oTs4VXypdzKu4Y4+q8/z5D6iR6zft47CPcytV7QZ6MWnw9PlS643z2eX3M67SY7AcUdUI/wJf7QwT+Jv7PAWjikZ7xkvuZtukXgB/ZR8B1Rn9iZvT1bSzzGfbxB53bBwrflnOkGqHuTR395jvgLHWxezaFLaPQW9wGkQnFr00LLF5GNLqDN02mNvS6dMFEZNmjRPKGVBt5yB01GB2MQBUhTWYwZdlnZfc19b0MW6XUDOrH1C90/uJ2eoeySFLpfUA74L6hCdrGrhOfUZEZs5RkyQTZBiGxs+9mvwyw/R4F7NbOMk228H2ar+num5eWUM+uWmZ3Ev6YUuPwSmtvORexJvJFnkuFatWJGp7p9Tzt3BNRobd/ih5Rs6PWxks5NS9R1482yr9GVZjcLXblbMV1Fqa2wU09i87jJFF4aCtxsVnc//AMrE+p1MsbZA0PFr0eouWA8XlZ/QQhLH/gSN0l4YULJfwccmLXzyTCxvqsHSgMcs/RCVOWHpqSC8paMAUJYxOSkvD/XItNBwVkQtirgtOCTyLuMMpSWUs4+ozJ9mLX1+DbHVjkjP19deVyJ4xvlp7+m3QzrKzUtrfgWaFZ1pqheuD6YLzrwNWWrolt+vz8i82ETcUuQKNXcZlELTp2zWc2SaZSio09Mt0RXpRiEEgEfR+hINITomHdobEqmZutm8+TIulk1dczHtYjO/H4K2+ovNhbJeRW0JpsDdLyJ2h7WEq4TOyLa7BujkySMqV5BFmgsTawzh+HLuz9eNIpNmdLXMCtc2iqxN+nO8iR3FeHV2Rakk8nzX2h9lZUtzpeV3ifQrLH5ENbv2z6Dr46f6ZfIlHw+Xx1ey5lh+voXjLO+/wBz1mv4XCyLWNk3j0+TPJ63hVsG5QeYrt3X7ml8eS8OnH85Pj4MV2ry8+paN7T3exlK3maTzF+v7DDm11OdwOuOc2a7m++ByuflI89Rdv1+hraXUoFDSmmacH6BWgEJp9y6MQfSHHcsjnMiLAFI5nMu8MrMxmgFsExOcGOtMpJGArRmWcwD3cmzUlS30LV6X1FH3ZmLRMn/APPNtadImUPI1COUmY9fD/QYhpkhqckijsMbVg7MIBOSI1F2BRyyArGPBqNhf3hm2X8ssE/3GxjOIXWSMa+XUfvtMrVWGorCVIBZIVtmEm0+4ru3gyRKeQmmtzkke44ZCFcOXboYOh0SjDP/ACCwvfczx7PpxTy/wev0kHJvySBhLY4f6SX2n15Ndcg79TXBbvy/t1R4PiXtyvijBbPZPLPIa/2itm38Tx1xk7MmeK8JY/jyfp9L4r7V1U9PiMiz23rl0hL7o+cy1DfVt/Ur7z+ehyPLK+HZHDCun0B+19GzxJeU9yuq9pNPy5Usp4ztujwLm+4KcfoUj8qa9En8WD8PScU4npbN+aW34cJpozYcWjHZvmj57r5mJZHfcDI0sjn0EY6HsqLIWLMZIYrUl0f0PEUXyg8xeDe4f7QYwpr6oQqpHo6NfjaWxp0arPRmVTOFm8WnkmdbhvHb07C0OpG8nktGsytJr87PYcV4KLRTYxOWAqTFFa8jFdqAUceBXDJVwCSn3OlHus4b7mFUAKaLVy7FJt53WCql8/53MFwQfnF75EO3YWutAFQopGfXPcHZYLX34FZ37bmQ0o/oa+9ZBu1GdbduUlqNg0TlwetlvkXnckIWavsClZJ+hqJb0O3ahGfdbkFbYl1YlqdW+keg1CvLzgfUXLoVo1Ki/JnYb6looNEJNs9Dp+NLuti0tZHr2POqWDtRa8GXGLKKa4ekjxeC2OPIe8JKbMnojblNv/QOS7/z+dSU/wCfI5trt4IHW2VXqES27vs++PUNotLO2XLBZeG8ZSbUU29n32PfeyPsa1JWT3wlKLSUoTi1umnupLPX0GUWxJTUTzvA/Zq2+Sz8EHH3nN1zBNKWMd/mevq/p5FvdtrMt91mPKuT0e7fTwe84ZwaNaSito55dv8AjLdx+X+jWhQku3bA31ok8rPi3GP6b2xTlXNSxjZ53237Hg9foLK24zi00+jP1Hbp0+qPL+0fspVcuZwTl8un1JNOL/8AB1Pb0/O/ITCpt4Sy3/GfWX7L1waUopNSTT5VjZ5SfoGp9lalOMopbe83x/33T+mWi0VsTlKj5fo3fW21Ga5ctrD2S6np9NxacWoWwabSfTs1nc93DhcO8c/ii/lN5f5ltTw2D/FHfH3WMNMf6wLL/TyvuoWLmg9/QVldOvaf37M1LvZx15lRJp5fwvePTLwZ1Wr6wujh75ytvoTcf6dOLLXgxXfnuOwmvJkPTSSzU+aPjuvl5KVa3Dw018xaOtZFLw3VaGjxDlWHun59DDerT2TI99thgposqfpsz18WsNfIW/u/DMqzUdn0BrVJbAux9YpGnK7uxS7UZ6Cj1SwJz1T38AoVtIau1AlbfsAs1GQcapSeyY6ic88qRLmUzKXQ1tFweUu2fRf5Y9Lge3xbJ7bdFsOoN+HLPOjy12ohX33My/iUpdDU9puGckUzz+lolLZJv5G1oi52FTz1ZZrAX+zmv+Lyt2RPTzS3i8fIFGtAiEh3R8OsteIxf2PX8L9kHHEpYbw8r5hSbA5JHg8EahbH0O72Pg0s7MyOI+x82nyPOBJPX0ZO0eKwQbn/AM/Ytmnk426Fo5VNvbwek4R7JW3Y2illLeW7WzeGumzOODFWPkk14fSeA+yungq264+8jj4ll5klh/z1PX6LQwh+FY8eFnqjji8Ujlk2aCiQ2ccZoCZDffx+gC7H88HHA1TGujJ4rpoS/f5mHJut4OOElFR6hlJy4w1VqkEcP5+pxx0RfCUuMrKn916NGbreHwn1Sfb6SOOM0NFs8rr+E2USzS/hxlxb8eBTT8Qha+WyO/yz+ZxxzyVOkdWN7J2Xs4QnvF4/QR1WmtXTD+pJxmho5ZL9EHbJfiW/0Be9ZxwtFvvmRGE3ugkdFJrLZJwfCbySfoWOkilljvAZwum4x/DHZ9svwQcUxq5dIZ5OMeHuNPTGGyikZ/FtRGGYv5nHHU1w40+nhuLXRnDDb9EW9lNNFZz3IOONP/R1SX+T1EOGR94peVuOR4bXjDSa8YOOHomaWh4fCO6SHLa0uxBwfwAtq31wV4fBYyccRmk5IonSIspg2/hRxxxT6ok/skf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ta:image/jpeg;base64,/9j/4AAQSkZJRgABAQAAAQABAAD/2wCEAAkGBxISEhUTExMVFhUVGBUXFxcXFRUXFRUXFRUXFhUXFRUYHSggGBolHRUVITEhJSkrLi4uFx8zODMtNygtLisBCgoKDg0OGhAQGy0lHyUtLS0tLS0tLS0tLS0tLS0tLS0tLS0tLS0tLS0tLS0tLS0tLS0tLS0tLS0tLS0tLS0tLf/AABEIALcBEwMBIgACEQEDEQH/xAAcAAACAwEBAQEAAAAAAAAAAAADBAECBQAGBwj/xAA0EAACAgECBQEGBQQDAQEAAAAAAQIDEQQhBRIxQVFhBhMicYGRMqGx0fAHFMHhQlLxFhX/xAAaAQADAQEBAQAAAAAAAAAAAAABAgMABAUG/8QAIhEAAgIDAQADAQEBAQAAAAAAAAECEQMSITEEE0FRInFh/9oADAMBAAIRAxEAPwAnC7MxXqbOklhnnuEz+FG/W+h5T4z6PG/8mtzZQSibFabNtwymgoFcoeUi3MJ12DUZIZEJRoujpEIsOmTcQUpAHPyNTQJw9CqmibxsVsFbfGP9j868lPc7m+xBUGZnu2y1emNL+3LwqA5h1FK9ONV14CKJZE3JsfWi8YhIopFFhGCgiLxiDgGigWCgd1Rj6yk3LGZ2rQLCkec1UBCxGtrImRbLcCkPqBlWS68l0y6Q6dCNWATaIcxp1i1lJZSJ6gpKL6pfY7kj2RDrZHKwm1OkBlAPgiUQMInOsDNDdkRa4lIdAHFHFHMknQ/DY4NHb0N6qeyMHhyNmuWEhZOzpxLg/GzIRTFa4BOXYKstS/BimzcchYZMdhuNuw68FnCzR5y3vDMje0M1WhTJvE0NubKysBc5blTW4bF0/peLyXQlKWOheu41mli/RklICp5CRkFIjJUX5SYI7nBSmUUSLkFlIhSARnkPGsnKgxQaATmAxLOQg6RE7BO6zIawSukLQ6oS1h5vW2YZ6DUyPNcU6ijJBKbcjtSMTS2bm5pWXSshJ0w6iROrIaKLYMwrpnzoBSqZqygBkkC2HWzO5Acx6aQGcUbY2hn2COpZo3tGZqZGNq0KMgHKw4FGPSaaOMGpW+gjBdGhqqXlEWzrxmhzLBykVymi9PqMXjxF4TCxlkrlMjnwYJLQWuL7PAH36IlfgKG6NOUjla/ICvUbDC5WumR1ElKWvqKzkB94y1sWu+wtZJ59H+o1UaMkxyrVIYhcZEWsjcJoZHPmikaHvSs5bAIsLGSbQ74jh/RvSwWBsWhNI6Wtijnq2X/4Gk8ERuj3M7U61MV9+0VSoRqzU1N0exk6m4pbqRHU2gl0eKorqLzHvXMwuouyy1MV1F0DKVCVumxuuxocOuyimomsCnCLPjlHwDG6lQuRXGz0cV/ko9QkGp6CXEIrb+bFprloGCpOmGs1KFLdRlCsuuzIr3e5B2d8ccYqyLLZFXdsXueEIyYEgupIHqJvOxm2W9TSsx5+Qjq6QpkZUJORxGCRuEdT2OleyHUIaFNLDQ7SiNF/GNY2LprDBRlgkJaITBLB2PYHzeuAlF0i2wrXNyTy/T+L7nTe+/X9fISEV9/8DJDuSSCwSivRdf8AIeEt3y7fXsI2JNr8/vk6OF5X7lEc8lsh3VWJxXldd/zM3UWYfcK5btt9StkMrLRmCDUOAKrdzUhutjJWH+E1tIngaBL5Mv0aiiJS5XkJWEspTXQdnn30X1GqwjzOtt1FkvhbjHsl1fzZv36Zr1RNUcdkT070ostLhkaKq7u39R/3jXUcttWBK2Ge5Rk9n+lLJCmpsXktdTLsxOzRuX4nt4X+RaG3X9MTXcQefgjn17D+jtsccvD+SCW6aMewem6MV6GVL0Wcm/Cl0cxyKcEg3bJ9lsMW2yntFYXk0OF6RQS/jYFH/VheR6tGtp1/noLa14xjr+wzGQDVyyu31KvwGDkjEnD4nv3ZS2bXcL7vLb7i2oWGczR6yabKStYvbZjp3KztSYnqL18wUFrpS65pkO7K3YvZPz0F7G8bG1EnKxlyOF4SeDjUQs9xLU5eewfmXn1MHQTzFD8L8YwJrXCi6k0bFTySpGbp9Vh4bNFNNDpDvhLZyl37oiMc7lLIPszUOpIidvTbdM73ucY+WfH7FOV4BJtb/fP16P7fmFIe0NSnhdCMJrZ/nkpG1Px8n/soo4ec/wA/YpROw0ZdibFlf7BwXlIl152SMTk1ZbT17mpTDAvpK8IdgMkceadsJWGUgCkXTMyBF7E5jUp5F5gsagTYGyWBlx2E9QmE1FXMHNFFIvJbZCibRm6+OwhV1wx7XyM2EtxX6OvDXpwPUyMGOpwzS013QKA4UbFReytMXosDO1DAVmPrfxbfoZ1+oSfxLK32W3nG/wBjW19a6+TA1nzJSXT0sUlJISsmm8CtqX+wrQC2XYCRacqA2PIFvDLWS8ApINHPKQRSIAc7OASs9hpNJOtcs001sGawe29qNFn4kjx1o2SFSE+Lm2gDripPfJpUtKPcSUc7oL7xJoWjr2b4PK3HyLSmn0F4Syt+xWQWjRqxhpxXUApx656+H/g5rYC4Jow6aCfDlPP3Gqvi7CddO/XK9eo7VDbb8hkTySQSpINCOX1A1UNDSjhbDJHNOa/AsXgrdfyoDOwXttMQXvTQrvXcNzmRC5MaqswBmtWNYJSyikJZCK1LqxSiIdIpqq9hi3X1ruAt11c+jwBjU/0zQ2SW4Z2aKW3wj1aNFsWUDL4gzGlPDNXWXxlncyL3uEDVBI3J5RpaPUrBhWMf0c8Dgk1R6Om7oMOxGXTPpuMWajGF3CIlfhbWyymYGpklt3Zpaix4ZlX2b7LIjOzFxCV0sdhO6WNsDl++7Er5L+dAFLFZvYHNhJY6gLHkJGTOczgHMjg0T2P0VxO7mg1g+ea94k9j2i4hXL8M4v5NHjeOtKezW50Z8cddonB8LK4z1kAok09ws4vr2E6k85/IY94/ocaPZrtoeoZM0L0Z8jaSHqxHKmUcuxHu11/TqWa3K2LwYdS/haO4eM2heptdVsE97uFMSSG1J7MtO0rVJY75AXzGOST6Vv1GDPu1iXcrrLTOjpXOWZCguh+niMf+y+49XxCK7oTs4VXypdzKu4Y4+q8/z5D6iR6zft47CPcytV7QZ6MWnw9PlS643z2eX3M67SY7AcUdUI/wJf7QwT+Jv7PAWjikZ7xkvuZtukXgB/ZR8B1Rn9iZvT1bSzzGfbxB53bBwrflnOkGqHuTR395jvgLHWxezaFLaPQW9wGkQnFr00LLF5GNLqDN02mNvS6dMFEZNmjRPKGVBt5yB01GB2MQBUhTWYwZdlnZfc19b0MW6XUDOrH1C90/uJ2eoeySFLpfUA74L6hCdrGrhOfUZEZs5RkyQTZBiGxs+9mvwyw/R4F7NbOMk228H2ar+num5eWUM+uWmZ3Ev6YUuPwSmtvORexJvJFnkuFatWJGp7p9Tzt3BNRobd/ih5Rs6PWxks5NS9R1482yr9GVZjcLXblbMV1Fqa2wU09i87jJFF4aCtxsVnc//AMrE+p1MsbZA0PFr0eouWA8XlZ/QQhLH/gSN0l4YULJfwccmLXzyTCxvqsHSgMcs/RCVOWHpqSC8paMAUJYxOSkvD/XItNBwVkQtirgtOCTyLuMMpSWUs4+ozJ9mLX1+DbHVjkjP19deVyJ4xvlp7+m3QzrKzUtrfgWaFZ1pqheuD6YLzrwNWWrolt+vz8i82ETcUuQKNXcZlELTp2zWc2SaZSio09Mt0RXpRiEEgEfR+hINITomHdobEqmZutm8+TIulk1dczHtYjO/H4K2+ovNhbJeRW0JpsDdLyJ2h7WEq4TOyLa7BujkySMqV5BFmgsTawzh+HLuz9eNIpNmdLXMCtc2iqxN+nO8iR3FeHV2Rakk8nzX2h9lZUtzpeV3ifQrLH5ENbv2z6Dr46f6ZfIlHw+Xx1ey5lh+voXjLO+/wBz1mv4XCyLWNk3j0+TPJ63hVsG5QeYrt3X7ml8eS8OnH85Pj4MV2ry8+paN7T3exlK3maTzF+v7DDm11OdwOuOc2a7m++ByuflI89Rdv1+hraXUoFDSmmacH6BWgEJp9y6MQfSHHcsjnMiLAFI5nMu8MrMxmgFsExOcGOtMpJGArRmWcwD3cmzUlS30LV6X1FH3ZmLRMn/APPNtadImUPI1COUmY9fD/QYhpkhqckijsMbVg7MIBOSI1F2BRyyArGPBqNhf3hm2X8ssE/3GxjOIXWSMa+XUfvtMrVWGorCVIBZIVtmEm0+4ru3gyRKeQmmtzkke44ZCFcOXboYOh0SjDP/ACCwvfczx7PpxTy/wev0kHJvySBhLY4f6SX2n15Ndcg79TXBbvy/t1R4PiXtyvijBbPZPLPIa/2itm38Tx1xk7MmeK8JY/jyfp9L4r7V1U9PiMiz23rl0hL7o+cy1DfVt/Ur7z+ehyPLK+HZHDCun0B+19GzxJeU9yuq9pNPy5Usp4ztujwLm+4KcfoUj8qa9En8WD8PScU4npbN+aW34cJpozYcWjHZvmj57r5mJZHfcDI0sjn0EY6HsqLIWLMZIYrUl0f0PEUXyg8xeDe4f7QYwpr6oQqpHo6NfjaWxp0arPRmVTOFm8WnkmdbhvHb07C0OpG8nktGsytJr87PYcV4KLRTYxOWAqTFFa8jFdqAUceBXDJVwCSn3OlHus4b7mFUAKaLVy7FJt53WCql8/53MFwQfnF75EO3YWutAFQopGfXPcHZYLX34FZ37bmQ0o/oa+9ZBu1GdbduUlqNg0TlwetlvkXnckIWavsClZJ+hqJb0O3ahGfdbkFbYl1YlqdW+keg1CvLzgfUXLoVo1Ki/JnYb6looNEJNs9Dp+NLuti0tZHr2POqWDtRa8GXGLKKa4ekjxeC2OPIe8JKbMnojblNv/QOS7/z+dSU/wCfI5trt4IHW2VXqES27vs++PUNotLO2XLBZeG8ZSbUU29n32PfeyPsa1JWT3wlKLSUoTi1umnupLPX0GUWxJTUTzvA/Zq2+Sz8EHH3nN1zBNKWMd/mevq/p5FvdtrMt91mPKuT0e7fTwe84ZwaNaSito55dv8AjLdx+X+jWhQku3bA31ok8rPi3GP6b2xTlXNSxjZ53237Hg9foLK24zi00+jP1Hbp0+qPL+0fspVcuZwTl8un1JNOL/8AB1Pb0/O/ITCpt4Sy3/GfWX7L1waUopNSTT5VjZ5SfoGp9lalOMopbe83x/33T+mWi0VsTlKj5fo3fW21Ga5ctrD2S6np9NxacWoWwabSfTs1nc93DhcO8c/ii/lN5f5ltTw2D/FHfH3WMNMf6wLL/TyvuoWLmg9/QVldOvaf37M1LvZx15lRJp5fwvePTLwZ1Wr6wujh75ytvoTcf6dOLLXgxXfnuOwmvJkPTSSzU+aPjuvl5KVa3Dw018xaOtZFLw3VaGjxDlWHun59DDerT2TI99thgposqfpsz18WsNfIW/u/DMqzUdn0BrVJbAux9YpGnK7uxS7UZ6Cj1SwJz1T38AoVtIau1AlbfsAs1GQcapSeyY6ic88qRLmUzKXQ1tFweUu2fRf5Y9Lge3xbJ7bdFsOoN+HLPOjy12ohX33My/iUpdDU9puGckUzz+lolLZJv5G1oi52FTz1ZZrAX+zmv+Lyt2RPTzS3i8fIFGtAiEh3R8OsteIxf2PX8L9kHHEpYbw8r5hSbA5JHg8EahbH0O72Pg0s7MyOI+x82nyPOBJPX0ZO0eKwQbn/AM/Ytmnk426Fo5VNvbwek4R7JW3Y2illLeW7WzeGumzOODFWPkk14fSeA+yungq264+8jj4ll5klh/z1PX6LQwh+FY8eFnqjji8Ujlk2aCiQ2ccZoCZDffx+gC7H88HHA1TGujJ4rpoS/f5mHJut4OOElFR6hlJy4w1VqkEcP5+pxx0RfCUuMrKn916NGbreHwn1Sfb6SOOM0NFs8rr+E2USzS/hxlxb8eBTT8Qha+WyO/yz+ZxxzyVOkdWN7J2Xs4QnvF4/QR1WmtXTD+pJxmho5ZL9EHbJfiW/0Be9ZxwtFvvmRGE3ugkdFJrLZJwfCbySfoWOkilljvAZwum4x/DHZ9svwQcUxq5dIZ5OMeHuNPTGGyikZ/FtRGGYv5nHHU1w40+nhuLXRnDDb9EW9lNNFZz3IOONP/R1SX+T1EOGR94peVuOR4bXjDSa8YOOHomaWh4fCO6SHLa0uxBwfwAtq31wV4fBYyccRmk5IonSIspg2/hRxxxT6ok/skf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Image result for atopic eczema fac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0" descr="Image result for atopic eczema face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2" descr="Image result for atopic eczema face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4" descr="data:image/jpeg;base64,/9j/4AAQSkZJRgABAQAAAQABAAD/2wCEAAkGBxITEhUUExIUFRQUFRcVFxQVFBUUFRQUFRQWFxQUFxQYHCggGBolHBQUITEhJSkrLi4uFx8zODMsNygtLiwBCgoKDg0OGxAQGiwkHyQsLCwsLCwsLCwsLCwsLCwsLCwsLCwsLCwsLCwsLCwsLCwsLCwsLCwsLCwsLCwsLCwsLP/AABEIAJwA8AMBIgACEQEDEQH/xAAcAAACAwEBAQEAAAAAAAAAAAADBAIFBgEHAAj/xAA1EAABAwMCBAQFBAEEAwAAAAABAAIDBBEhBTESQVFhBhMicYGRocHwMlKx0RQjkuHxBzNC/8QAGQEAAwEBAQAAAAAAAAAAAAAAAQIDAAQF/8QAIhEAAgICAwEAAgMAAAAAAAAAAAECEQMhEjFBURMiBCNx/9oADAMBAAIRAxEAPwDVNYuupgjxRpnhXHR6DZWGlwk5bBXUoVRWbrMaDsXc8EKvqKoN5pmQEXssR4qqXOIYOfTB9kq2xpOui0qPFMTTl3yypReLIv3fMELA11Q2E8LWgu59B79VXGteeYHsOqssVkHno9eptbif/wDbfmFaw1LDsQvE6Kqc57W3FibX6fmFrTS1NMQHtdbPqYbjHOyDxMMc6Z6OJGlNxEfhWG0zUXkXY4PA3Gzh8FeUmrAmxuD0Ki012dGn0aeN35ZHuOxVXT1VwnWOuimI4jjR0RmNScfumGklMmI4hi1RGym0ocrxe3VBsMVZDhXJGqflm4tsuyMQM6EI27/AfL/tJ1jf+FZlltknUC6BjNV7bn2Bz06/wqCsF3O39VgPb1LSanse+PrlZqrkybdMe/YdgfqniTkjP1Tm8Rc44bgDqRf+wi6LoDpSZHe+23YdT3Vpp2nhzwSMMGOYLjv8lsdKpAGH4p3KhFGzOUfh8F2y11BpwAsAhxNsVZQzhoUOVs6XiaVhXERNuqTUaR9Q27nED9o2+KX1euMjwB+kfVW+mPBFkeSugPFJLkyzp0fhS9OcJpjVaiTAyNVZXQq8lYq6oZfCVoeDKaOIkLB67EGz3PL7bfyvUdMp8uuvLvHBc2oAts4OPsDcBaMdjSatmF1JpEj778bh/tOVqDqlGIqKB1KHiMPfNIwEGd7wOEZsbNtnKH460fgmc8f+uY+bG7ldwu5vvlZQl2Gm+Ns7X6LqRwveyy810s4yT6gBZrRYA+kWAAwF+hdG0gSGMEEhrDktFzba4v3K8f8A/Gnh11RMJHD/AEozcu/ceQHyXtk+tRQC3Fc/tB/koiJNukUGv+CqcsDow6N4d+sOyRttb2PwWOkgnjkMZe2VrbXLgGuBtkYJ2yL9lra/VJJ8ZazazcXB69UCGg7crZ6KGSUWd2HDOO2yso5pG/qjI9jdXVJV3wmqan4R0+CabSjewXPx+HRa9JxC/NORhCihsmmsTJEpM4GojIxzC6wKYRoVsg6yFI8Kbo0uAQTdK2Mkgbzi6SqCnpHKunzn8KBqKLVB9cew5n4DKz7YrkHsbDlnNz2x9FoK1nGXAbHF+VuYH50S76cCwHf4/gRTA0K00fCAANytLR2DFRPHqHZXNMfSs2BI4ZrJWeqDiGF1r80OvnWP12nfIeIXsNv7UktnY5Jx12bl1Cy1w4WR6Voab3XlUeqzx44yR0OVd6drz3EXWkq2CFy02ep0ZwnIikaF2Psm7rtdHDQxI4JR+yMUItSWFKiEAsSfmqbW6CGU3expI6i6uSUpVwhyLCluzI1mkXZ5Qs6P9hy0dwDt8FXUng2EHiLWu29Lw5zc9uy1ksCJAHBFNoZ44vwr6Okc1vA3jDbYa0CNoTcOk9bD2yfi4qwjamo2rN2FVHpCsFEGp1sNlMMspNSNBtsgWDoisCkAiMCQD6ONCnZR5qYKNi0cDkQKLbKdwFgEeJAvdEksUBzgEGxkhSocQeqQqm3GefL+ynKxwSkmXW5W/B9FL0tWhKRotfrgeyRqMfNPVsouOyq5Ln5oXsfhqyLf1K2pz6VW2s5WEHNURCSKDUHOMvAF86ncMEYTGsvEcgd1wrSgqI5QAlfZWE+KsyOoaIDlqqIofLeF6ZWUgaOywmvMHELIbLQSls9SphZNtXIokVrVezi0fNXJWrt1IlEVqhYBCeE4WoEjUKGTFHwrnlBMkIYaAjyaG7Po2IoKBxI8bsLczcfQuV8AV8HKRQbMibVJjkDiXae90ljcNMaXGjC7dfCO3xTCUQc8BdjfffF9u6lw4QwyyGw6oDVH3ukyQLXvf8wm+HmUlMc5+anItD4LytuAXbpapJ5FdqajNhlJPeb2Oym2XjB9shOgR7ZRp/sk5CSFkFq0Tjd6k2yTKQp3eqyLLLY+yojlyKmQ1tgeLb2yVWafN5ZsduqXrNWsTlK03mzGzRjqi0ZNVRr5tRYW7rMSwmaS4GArqj8OgC7yXfwrOljYwbBCmPHKo9GwC7dcS8sh6KjdHMo2Hc1Ac+yEZCoST3HdDkPxY1dDKVhnujB+FRbA40fPKFKLhEbm+F0M/pKxloDFCeaO0WUXYXLpeilORNziDhdbLfCHLddiHZBjqKoYLwEYD6oLWXRI732WJtBY2Ec1KSO/NcLrL4PumJ7uwTnOaOtkKWUlMTAkY3SEkmc3HdLJ0VglIj5hP5+ZStS4ABdmk4VXukJOc5x2UnIusfvhyeUcko8uPty7p98YASIkFiErHi/gCYpd+w7/AETbG4N0tIBb2WRmShaAg1YvcdQmI2YCFUYVUcmTboXoPDjDk5WpoqOONuAFTUFRbCsjJdMQafTJVlR0SL2lHcM3XznLMaJdtrrHKcjqmO5rDV0sjh6Xhvfc/BUjH1cb7xzudnZ4BB9+iHJlfxJnrbqW4uFVVTOFIaD4hc9tngsdsQTcfAqwqqgOCEmjRjKLpicb8n5o8MhVdx+tNBypB6M0PbphrEnG/om74TaFpnz29EGQG2N01G5cfYINDwdHIG4yvnDN0iao8VjzTD5bgZS2V/G0xhpRmJPiIJPJFEhIQsSUAsguuxi3NBDSRfYpeqqHD36oN+mUOX6osHyYScg4il2VZtlTjZhBys34+BGWAFKeUGhHmksQAoThK6Db6K6Q37ILoUZ9z7KDpLJSlvwTlbZLOwbJ22SUnM1aguXhONyDOQSAh+bYKtfVHzWi/K/1T+EVXK2Xgoy0X3CLFKUzSVrS2ySqyAcLf4O4X2Mcd1Crm4WpMVAG6qtV1AuBDU8U5HNkqHZqavRQ0cTTYcxyVhp2mM4BjKlqEtmnPJH0l/oCrUbNylxFarS7/pwb7oEdLKDYq/Dlw2SuCkZZZJUVApLZO65ZWU7Eg4WKbjXQYysJEm43JFhTMMg2SMehprjdQJzsuNKM4oJjLQk+Ek3spxNAO6Yc+90n5JvlI9F4ytbH7Cy494SN3cQAurNoG5+S12TkuJC5sgvJ5oz5BhAkkubIMESYjB+yi9ymXWCC77LCXYFzOfMocz0d5sLpORyD0FLkRLLpadoRmS3S9QUA7TF2uwkap1k5K4BVVVLlMLvsBLJcdlltT4myEg5WlnwFSVTQrQRz5JfCVJrcjR6hdcl8VgnhDTdVFbLYIOl02eI7p1jiKv5GTqy+/wAxztzZfQyDbqhNZZBdNY35DdWiklojkbltnolS58hxdXVE7haBcXWMotaeWW2IwfsVNlcb3vlcfR6ywpo3kblIuWZ0/wAQAYfb3WggqA4YTpnLkxuLDHKWmjRyV87KdiLQhspwgH3RXRZUGMNykLxehhrrIwOEq5mPuiwOxZKw+WGjaieXdRa+yI16ArbPo4gNl0Nyoca6HraBsHUxi2EpT2v3CNPUAYQ4WDlzSPbKptQ2GdlQJsV95gG6VdNxHdZiJNhJDhJS5wjOKTll+CVspCJJzwMBAndhfE5QZn3KyNJUKTSKucE7VlJSvsniiU5CtU9UNdIrKsmWY1OqzYK8Uck2Bku842VjSNcMWQKFtgr/AEmiLs9eaqvgqVbIQxOOLIVVpj3AtaLX+q1tJRXNmtueZ5K6p9LbGOJ2TzubKiRKcvp5VHVyx8gRa3uEN3iDhw4EHbGUJtU5zuDhz1VtTaECLkXKglfZ60blqJWR+IQQQSR3sr/QvFTo7Am7et9kJ/h8Wvw9tvmg0nh3iPoab9gtxQ3Cfp6VQ6u2QXB36KzilC8+HhWrga18TvUbkxus1oaNiHXyd8WTuleJC13BM0scO9x80vFo52k+jcDK5YpOmqg4YKbbIgLtHwKk1dNkMlBjpknyWF0A1Q6pepY4m4K4afiyd1CTfh1QjFLYdtcCbXTMVQSq18AtjB9kMTcPul5NdjSxxktFs/Kh5lksyY2yUvPUXsAjZKONvQyJLnP57r5uClyT1QpZrDdCxuNjUrrKsmuc/RMSuwlDLj3WZo6RGokx3QJpLDupTSJKeXqmSJylZCR6QqZlKedUWq6gGDuqxRzZGA1euACoaRhkddMU1BLUO2PCVsdJ0AR4IuRuuhKkcyTmwGiaTfLhhavT6DiPAzYbmyhRROv5bBk4PZbPS6RkbTcG4GTtf4p4obI1BAqalZCzOOZK8+8Q+I5J3FkHpjGC/m726BP+JdWdUv8AKic4RsdZx24yNrHpukYqCwSynWkRjBvbEK6Ft7hoBAtfqmNOq8EeyJqDBZZ8ylrsJEz1sc6ZsdW1t8jOEWa0G7WtAAHLlukNNr3NPEDYhVxqHcPJJQVDg5bkzpThH9UtGnnqnPFnElKw6dC93rFxzA+nyKRhqHE7q1gfw7JHNpgyOLjSF2yyU7vSS5nQ7haLT9ca8bqgnlJOVX1DOD1NuCluzjaSPSYqgELnH3WS0eteRkq/ikNkGZKh57rKIcOiDE8lccVNjpnZKoA5QpSN7Icp2QXPNlNlk/gxUS2bhVLHkONymHOPVAZzKDKwdIZDyBvdLT1Drow5IHF6lqApB2vwgveuOeUlM8p0iLdkp6hITSLpKqNXqHNabKiRGcqA6tqgYLDJ6I3hnww6o/15yWsbkC26rPDNM2WTifk3Xr/+O1jGtaLANv8AFdMI7o4cktcmUMdG2P8AS0AnAHQI3lWbzJ/ko17kk9bK18Pwh81nbNGArVQVJpWyx8NaNwN4nfqOeWFQ+MtSLnf40JIvmRw5A8h0Jsttr0pigc5trtaSL9QOy8z0Zlxxkkucbkk3yTf7pJviqRKH9knJhKOhDQAAmjH2TLGqTmBc5c//2Q==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6" descr="data:image/jpeg;base64,/9j/4AAQSkZJRgABAQAAAQABAAD/2wCEAAkGBxITEhUUExIUFRQUFRcVFxQVFBUUFRQUFRQWFxQUFxQYHCggGBolHBQUITEhJSkrLi4uFx8zODMsNygtLiwBCgoKDg0OGxAQGiwkHyQsLCwsLCwsLCwsLCwsLCwsLCwsLCwsLCwsLCwsLCwsLCwsLCwsLCwsLCwsLCwsLCwsLP/AABEIAJwA8AMBIgACEQEDEQH/xAAcAAACAwEBAQEAAAAAAAAAAAADBAIFBgEHAAj/xAA1EAABAwMCBAQFBAEEAwAAAAABAAIDBBEhBTESQVFhBhMicYGRocHwMlKx0RQjkuHxBzNC/8QAGQEAAwEBAQAAAAAAAAAAAAAAAQIDAAQF/8QAIhEAAgICAwEAAgMAAAAAAAAAAAECEQMhEjFBURMiBCNx/9oADAMBAAIRAxEAPwDVNYuupgjxRpnhXHR6DZWGlwk5bBXUoVRWbrMaDsXc8EKvqKoN5pmQEXssR4qqXOIYOfTB9kq2xpOui0qPFMTTl3yypReLIv3fMELA11Q2E8LWgu59B79VXGteeYHsOqssVkHno9eptbif/wDbfmFaw1LDsQvE6Kqc57W3FibX6fmFrTS1NMQHtdbPqYbjHOyDxMMc6Z6OJGlNxEfhWG0zUXkXY4PA3Gzh8FeUmrAmxuD0Ki012dGn0aeN35ZHuOxVXT1VwnWOuimI4jjR0RmNScfumGklMmI4hi1RGym0ocrxe3VBsMVZDhXJGqflm4tsuyMQM6EI27/AfL/tJ1jf+FZlltknUC6BjNV7bn2Bz06/wqCsF3O39VgPb1LSanse+PrlZqrkybdMe/YdgfqniTkjP1Tm8Rc44bgDqRf+wi6LoDpSZHe+23YdT3Vpp2nhzwSMMGOYLjv8lsdKpAGH4p3KhFGzOUfh8F2y11BpwAsAhxNsVZQzhoUOVs6XiaVhXERNuqTUaR9Q27nED9o2+KX1euMjwB+kfVW+mPBFkeSugPFJLkyzp0fhS9OcJpjVaiTAyNVZXQq8lYq6oZfCVoeDKaOIkLB67EGz3PL7bfyvUdMp8uuvLvHBc2oAts4OPsDcBaMdjSatmF1JpEj778bh/tOVqDqlGIqKB1KHiMPfNIwEGd7wOEZsbNtnKH460fgmc8f+uY+bG7ldwu5vvlZQl2Gm+Ns7X6LqRwveyy810s4yT6gBZrRYA+kWAAwF+hdG0gSGMEEhrDktFzba4v3K8f8A/Gnh11RMJHD/AEozcu/ceQHyXtk+tRQC3Fc/tB/koiJNukUGv+CqcsDow6N4d+sOyRttb2PwWOkgnjkMZe2VrbXLgGuBtkYJ2yL9lra/VJJ8ZazazcXB69UCGg7crZ6KGSUWd2HDOO2yso5pG/qjI9jdXVJV3wmqan4R0+CabSjewXPx+HRa9JxC/NORhCihsmmsTJEpM4GojIxzC6wKYRoVsg6yFI8Kbo0uAQTdK2Mkgbzi6SqCnpHKunzn8KBqKLVB9cew5n4DKz7YrkHsbDlnNz2x9FoK1nGXAbHF+VuYH50S76cCwHf4/gRTA0K00fCAANytLR2DFRPHqHZXNMfSs2BI4ZrJWeqDiGF1r80OvnWP12nfIeIXsNv7UktnY5Jx12bl1Cy1w4WR6Voab3XlUeqzx44yR0OVd6drz3EXWkq2CFy02ep0ZwnIikaF2Psm7rtdHDQxI4JR+yMUItSWFKiEAsSfmqbW6CGU3expI6i6uSUpVwhyLCluzI1mkXZ5Qs6P9hy0dwDt8FXUng2EHiLWu29Lw5zc9uy1ksCJAHBFNoZ44vwr6Okc1vA3jDbYa0CNoTcOk9bD2yfi4qwjamo2rN2FVHpCsFEGp1sNlMMspNSNBtsgWDoisCkAiMCQD6ONCnZR5qYKNi0cDkQKLbKdwFgEeJAvdEksUBzgEGxkhSocQeqQqm3GefL+ynKxwSkmXW5W/B9FL0tWhKRotfrgeyRqMfNPVsouOyq5Ln5oXsfhqyLf1K2pz6VW2s5WEHNURCSKDUHOMvAF86ncMEYTGsvEcgd1wrSgqI5QAlfZWE+KsyOoaIDlqqIofLeF6ZWUgaOywmvMHELIbLQSls9SphZNtXIokVrVezi0fNXJWrt1IlEVqhYBCeE4WoEjUKGTFHwrnlBMkIYaAjyaG7Po2IoKBxI8bsLczcfQuV8AV8HKRQbMibVJjkDiXae90ljcNMaXGjC7dfCO3xTCUQc8BdjfffF9u6lw4QwyyGw6oDVH3ukyQLXvf8wm+HmUlMc5+anItD4LytuAXbpapJ5FdqajNhlJPeb2Oym2XjB9shOgR7ZRp/sk5CSFkFq0Tjd6k2yTKQp3eqyLLLY+yojlyKmQ1tgeLb2yVWafN5ZsduqXrNWsTlK03mzGzRjqi0ZNVRr5tRYW7rMSwmaS4GArqj8OgC7yXfwrOljYwbBCmPHKo9GwC7dcS8sh6KjdHMo2Hc1Ac+yEZCoST3HdDkPxY1dDKVhnujB+FRbA40fPKFKLhEbm+F0M/pKxloDFCeaO0WUXYXLpeilORNziDhdbLfCHLddiHZBjqKoYLwEYD6oLWXRI732WJtBY2Ec1KSO/NcLrL4PumJ7uwTnOaOtkKWUlMTAkY3SEkmc3HdLJ0VglIj5hP5+ZStS4ABdmk4VXukJOc5x2UnIusfvhyeUcko8uPty7p98YASIkFiErHi/gCYpd+w7/AETbG4N0tIBb2WRmShaAg1YvcdQmI2YCFUYVUcmTboXoPDjDk5WpoqOONuAFTUFRbCsjJdMQafTJVlR0SL2lHcM3XznLMaJdtrrHKcjqmO5rDV0sjh6Xhvfc/BUjH1cb7xzudnZ4BB9+iHJlfxJnrbqW4uFVVTOFIaD4hc9tngsdsQTcfAqwqqgOCEmjRjKLpicb8n5o8MhVdx+tNBypB6M0PbphrEnG/om74TaFpnz29EGQG2N01G5cfYINDwdHIG4yvnDN0iao8VjzTD5bgZS2V/G0xhpRmJPiIJPJFEhIQsSUAsguuxi3NBDSRfYpeqqHD36oN+mUOX6osHyYScg4il2VZtlTjZhBys34+BGWAFKeUGhHmksQAoThK6Db6K6Q37ILoUZ9z7KDpLJSlvwTlbZLOwbJ22SUnM1aguXhONyDOQSAh+bYKtfVHzWi/K/1T+EVXK2Xgoy0X3CLFKUzSVrS2ySqyAcLf4O4X2Mcd1Crm4WpMVAG6qtV1AuBDU8U5HNkqHZqavRQ0cTTYcxyVhp2mM4BjKlqEtmnPJH0l/oCrUbNylxFarS7/pwb7oEdLKDYq/Dlw2SuCkZZZJUVApLZO65ZWU7Eg4WKbjXQYysJEm43JFhTMMg2SMehprjdQJzsuNKM4oJjLQk+Ek3spxNAO6Yc+90n5JvlI9F4ytbH7Cy494SN3cQAurNoG5+S12TkuJC5sgvJ5oz5BhAkkubIMESYjB+yi9ymXWCC77LCXYFzOfMocz0d5sLpORyD0FLkRLLpadoRmS3S9QUA7TF2uwkap1k5K4BVVVLlMLvsBLJcdlltT4myEg5WlnwFSVTQrQRz5JfCVJrcjR6hdcl8VgnhDTdVFbLYIOl02eI7p1jiKv5GTqy+/wAxztzZfQyDbqhNZZBdNY35DdWiklojkbltnolS58hxdXVE7haBcXWMotaeWW2IwfsVNlcb3vlcfR6ywpo3kblIuWZ0/wAQAYfb3WggqA4YTpnLkxuLDHKWmjRyV87KdiLQhspwgH3RXRZUGMNykLxehhrrIwOEq5mPuiwOxZKw+WGjaieXdRa+yI16ArbPo4gNl0Nyoca6HraBsHUxi2EpT2v3CNPUAYQ4WDlzSPbKptQ2GdlQJsV95gG6VdNxHdZiJNhJDhJS5wjOKTll+CVspCJJzwMBAndhfE5QZn3KyNJUKTSKucE7VlJSvsniiU5CtU9UNdIrKsmWY1OqzYK8Uck2Bku842VjSNcMWQKFtgr/AEmiLs9eaqvgqVbIQxOOLIVVpj3AtaLX+q1tJRXNmtueZ5K6p9LbGOJ2TzubKiRKcvp5VHVyx8gRa3uEN3iDhw4EHbGUJtU5zuDhz1VtTaECLkXKglfZ60blqJWR+IQQQSR3sr/QvFTo7Am7et9kJ/h8Wvw9tvmg0nh3iPoab9gtxQ3Cfp6VQ6u2QXB36KzilC8+HhWrga18TvUbkxus1oaNiHXyd8WTuleJC13BM0scO9x80vFo52k+jcDK5YpOmqg4YKbbIgLtHwKk1dNkMlBjpknyWF0A1Q6pepY4m4K4afiyd1CTfh1QjFLYdtcCbXTMVQSq18AtjB9kMTcPul5NdjSxxktFs/Kh5lksyY2yUvPUXsAjZKONvQyJLnP57r5uClyT1QpZrDdCxuNjUrrKsmuc/RMSuwlDLj3WZo6RGokx3QJpLDupTSJKeXqmSJylZCR6QqZlKedUWq6gGDuqxRzZGA1euACoaRhkddMU1BLUO2PCVsdJ0AR4IuRuuhKkcyTmwGiaTfLhhavT6DiPAzYbmyhRROv5bBk4PZbPS6RkbTcG4GTtf4p4obI1BAqalZCzOOZK8+8Q+I5J3FkHpjGC/m726BP+JdWdUv8AKic4RsdZx24yNrHpukYqCwSynWkRjBvbEK6Ft7hoBAtfqmNOq8EeyJqDBZZ8ylrsJEz1sc6ZsdW1t8jOEWa0G7WtAAHLlukNNr3NPEDYhVxqHcPJJQVDg5bkzpThH9UtGnnqnPFnElKw6dC93rFxzA+nyKRhqHE7q1gfw7JHNpgyOLjSF2yyU7vSS5nQ7haLT9ca8bqgnlJOVX1DOD1NuCluzjaSPSYqgELnH3WS0eteRkq/ikNkGZKh57rKIcOiDE8lccVNjpnZKoA5QpSN7Icp2QXPNlNlk/gxUS2bhVLHkONymHOPVAZzKDKwdIZDyBvdLT1Drow5IHF6lqApB2vwgveuOeUlM8p0iLdkp6hITSLpKqNXqHNabKiRGcqA6tqgYLDJ6I3hnww6o/15yWsbkC26rPDNM2WTifk3Xr/+O1jGtaLANv8AFdMI7o4cktcmUMdG2P8AS0AnAHQI3lWbzJ/ko17kk9bK18Pwh81nbNGArVQVJpWyx8NaNwN4nfqOeWFQ+MtSLnf40JIvmRw5A8h0Jsttr0pigc5trtaSL9QOy8z0Zlxxkkucbkk3yTf7pJviqRKH9knJhKOhDQAAmjH2TLGqTmBc5c//2Q==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23554"/>
            <a:ext cx="3782194" cy="245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ookworm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13601"/>
            <a:ext cx="3782194" cy="252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FF00"/>
                </a:solidFill>
              </a:rPr>
              <a:t>Montelukast: old &amp; new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200" b="1" dirty="0" err="1" smtClean="0">
                <a:solidFill>
                  <a:schemeClr val="bg1"/>
                </a:solidFill>
              </a:rPr>
              <a:t>Cys</a:t>
            </a:r>
            <a:r>
              <a:rPr lang="en-GB" sz="2200" b="1" dirty="0" smtClean="0">
                <a:solidFill>
                  <a:schemeClr val="bg1"/>
                </a:solidFill>
              </a:rPr>
              <a:t>-LTs only raised acutely, parents probably will not medicate well children</a:t>
            </a:r>
          </a:p>
          <a:p>
            <a:pPr eaLnBrk="1" hangingPunct="1">
              <a:lnSpc>
                <a:spcPct val="90000"/>
              </a:lnSpc>
            </a:pPr>
            <a:endParaRPr lang="en-GB" sz="22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200" b="1" dirty="0" smtClean="0">
                <a:solidFill>
                  <a:schemeClr val="bg1"/>
                </a:solidFill>
              </a:rPr>
              <a:t>PREEMPT: intermittent ML superior to placebo (n=220, </a:t>
            </a:r>
            <a:r>
              <a:rPr lang="en-GB" sz="2200" b="1" i="1" u="sng" dirty="0" smtClean="0">
                <a:solidFill>
                  <a:srgbClr val="BB75AE"/>
                </a:solidFill>
              </a:rPr>
              <a:t>AJRCCM 207; 175: 323-9</a:t>
            </a:r>
            <a:r>
              <a:rPr lang="en-GB" sz="2200" b="1" i="1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GB" sz="2200" b="1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200" b="1" dirty="0" smtClean="0">
                <a:solidFill>
                  <a:schemeClr val="bg1"/>
                </a:solidFill>
              </a:rPr>
              <a:t>USA: intermittent ML and intermittent neb BUD better than standard </a:t>
            </a:r>
            <a:r>
              <a:rPr lang="en-GB" sz="2200" b="1" dirty="0">
                <a:solidFill>
                  <a:schemeClr val="bg1"/>
                </a:solidFill>
              </a:rPr>
              <a:t>(</a:t>
            </a:r>
            <a:r>
              <a:rPr lang="en-GB" sz="2200" b="1" dirty="0" smtClean="0">
                <a:solidFill>
                  <a:schemeClr val="bg1"/>
                </a:solidFill>
              </a:rPr>
              <a:t>n=238, </a:t>
            </a:r>
            <a:r>
              <a:rPr lang="en-GB" altLang="en-US" sz="2200" b="1" i="1" u="sng" dirty="0">
                <a:solidFill>
                  <a:srgbClr val="BB75AE"/>
                </a:solidFill>
              </a:rPr>
              <a:t>JACI 2008;122: </a:t>
            </a:r>
            <a:r>
              <a:rPr lang="en-GB" altLang="en-US" sz="2200" b="1" i="1" u="sng" dirty="0" smtClean="0">
                <a:solidFill>
                  <a:srgbClr val="BB75AE"/>
                </a:solidFill>
              </a:rPr>
              <a:t>1127-35</a:t>
            </a:r>
            <a:r>
              <a:rPr lang="en-GB" altLang="en-US" sz="2200" b="1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GB" altLang="en-US" sz="2200" b="1" i="1" u="sng" dirty="0"/>
          </a:p>
          <a:p>
            <a:pPr eaLnBrk="1" hangingPunct="1">
              <a:lnSpc>
                <a:spcPct val="90000"/>
              </a:lnSpc>
            </a:pPr>
            <a:r>
              <a:rPr lang="en-GB" altLang="en-US" sz="2200" b="1" dirty="0" smtClean="0">
                <a:solidFill>
                  <a:schemeClr val="bg1"/>
                </a:solidFill>
              </a:rPr>
              <a:t>International: no difference between placebo (n=591) intermittent ML (n=591) &amp; daily ML (n=589) (</a:t>
            </a:r>
            <a:r>
              <a:rPr lang="en-GB" altLang="en-US" sz="2200" b="1" i="1" u="sng" dirty="0" smtClean="0">
                <a:solidFill>
                  <a:srgbClr val="BB75AE"/>
                </a:solidFill>
              </a:rPr>
              <a:t>AAAI 2011; 106: 518-26</a:t>
            </a:r>
            <a:r>
              <a:rPr lang="en-GB" altLang="en-US" sz="2200" b="1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GB" altLang="en-US" sz="2200" b="1" dirty="0"/>
          </a:p>
          <a:p>
            <a:pPr>
              <a:lnSpc>
                <a:spcPct val="90000"/>
              </a:lnSpc>
            </a:pPr>
            <a:r>
              <a:rPr lang="en-GB" altLang="en-US" sz="2200" b="1" dirty="0" smtClean="0">
                <a:solidFill>
                  <a:schemeClr val="bg1"/>
                </a:solidFill>
              </a:rPr>
              <a:t>WAIT study: </a:t>
            </a:r>
            <a:r>
              <a:rPr lang="en-GB" sz="2200" b="1" dirty="0">
                <a:solidFill>
                  <a:schemeClr val="bg1"/>
                </a:solidFill>
              </a:rPr>
              <a:t>669 intermittent ML, 677 placebo, one year FU; </a:t>
            </a:r>
            <a:r>
              <a:rPr lang="en-GB" sz="2200" b="1" dirty="0" smtClean="0">
                <a:solidFill>
                  <a:schemeClr val="bg1"/>
                </a:solidFill>
              </a:rPr>
              <a:t>No benefit </a:t>
            </a:r>
            <a:r>
              <a:rPr lang="en-GB" sz="2200" b="1" i="1" u="sng" dirty="0" smtClean="0">
                <a:solidFill>
                  <a:srgbClr val="BB75AE"/>
                </a:solidFill>
              </a:rPr>
              <a:t>LRM</a:t>
            </a:r>
            <a:r>
              <a:rPr lang="en-GB" altLang="en-US" sz="2200" b="1" i="1" u="sng" dirty="0" smtClean="0">
                <a:solidFill>
                  <a:srgbClr val="BB75AE"/>
                </a:solidFill>
              </a:rPr>
              <a:t> 2014; 2</a:t>
            </a:r>
            <a:r>
              <a:rPr lang="en-GB" altLang="en-US" sz="2200" b="1" i="1" u="sng" dirty="0">
                <a:solidFill>
                  <a:srgbClr val="BB75AE"/>
                </a:solidFill>
              </a:rPr>
              <a:t>: </a:t>
            </a:r>
            <a:r>
              <a:rPr lang="en-GB" altLang="en-US" sz="2200" b="1" i="1" u="sng" dirty="0" smtClean="0">
                <a:solidFill>
                  <a:srgbClr val="BB75AE"/>
                </a:solidFill>
              </a:rPr>
              <a:t>796-803</a:t>
            </a:r>
            <a:endParaRPr lang="en-GB" altLang="en-US" sz="22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2200" b="1" dirty="0"/>
          </a:p>
          <a:p>
            <a:pPr eaLnBrk="1" hangingPunct="1">
              <a:lnSpc>
                <a:spcPct val="90000"/>
              </a:lnSpc>
            </a:pPr>
            <a:endParaRPr lang="en-GB" altLang="en-US" sz="2200" b="1" dirty="0"/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400" b="1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484784"/>
            <a:ext cx="7537641" cy="52322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Montelukast is at best a minority medicine!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9" name="Picture 6" descr="Image result for The scre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713" r="952" b="2857"/>
          <a:stretch/>
        </p:blipFill>
        <p:spPr bwMode="auto">
          <a:xfrm>
            <a:off x="2555776" y="2132857"/>
            <a:ext cx="3744416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5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>
                <a:solidFill>
                  <a:srgbClr val="FFFF00"/>
                </a:solidFill>
              </a:rPr>
              <a:t>Episodic Treatment for Episodic problems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200" b="1" u="sng" dirty="0" smtClean="0">
                <a:solidFill>
                  <a:schemeClr val="bg1"/>
                </a:solidFill>
              </a:rPr>
              <a:t>FIRST CHOICE</a:t>
            </a:r>
            <a:r>
              <a:rPr lang="en-GB" sz="2200" b="1" dirty="0" smtClean="0">
                <a:solidFill>
                  <a:schemeClr val="bg1"/>
                </a:solidFill>
              </a:rPr>
              <a:t>: nothing more than bronchodilators! – does the child NEED treatment at all?</a:t>
            </a:r>
          </a:p>
          <a:p>
            <a:pPr eaLnBrk="1" hangingPunct="1">
              <a:lnSpc>
                <a:spcPct val="90000"/>
              </a:lnSpc>
            </a:pPr>
            <a:endParaRPr lang="en-GB" sz="22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200" b="1" u="sng" dirty="0" smtClean="0">
                <a:solidFill>
                  <a:schemeClr val="bg1"/>
                </a:solidFill>
              </a:rPr>
              <a:t>NEXT</a:t>
            </a:r>
            <a:r>
              <a:rPr lang="en-GB" sz="2200" b="1" dirty="0" smtClean="0">
                <a:solidFill>
                  <a:schemeClr val="bg1"/>
                </a:solidFill>
              </a:rPr>
              <a:t>: Intermittent or continuous LTRA? but probably won’t work</a:t>
            </a:r>
          </a:p>
          <a:p>
            <a:pPr lvl="1" eaLnBrk="1" hangingPunct="1">
              <a:lnSpc>
                <a:spcPct val="90000"/>
              </a:lnSpc>
            </a:pPr>
            <a:endParaRPr lang="en-GB" sz="22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200" b="1" u="sng" dirty="0" smtClean="0">
                <a:solidFill>
                  <a:schemeClr val="bg1"/>
                </a:solidFill>
              </a:rPr>
              <a:t>NEXT</a:t>
            </a:r>
            <a:r>
              <a:rPr lang="en-GB" sz="2200" b="1" dirty="0" smtClean="0">
                <a:solidFill>
                  <a:schemeClr val="bg1"/>
                </a:solidFill>
              </a:rPr>
              <a:t>: Intermittent high(?) dose ICS; dose and duration unknown, MONITOR carefully</a:t>
            </a:r>
          </a:p>
          <a:p>
            <a:pPr eaLnBrk="1" hangingPunct="1">
              <a:lnSpc>
                <a:spcPct val="90000"/>
              </a:lnSpc>
            </a:pPr>
            <a:endParaRPr lang="en-GB" sz="22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200" b="1" u="sng" dirty="0" smtClean="0">
                <a:solidFill>
                  <a:schemeClr val="bg1"/>
                </a:solidFill>
              </a:rPr>
              <a:t>COUNCIL OF DESPAIR</a:t>
            </a:r>
            <a:r>
              <a:rPr lang="en-GB" sz="2200" b="1" dirty="0" smtClean="0">
                <a:solidFill>
                  <a:schemeClr val="bg1"/>
                </a:solidFill>
              </a:rPr>
              <a:t>: combinations of the above; evidence base = zero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6271" y="1412776"/>
            <a:ext cx="4031873" cy="92333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Step 1: commence treatment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with 200 mcg </a:t>
            </a:r>
            <a:r>
              <a:rPr lang="en-GB" b="1" dirty="0" err="1" smtClean="0">
                <a:solidFill>
                  <a:schemeClr val="bg1"/>
                </a:solidFill>
              </a:rPr>
              <a:t>bd</a:t>
            </a:r>
            <a:r>
              <a:rPr lang="en-GB" b="1" dirty="0" smtClean="0">
                <a:solidFill>
                  <a:schemeClr val="bg1"/>
                </a:solidFill>
              </a:rPr>
              <a:t> BDP equivalent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for 6 weeks via appropriate spacer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915652"/>
            <a:ext cx="3736920" cy="36933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Child symptomatically improved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934797"/>
            <a:ext cx="3736920" cy="64633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Step 2: stop treatment, reassess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child regularly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095037"/>
            <a:ext cx="4091889" cy="64633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Step 3: restart BDP, titrate to lowest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dose needed to control symptoms 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806147" y="4581128"/>
            <a:ext cx="764" cy="433789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13639" y="2336106"/>
            <a:ext cx="1" cy="590579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51919" y="3342477"/>
            <a:ext cx="1" cy="590579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95936" y="3429000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YES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4" idx="3"/>
          </p:cNvCxnSpPr>
          <p:nvPr/>
        </p:nvCxnSpPr>
        <p:spPr>
          <a:xfrm>
            <a:off x="5716632" y="3100318"/>
            <a:ext cx="807080" cy="40650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796136" y="27089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23712" y="2420888"/>
            <a:ext cx="2467342" cy="1754326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Consider alternative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diagnoses</a:t>
            </a:r>
          </a:p>
          <a:p>
            <a:endParaRPr lang="en-GB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Consider alternative 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therapies, e.g. LTRA,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AZM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1720" y="5014917"/>
            <a:ext cx="4506362" cy="36933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Symptoms recur on stopping treatment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851921" y="5384249"/>
            <a:ext cx="0" cy="709047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923928" y="55172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YES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849397" y="479715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36140" y="4869160"/>
            <a:ext cx="1300356" cy="64633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 further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action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>
            <a:stCxn id="36" idx="3"/>
            <a:endCxn id="42" idx="1"/>
          </p:cNvCxnSpPr>
          <p:nvPr/>
        </p:nvCxnSpPr>
        <p:spPr>
          <a:xfrm flipV="1">
            <a:off x="6558082" y="5192326"/>
            <a:ext cx="1178058" cy="7257"/>
          </a:xfrm>
          <a:prstGeom prst="straightConnector1">
            <a:avLst/>
          </a:prstGeom>
          <a:ln w="508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Therapeutic trial in MTW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3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1" grpId="0" animBg="1"/>
      <p:bldP spid="34" grpId="0"/>
      <p:bldP spid="35" grpId="0" animBg="1"/>
      <p:bldP spid="36" grpId="0" animBg="1"/>
      <p:bldP spid="40" grpId="0"/>
      <p:bldP spid="41" grpId="0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Any role for Macrolides?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Multiple anti-inflammatory anti-viral and other effects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158 asthma-like episodes lasting </a:t>
            </a:r>
            <a:r>
              <a:rPr lang="en-GB" sz="2000" b="1" u="sng" dirty="0" smtClean="0">
                <a:solidFill>
                  <a:schemeClr val="bg1"/>
                </a:solidFill>
              </a:rPr>
              <a:t>&gt;</a:t>
            </a:r>
            <a:r>
              <a:rPr lang="en-GB" sz="2000" b="1" dirty="0" smtClean="0">
                <a:solidFill>
                  <a:schemeClr val="bg1"/>
                </a:solidFill>
              </a:rPr>
              <a:t>3 days, </a:t>
            </a:r>
            <a:r>
              <a:rPr lang="en-GB" sz="2000" b="1" dirty="0">
                <a:solidFill>
                  <a:schemeClr val="bg1"/>
                </a:solidFill>
              </a:rPr>
              <a:t>72 children age 1-3 in COPSAC</a:t>
            </a:r>
            <a:r>
              <a:rPr lang="en-GB" sz="2000" b="1" baseline="-25000" dirty="0">
                <a:solidFill>
                  <a:schemeClr val="bg1"/>
                </a:solidFill>
              </a:rPr>
              <a:t>2010 </a:t>
            </a:r>
            <a:r>
              <a:rPr lang="en-GB" sz="2000" b="1" baseline="-25000" dirty="0" smtClean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- symptoms shortened (</a:t>
            </a:r>
            <a:r>
              <a:rPr lang="en-GB" sz="2000" b="1" i="1" dirty="0">
                <a:solidFill>
                  <a:srgbClr val="BB75AE"/>
                </a:solidFill>
              </a:rPr>
              <a:t>LRM 2016; 4: </a:t>
            </a:r>
            <a:r>
              <a:rPr lang="en-GB" sz="2000" b="1" i="1" dirty="0" smtClean="0">
                <a:solidFill>
                  <a:srgbClr val="BB75AE"/>
                </a:solidFill>
              </a:rPr>
              <a:t>19-26</a:t>
            </a:r>
            <a:r>
              <a:rPr lang="en-GB" sz="2000" b="1" dirty="0" smtClean="0">
                <a:solidFill>
                  <a:schemeClr val="bg1"/>
                </a:solidFill>
              </a:rPr>
              <a:t>)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607 children (12-71/12), previously prescribed </a:t>
            </a:r>
            <a:r>
              <a:rPr lang="en-GB" sz="2000" b="1" u="sng" dirty="0">
                <a:solidFill>
                  <a:schemeClr val="bg1"/>
                </a:solidFill>
              </a:rPr>
              <a:t>&gt;</a:t>
            </a:r>
            <a:r>
              <a:rPr lang="en-GB" sz="2000" b="1" dirty="0">
                <a:solidFill>
                  <a:schemeClr val="bg1"/>
                </a:solidFill>
              </a:rPr>
              <a:t>1 course of prednisolone, no interval </a:t>
            </a:r>
            <a:r>
              <a:rPr lang="en-GB" sz="2000" b="1" dirty="0" smtClean="0">
                <a:solidFill>
                  <a:schemeClr val="bg1"/>
                </a:solidFill>
              </a:rPr>
              <a:t>symptoms – less prednisolone given (</a:t>
            </a:r>
            <a:r>
              <a:rPr lang="en-GB" sz="2000" b="1" i="1" dirty="0">
                <a:solidFill>
                  <a:srgbClr val="BB75AE"/>
                </a:solidFill>
              </a:rPr>
              <a:t>JAMA 2015; 314: </a:t>
            </a:r>
            <a:r>
              <a:rPr lang="en-GB" sz="2000" b="1" i="1" dirty="0" smtClean="0">
                <a:solidFill>
                  <a:srgbClr val="BB75AE"/>
                </a:solidFill>
              </a:rPr>
              <a:t>2034-44</a:t>
            </a:r>
            <a:r>
              <a:rPr lang="en-GB" sz="2000" b="1" dirty="0" smtClean="0">
                <a:solidFill>
                  <a:schemeClr val="bg1"/>
                </a:solidFill>
              </a:rPr>
              <a:t>)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300 </a:t>
            </a:r>
            <a:r>
              <a:rPr lang="en-GB" sz="2000" b="1" dirty="0">
                <a:solidFill>
                  <a:schemeClr val="bg1"/>
                </a:solidFill>
              </a:rPr>
              <a:t>children aged 12-60/12 </a:t>
            </a:r>
            <a:r>
              <a:rPr lang="en-GB" sz="2000" b="1" dirty="0" smtClean="0">
                <a:solidFill>
                  <a:schemeClr val="bg1"/>
                </a:solidFill>
              </a:rPr>
              <a:t>in ED: no effect! (</a:t>
            </a:r>
            <a:r>
              <a:rPr lang="en-GB" sz="2000" b="1" i="1" dirty="0">
                <a:solidFill>
                  <a:srgbClr val="BB75AE"/>
                </a:solidFill>
              </a:rPr>
              <a:t>PLoS One 2017; 12(8): </a:t>
            </a:r>
            <a:r>
              <a:rPr lang="en-GB" sz="2000" b="1" i="1" dirty="0" smtClean="0">
                <a:solidFill>
                  <a:srgbClr val="BB75AE"/>
                </a:solidFill>
              </a:rPr>
              <a:t>e0182411</a:t>
            </a:r>
            <a:r>
              <a:rPr lang="en-GB" sz="2000" b="1" dirty="0" smtClean="0">
                <a:solidFill>
                  <a:schemeClr val="bg1"/>
                </a:solidFill>
              </a:rPr>
              <a:t>)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>
                <a:solidFill>
                  <a:schemeClr val="bg1"/>
                </a:solidFill>
              </a:rPr>
              <a:t>AZM may be justifiable in those with acute </a:t>
            </a:r>
            <a:r>
              <a:rPr lang="en-GB" sz="2000" b="1" dirty="0" smtClean="0">
                <a:solidFill>
                  <a:schemeClr val="bg1"/>
                </a:solidFill>
              </a:rPr>
              <a:t>really, severe </a:t>
            </a:r>
            <a:r>
              <a:rPr lang="en-GB" sz="2000" b="1" dirty="0">
                <a:solidFill>
                  <a:schemeClr val="bg1"/>
                </a:solidFill>
              </a:rPr>
              <a:t>wheeze heading for HDU or </a:t>
            </a:r>
            <a:r>
              <a:rPr lang="en-GB" sz="2000" b="1" dirty="0" smtClean="0">
                <a:solidFill>
                  <a:schemeClr val="bg1"/>
                </a:solidFill>
              </a:rPr>
              <a:t>PICU – BUT antibiotic resistance!</a:t>
            </a:r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FFFF00"/>
                </a:solidFill>
              </a:rPr>
              <a:t>Aims of the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b="1" dirty="0" smtClean="0">
                <a:solidFill>
                  <a:schemeClr val="bg1"/>
                </a:solidFill>
              </a:rPr>
              <a:t>I will first discuss which children </a:t>
            </a:r>
            <a:r>
              <a:rPr lang="en-GB" altLang="en-US" sz="2000" b="1" dirty="0" smtClean="0">
                <a:solidFill>
                  <a:schemeClr val="bg1"/>
                </a:solidFill>
              </a:rPr>
              <a:t>with </a:t>
            </a:r>
            <a:r>
              <a:rPr lang="en-GB" altLang="en-US" sz="2000" b="1" dirty="0" smtClean="0">
                <a:solidFill>
                  <a:schemeClr val="bg1"/>
                </a:solidFill>
              </a:rPr>
              <a:t>pre-school wheeze should </a:t>
            </a:r>
            <a:r>
              <a:rPr lang="en-GB" altLang="en-US" sz="2000" b="1" i="1" dirty="0" smtClean="0">
                <a:solidFill>
                  <a:schemeClr val="bg1"/>
                </a:solidFill>
              </a:rPr>
              <a:t>not</a:t>
            </a:r>
            <a:r>
              <a:rPr lang="en-GB" altLang="en-US" sz="2000" b="1" dirty="0" smtClean="0">
                <a:solidFill>
                  <a:schemeClr val="bg1"/>
                </a:solidFill>
              </a:rPr>
              <a:t> be given treatment  </a:t>
            </a:r>
          </a:p>
          <a:p>
            <a:endParaRPr lang="en-GB" altLang="en-US" sz="2000" b="1" dirty="0">
              <a:solidFill>
                <a:schemeClr val="bg1"/>
              </a:solidFill>
            </a:endParaRPr>
          </a:p>
          <a:p>
            <a:r>
              <a:rPr lang="en-GB" altLang="en-US" sz="2000" b="1" dirty="0" smtClean="0">
                <a:solidFill>
                  <a:schemeClr val="bg1"/>
                </a:solidFill>
              </a:rPr>
              <a:t>I will show that asking ‘at what age can we diagnose asthma?’ is a question with no meaning</a:t>
            </a:r>
          </a:p>
          <a:p>
            <a:endParaRPr lang="en-GB" altLang="en-US" sz="2000" b="1" dirty="0">
              <a:solidFill>
                <a:schemeClr val="bg1"/>
              </a:solidFill>
            </a:endParaRPr>
          </a:p>
          <a:p>
            <a:r>
              <a:rPr lang="en-GB" altLang="en-US" sz="2000" b="1" dirty="0" smtClean="0">
                <a:solidFill>
                  <a:schemeClr val="bg1"/>
                </a:solidFill>
              </a:rPr>
              <a:t>I will describe options </a:t>
            </a:r>
            <a:r>
              <a:rPr lang="en-GB" altLang="en-US" sz="2000" b="1" dirty="0" smtClean="0">
                <a:solidFill>
                  <a:schemeClr val="bg1"/>
                </a:solidFill>
              </a:rPr>
              <a:t>for those who need </a:t>
            </a:r>
            <a:r>
              <a:rPr lang="en-GB" altLang="en-US" sz="2000" b="1" dirty="0" smtClean="0">
                <a:solidFill>
                  <a:schemeClr val="bg1"/>
                </a:solidFill>
              </a:rPr>
              <a:t>medications, </a:t>
            </a:r>
            <a:r>
              <a:rPr lang="en-GB" altLang="en-US" sz="2000" b="1" dirty="0" smtClean="0">
                <a:solidFill>
                  <a:schemeClr val="bg1"/>
                </a:solidFill>
              </a:rPr>
              <a:t>and how we are starting to personalise therapy in a practical way</a:t>
            </a:r>
          </a:p>
          <a:p>
            <a:endParaRPr lang="en-GB" altLang="en-US" sz="2000" b="1" dirty="0">
              <a:solidFill>
                <a:schemeClr val="bg1"/>
              </a:solidFill>
            </a:endParaRPr>
          </a:p>
          <a:p>
            <a:r>
              <a:rPr lang="en-GB" altLang="en-US" sz="2000" b="1" dirty="0" smtClean="0">
                <a:solidFill>
                  <a:schemeClr val="bg1"/>
                </a:solidFill>
              </a:rPr>
              <a:t>I will demonstrate how to look beyond the prescription pad to other </a:t>
            </a:r>
            <a:r>
              <a:rPr lang="en-GB" altLang="en-US" sz="2000" b="1" dirty="0" smtClean="0">
                <a:solidFill>
                  <a:schemeClr val="bg1"/>
                </a:solidFill>
              </a:rPr>
              <a:t>treatment approaches</a:t>
            </a:r>
            <a:endParaRPr lang="en-GB" altLang="en-US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5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87293"/>
            <a:ext cx="8229600" cy="323734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4000" b="1" dirty="0" smtClean="0">
                <a:solidFill>
                  <a:srgbClr val="FFFF00"/>
                </a:solidFill>
              </a:rPr>
              <a:t>Episodic Wheeze:</a:t>
            </a:r>
            <a:br>
              <a:rPr lang="en-GB" sz="4000" b="1" dirty="0" smtClean="0">
                <a:solidFill>
                  <a:srgbClr val="FFFF00"/>
                </a:solidFill>
              </a:rPr>
            </a:br>
            <a:r>
              <a:rPr lang="en-GB" sz="3600" b="1" dirty="0" smtClean="0">
                <a:solidFill>
                  <a:srgbClr val="FFFF00"/>
                </a:solidFill>
              </a:rPr>
              <a:t>Prednisolone</a:t>
            </a:r>
            <a:br>
              <a:rPr lang="en-GB" sz="3600" b="1" dirty="0" smtClean="0">
                <a:solidFill>
                  <a:srgbClr val="FFFF00"/>
                </a:solidFill>
              </a:rPr>
            </a:br>
            <a:r>
              <a:rPr lang="en-GB" sz="3600" b="1" dirty="0">
                <a:solidFill>
                  <a:srgbClr val="FFFF00"/>
                </a:solidFill>
              </a:rPr>
              <a:t/>
            </a:r>
            <a:br>
              <a:rPr lang="en-GB" sz="3600" b="1" dirty="0">
                <a:solidFill>
                  <a:srgbClr val="FFFF00"/>
                </a:solidFill>
              </a:rPr>
            </a:b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Two big conflicting studies!</a:t>
            </a:r>
            <a:r>
              <a:rPr lang="en-GB" sz="3600" b="1" dirty="0" smtClean="0">
                <a:solidFill>
                  <a:srgbClr val="FFFF00"/>
                </a:solidFill>
              </a:rPr>
              <a:t/>
            </a:r>
            <a:br>
              <a:rPr lang="en-GB" sz="3600" b="1" dirty="0" smtClean="0">
                <a:solidFill>
                  <a:srgbClr val="FFFF00"/>
                </a:solidFill>
              </a:rPr>
            </a:br>
            <a:r>
              <a:rPr lang="en-GB" sz="3600" b="1" dirty="0">
                <a:solidFill>
                  <a:srgbClr val="FFFF00"/>
                </a:solidFill>
              </a:rPr>
              <a:t/>
            </a:r>
            <a:br>
              <a:rPr lang="en-GB" sz="3600" b="1" dirty="0">
                <a:solidFill>
                  <a:srgbClr val="FFFF00"/>
                </a:solidFill>
              </a:rPr>
            </a:br>
            <a:endParaRPr lang="en-GB" sz="3600" b="1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437" y="44624"/>
            <a:ext cx="4474933" cy="3384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6062" y="63773"/>
            <a:ext cx="728825" cy="319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N=624</a:t>
            </a:r>
            <a:endParaRPr lang="en-GB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09309" y="484920"/>
            <a:ext cx="2699195" cy="76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Mean time saving with </a:t>
            </a:r>
          </a:p>
          <a:p>
            <a:r>
              <a:rPr lang="en-GB" sz="1400" b="1" dirty="0" smtClean="0"/>
              <a:t>Prednisolone = 170 minutes, </a:t>
            </a:r>
          </a:p>
          <a:p>
            <a:r>
              <a:rPr lang="en-GB" sz="1400" b="1" dirty="0" smtClean="0"/>
              <a:t>p=0.0227!!!</a:t>
            </a:r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1634" y="1196752"/>
            <a:ext cx="2430285" cy="38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BB75AE"/>
                </a:solidFill>
              </a:rPr>
              <a:t>LRM 2018; 6: 97-106</a:t>
            </a:r>
            <a:endParaRPr lang="en-GB" b="1" i="1" dirty="0">
              <a:solidFill>
                <a:srgbClr val="BB75AE"/>
              </a:solidFill>
            </a:endParaRPr>
          </a:p>
        </p:txBody>
      </p:sp>
      <p:pic>
        <p:nvPicPr>
          <p:cNvPr id="12" name="Picture 3" descr="Fig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3964" r="1588" b="3737"/>
          <a:stretch/>
        </p:blipFill>
        <p:spPr bwMode="auto">
          <a:xfrm>
            <a:off x="4644008" y="3501008"/>
            <a:ext cx="4459362" cy="323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01477" y="3728009"/>
            <a:ext cx="26548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Mean time saving with </a:t>
            </a:r>
          </a:p>
          <a:p>
            <a:r>
              <a:rPr lang="en-GB" sz="1400" b="1" dirty="0" smtClean="0"/>
              <a:t>Prednisolone = 170 minutes, </a:t>
            </a:r>
          </a:p>
          <a:p>
            <a:r>
              <a:rPr lang="en-GB" sz="1400" b="1" dirty="0" smtClean="0"/>
              <a:t>P=NS</a:t>
            </a:r>
            <a:endParaRPr lang="en-GB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19233" y="3583993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N=687</a:t>
            </a:r>
            <a:endParaRPr lang="en-GB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86473" y="4351731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BB75AE"/>
                </a:solidFill>
              </a:rPr>
              <a:t>NEJM 2009; 360: 329-38</a:t>
            </a:r>
            <a:r>
              <a:rPr lang="en-GB" b="1" i="1" dirty="0">
                <a:solidFill>
                  <a:srgbClr val="BB75A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444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9552" y="188640"/>
            <a:ext cx="4896544" cy="1512168"/>
          </a:xfrm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Prednisolone &amp; pre-school wheeze: </a:t>
            </a:r>
            <a:br>
              <a:rPr lang="en-GB" sz="3200" b="1" dirty="0" smtClean="0">
                <a:solidFill>
                  <a:srgbClr val="FFFF00"/>
                </a:solidFill>
              </a:rPr>
            </a:br>
            <a:r>
              <a:rPr lang="en-GB" sz="3200" b="1" dirty="0" smtClean="0">
                <a:solidFill>
                  <a:srgbClr val="FFFF00"/>
                </a:solidFill>
              </a:rPr>
              <a:t>Meta-analysis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16832"/>
            <a:ext cx="4978896" cy="4209331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N=1773 children age &lt;6 years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11 studies (n=4 OP, n=5 IP, n=2 ED)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A. Overall admissions – no benefit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B. OP studies: </a:t>
            </a:r>
            <a:r>
              <a:rPr lang="en-GB" sz="2000" b="1" i="1" dirty="0" smtClean="0">
                <a:solidFill>
                  <a:schemeClr val="bg1"/>
                </a:solidFill>
              </a:rPr>
              <a:t>placebo</a:t>
            </a:r>
            <a:r>
              <a:rPr lang="en-GB" sz="2000" b="1" dirty="0" smtClean="0">
                <a:solidFill>
                  <a:schemeClr val="bg1"/>
                </a:solidFill>
              </a:rPr>
              <a:t>, fewer admissions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C. ED studies: small benefit of OCS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1455" b="18630"/>
          <a:stretch/>
        </p:blipFill>
        <p:spPr>
          <a:xfrm>
            <a:off x="5652120" y="476672"/>
            <a:ext cx="3238473" cy="2509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6136" y="1311151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A. Hospital</a:t>
            </a:r>
          </a:p>
          <a:p>
            <a:pPr algn="ctr"/>
            <a:r>
              <a:rPr lang="en-GB" sz="1200" b="1" dirty="0" smtClean="0"/>
              <a:t>admissions</a:t>
            </a:r>
            <a:endParaRPr lang="en-GB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091" t="19125" r="3918" b="17123"/>
          <a:stretch/>
        </p:blipFill>
        <p:spPr>
          <a:xfrm>
            <a:off x="5652120" y="3068960"/>
            <a:ext cx="3237239" cy="1697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4139" r="2492" b="13750"/>
          <a:stretch/>
        </p:blipFill>
        <p:spPr>
          <a:xfrm>
            <a:off x="5652120" y="4848481"/>
            <a:ext cx="3240360" cy="15328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5714833" y="3933056"/>
            <a:ext cx="1337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B. OP studies &amp;</a:t>
            </a:r>
          </a:p>
          <a:p>
            <a:pPr algn="ctr"/>
            <a:r>
              <a:rPr lang="en-GB" sz="1200" b="1" dirty="0" smtClean="0"/>
              <a:t>hospital</a:t>
            </a:r>
          </a:p>
          <a:p>
            <a:pPr algn="ctr"/>
            <a:r>
              <a:rPr lang="en-GB" sz="1200" b="1" dirty="0" smtClean="0"/>
              <a:t>admissions</a:t>
            </a:r>
            <a:endParaRPr lang="en-GB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86227" y="5374957"/>
            <a:ext cx="1330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C. ED studies &amp;</a:t>
            </a:r>
          </a:p>
          <a:p>
            <a:pPr algn="ctr"/>
            <a:r>
              <a:rPr lang="en-GB" sz="1200" b="1" dirty="0" smtClean="0"/>
              <a:t>hospital</a:t>
            </a:r>
          </a:p>
          <a:p>
            <a:pPr algn="ctr"/>
            <a:r>
              <a:rPr lang="en-GB" sz="1200" b="1" dirty="0" smtClean="0"/>
              <a:t>admissions</a:t>
            </a:r>
            <a:endParaRPr lang="en-GB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6381328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err="1" smtClean="0">
                <a:solidFill>
                  <a:srgbClr val="BB75AE"/>
                </a:solidFill>
              </a:rPr>
              <a:t>Pediatr</a:t>
            </a:r>
            <a:r>
              <a:rPr lang="en-GB" b="1" i="1" dirty="0" smtClean="0">
                <a:solidFill>
                  <a:srgbClr val="BB75AE"/>
                </a:solidFill>
              </a:rPr>
              <a:t> </a:t>
            </a:r>
            <a:r>
              <a:rPr lang="en-GB" b="1" i="1" dirty="0" err="1" smtClean="0">
                <a:solidFill>
                  <a:srgbClr val="BB75AE"/>
                </a:solidFill>
              </a:rPr>
              <a:t>Pulmonol</a:t>
            </a:r>
            <a:r>
              <a:rPr lang="en-GB" b="1" i="1" dirty="0" smtClean="0">
                <a:solidFill>
                  <a:srgbClr val="BB75AE"/>
                </a:solidFill>
              </a:rPr>
              <a:t> 2016; 51: 868-76</a:t>
            </a:r>
            <a:endParaRPr lang="en-GB" b="1" i="1" dirty="0">
              <a:solidFill>
                <a:srgbClr val="BB75A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3874" y="2623990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Favours OCS</a:t>
            </a:r>
            <a:endParaRPr lang="en-GB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08304" y="2636912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Favours Placebo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23117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Meta-analysis:</a:t>
            </a:r>
            <a:br>
              <a:rPr lang="en-GB" sz="3200" b="1" dirty="0" smtClean="0">
                <a:solidFill>
                  <a:srgbClr val="FFFF00"/>
                </a:solidFill>
              </a:rPr>
            </a:br>
            <a:r>
              <a:rPr lang="en-GB" sz="3200" b="1" dirty="0" smtClean="0">
                <a:solidFill>
                  <a:srgbClr val="FFFF00"/>
                </a:solidFill>
              </a:rPr>
              <a:t>Further results</a:t>
            </a:r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9341"/>
            <a:ext cx="4546849" cy="4525963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D. All comers, does not reduce need for extra OCS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E. If you are an IP, does reduce need for more OCS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u="sng" dirty="0" smtClean="0">
                <a:solidFill>
                  <a:schemeClr val="bg1"/>
                </a:solidFill>
              </a:rPr>
              <a:t>Overall</a:t>
            </a:r>
            <a:r>
              <a:rPr lang="en-GB" sz="2000" b="1" dirty="0" smtClean="0">
                <a:solidFill>
                  <a:schemeClr val="bg1"/>
                </a:solidFill>
              </a:rPr>
              <a:t>: 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000" b="1" dirty="0" smtClean="0">
                <a:solidFill>
                  <a:schemeClr val="accent1"/>
                </a:solidFill>
              </a:rPr>
              <a:t>Most children, no benefit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000" b="1" dirty="0" smtClean="0">
                <a:solidFill>
                  <a:schemeClr val="accent1"/>
                </a:solidFill>
              </a:rPr>
              <a:t>OCS a hospital only medication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000" b="1" dirty="0" smtClean="0">
                <a:solidFill>
                  <a:schemeClr val="accent1"/>
                </a:solidFill>
              </a:rPr>
              <a:t>A hint that there may be some benefit in sicker patients</a:t>
            </a:r>
          </a:p>
          <a:p>
            <a:pPr marL="514350" indent="-514350">
              <a:buFont typeface="+mj-lt"/>
              <a:buAutoNum type="romanLcPeriod"/>
            </a:pPr>
            <a:r>
              <a:rPr lang="en-GB" sz="2000" b="1" dirty="0" smtClean="0">
                <a:solidFill>
                  <a:schemeClr val="accent1"/>
                </a:solidFill>
              </a:rPr>
              <a:t>Could this be non-genomic, e.g. reducing airway oedema?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959" y="957312"/>
            <a:ext cx="4091318" cy="3047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959" y="3645024"/>
            <a:ext cx="4101248" cy="236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2581" y="2103239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D. Need for</a:t>
            </a:r>
          </a:p>
          <a:p>
            <a:pPr algn="ctr"/>
            <a:r>
              <a:rPr lang="en-GB" sz="1200" b="1" dirty="0" smtClean="0"/>
              <a:t>further OCS</a:t>
            </a:r>
            <a:endParaRPr lang="en-GB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67534" y="4256111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/>
              <a:t>E. IP only need</a:t>
            </a:r>
          </a:p>
          <a:p>
            <a:pPr algn="ctr"/>
            <a:r>
              <a:rPr lang="en-GB" sz="1200" b="1" dirty="0" smtClean="0"/>
              <a:t>for further OCS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78373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Treating preschool </a:t>
            </a:r>
            <a:r>
              <a:rPr lang="en-GB" sz="4000" b="1" dirty="0">
                <a:solidFill>
                  <a:srgbClr val="FFFF00"/>
                </a:solidFill>
              </a:rPr>
              <a:t>wheeze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not to treat! Is the child normal?</a:t>
            </a:r>
          </a:p>
          <a:p>
            <a:endParaRPr lang="en-GB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we diagnose ‘asthma’, and what does it mean for treatment?</a:t>
            </a:r>
          </a:p>
          <a:p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Beyond inhalers: what else can we do to treat?</a:t>
            </a:r>
          </a:p>
          <a:p>
            <a:endParaRPr lang="en-GB" sz="2400" b="1" dirty="0"/>
          </a:p>
          <a:p>
            <a:r>
              <a:rPr lang="en-GB" sz="2400" b="1" dirty="0" smtClean="0"/>
              <a:t>One for the future: can we move beyond palliative care to prevention?</a:t>
            </a:r>
          </a:p>
          <a:p>
            <a:endParaRPr lang="en-GB" sz="2400" b="1" dirty="0"/>
          </a:p>
          <a:p>
            <a:r>
              <a:rPr lang="en-GB" sz="2400" b="1" dirty="0" smtClean="0"/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7973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19034" cy="1143000"/>
          </a:xfrm>
        </p:spPr>
        <p:txBody>
          <a:bodyPr/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Does smoke free legislation deliver?</a:t>
            </a:r>
            <a:endParaRPr lang="en-GB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3826768" cy="4525963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What was the effect of sequential smoke free legislation in Flanders?</a:t>
            </a:r>
          </a:p>
          <a:p>
            <a:pPr lvl="1"/>
            <a:r>
              <a:rPr lang="en-GB" sz="1600" b="1" dirty="0" smtClean="0">
                <a:solidFill>
                  <a:schemeClr val="accent1"/>
                </a:solidFill>
              </a:rPr>
              <a:t>Jan 2006 public places and most workplaces</a:t>
            </a:r>
          </a:p>
          <a:p>
            <a:pPr lvl="1"/>
            <a:r>
              <a:rPr lang="en-GB" sz="1600" b="1" dirty="0" smtClean="0">
                <a:solidFill>
                  <a:schemeClr val="accent1"/>
                </a:solidFill>
              </a:rPr>
              <a:t>Jan 2007 restaurants</a:t>
            </a:r>
          </a:p>
          <a:p>
            <a:pPr lvl="1"/>
            <a:r>
              <a:rPr lang="en-GB" sz="1600" b="1" dirty="0" smtClean="0">
                <a:solidFill>
                  <a:schemeClr val="accent1"/>
                </a:solidFill>
              </a:rPr>
              <a:t>Jan 2010 bars serving food</a:t>
            </a:r>
          </a:p>
          <a:p>
            <a:endParaRPr lang="en-GB" sz="2000" b="1" dirty="0" smtClean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N=606,877 live born singletons 24-44/40, N=448520 spontaneous deliveries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Outcome: preterm birth &lt; 37/40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81" y="1628800"/>
            <a:ext cx="5275595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09517" y="612616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BB75AE"/>
                </a:solidFill>
              </a:rPr>
              <a:t>BMJ 2013; 246: f441</a:t>
            </a:r>
            <a:endParaRPr lang="en-GB" b="1" i="1" dirty="0">
              <a:solidFill>
                <a:srgbClr val="BB75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4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55459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Banning smoking in public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3600400" cy="4525963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Ban benefits those occupationally exposed, non-occupationally?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Childhood (&lt;15) asthma admissions, Scotland 2000-2009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Pre-ban: rising 5.2%/year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Post-ban: fell 18.2%/year, p&lt;0.001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All ages, all SES </a:t>
            </a:r>
            <a:r>
              <a:rPr lang="en-GB" sz="2000" b="1" dirty="0" err="1" smtClean="0">
                <a:solidFill>
                  <a:schemeClr val="bg1"/>
                </a:solidFill>
              </a:rPr>
              <a:t>etc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www.nejm.org/na101/home/literatum/publisher/mms/journals/content/nejm/2010/nejm_2010.363.issue-12/nejmoa1002861/production/images/img_xlarge/nejmoa1002861_f1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463" r="22033" b="1"/>
          <a:stretch/>
        </p:blipFill>
        <p:spPr bwMode="auto">
          <a:xfrm>
            <a:off x="3670625" y="1772816"/>
            <a:ext cx="5365871" cy="40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70625" y="1584176"/>
            <a:ext cx="3600399" cy="45693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289644" y="1602607"/>
            <a:ext cx="1800199" cy="45693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34928" y="6381328"/>
            <a:ext cx="291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BB75AE"/>
                </a:solidFill>
              </a:rPr>
              <a:t>NEJM 2010; 363: 1139-45</a:t>
            </a:r>
            <a:endParaRPr lang="en-GB" b="1" i="1" dirty="0">
              <a:solidFill>
                <a:srgbClr val="BB75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FFFF00"/>
                </a:solidFill>
              </a:rPr>
              <a:t>Pollution!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624 children, spirometry age 4.5 years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Developmental residential exposure to benzene, NO</a:t>
            </a:r>
            <a:r>
              <a:rPr lang="en-GB" sz="2000" b="1" baseline="-25000" dirty="0" smtClean="0">
                <a:solidFill>
                  <a:schemeClr val="bg1"/>
                </a:solidFill>
              </a:rPr>
              <a:t>2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Effects for pregnancy, and no other time point, including recent and current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Worse for allergic children, low SES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10" y="116632"/>
            <a:ext cx="4304679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9992" y="0"/>
            <a:ext cx="4644008" cy="33209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99992" y="3312368"/>
            <a:ext cx="4644008" cy="3717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11560" y="6237312"/>
            <a:ext cx="267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BB75AE"/>
                </a:solidFill>
              </a:rPr>
              <a:t>Thorax 2015; 70: 64-73</a:t>
            </a:r>
            <a:endParaRPr lang="en-GB" b="1" i="1" dirty="0">
              <a:solidFill>
                <a:srgbClr val="BB75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Treating preschool </a:t>
            </a:r>
            <a:r>
              <a:rPr lang="en-GB" sz="4000" b="1" dirty="0">
                <a:solidFill>
                  <a:srgbClr val="FFFF00"/>
                </a:solidFill>
              </a:rPr>
              <a:t>wheeze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not to treat! Is the child normal?</a:t>
            </a:r>
          </a:p>
          <a:p>
            <a:endParaRPr lang="en-GB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we diagnose ‘asthma’, and what does it mean for treatment?</a:t>
            </a:r>
          </a:p>
          <a:p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Beyond inhalers: what else can we do to treat?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 smtClean="0"/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7098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Treating preschool </a:t>
            </a:r>
            <a:r>
              <a:rPr lang="en-GB" sz="4000" b="1" dirty="0">
                <a:solidFill>
                  <a:srgbClr val="FFFF00"/>
                </a:solidFill>
              </a:rPr>
              <a:t>wheeze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not to treat! Is the child normal?</a:t>
            </a:r>
          </a:p>
          <a:p>
            <a:endParaRPr lang="en-GB" sz="2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Can we diagnose ‘asthma’, and what does it mean for treatment?</a:t>
            </a:r>
          </a:p>
          <a:p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Beyond inhalers: what else can we do to treat?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 smtClean="0">
                <a:solidFill>
                  <a:schemeClr val="bg1"/>
                </a:solidFill>
              </a:rPr>
              <a:t>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8773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Take-home summary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Pre-school wheeze fits into five groups: history and physical examination is initially used for that categorisation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We are on the verge of personalised medicine for pre-school wheeze, rather than putting steroids in the tap-water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We need to consider non-pharmacological approaches to treatment, including smoking cessation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sz="2000" b="1" dirty="0" smtClean="0">
                <a:solidFill>
                  <a:schemeClr val="bg1"/>
                </a:solidFill>
              </a:rPr>
              <a:t>Acute attacks, atopic sensitization and tobacco exposure predict a high-risk group for future asthma, but we (as yet) cannot do anything </a:t>
            </a:r>
            <a:r>
              <a:rPr lang="en-GB" sz="2000" b="1" smtClean="0">
                <a:solidFill>
                  <a:schemeClr val="bg1"/>
                </a:solidFill>
              </a:rPr>
              <a:t>about this!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solidFill>
                  <a:srgbClr val="FFFF00"/>
                </a:solidFill>
              </a:rPr>
              <a:t>Treating preschool </a:t>
            </a:r>
            <a:r>
              <a:rPr lang="en-GB" sz="4000" b="1" dirty="0">
                <a:solidFill>
                  <a:srgbClr val="FFFF00"/>
                </a:solidFill>
              </a:rPr>
              <a:t>wheeze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When not to treat! Is the child normal?</a:t>
            </a:r>
          </a:p>
          <a:p>
            <a:endParaRPr lang="en-GB" sz="2400" b="1" dirty="0" smtClean="0"/>
          </a:p>
          <a:p>
            <a:r>
              <a:rPr lang="en-GB" sz="2400" b="1" dirty="0" smtClean="0"/>
              <a:t>Can we diagnose ‘asthma’, and what does it mean for treatment?</a:t>
            </a:r>
          </a:p>
          <a:p>
            <a:endParaRPr lang="en-GB" sz="2400" b="1" dirty="0"/>
          </a:p>
          <a:p>
            <a:r>
              <a:rPr lang="en-GB" sz="2400" b="1" dirty="0" smtClean="0"/>
              <a:t>How do we define future risk, and future risk of what?</a:t>
            </a:r>
          </a:p>
          <a:p>
            <a:endParaRPr lang="en-GB" sz="2400" b="1" dirty="0"/>
          </a:p>
          <a:p>
            <a:r>
              <a:rPr lang="en-GB" sz="2400" b="1" dirty="0" smtClean="0"/>
              <a:t>Can we prevent at least some future risk: lessons from pathophysiology</a:t>
            </a:r>
          </a:p>
          <a:p>
            <a:endParaRPr lang="en-GB" sz="2400" b="1" dirty="0"/>
          </a:p>
          <a:p>
            <a:r>
              <a:rPr lang="en-GB" sz="2400" b="1" dirty="0" smtClean="0"/>
              <a:t>Summary and Conclusions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046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2636747" cy="2218258"/>
          </a:xfrm>
        </p:spPr>
        <p:txBody>
          <a:bodyPr/>
          <a:lstStyle/>
          <a:p>
            <a:pPr algn="l"/>
            <a:r>
              <a:rPr lang="en-GB" sz="4000" b="1" dirty="0" smtClean="0">
                <a:solidFill>
                  <a:srgbClr val="FFFF00"/>
                </a:solidFill>
              </a:rPr>
              <a:t>Thanks </a:t>
            </a:r>
            <a:br>
              <a:rPr lang="en-GB" sz="4000" b="1" dirty="0" smtClean="0">
                <a:solidFill>
                  <a:srgbClr val="FFFF00"/>
                </a:solidFill>
              </a:rPr>
            </a:br>
            <a:r>
              <a:rPr lang="en-GB" sz="4000" b="1" dirty="0" smtClean="0">
                <a:solidFill>
                  <a:srgbClr val="FFFF00"/>
                </a:solidFill>
              </a:rPr>
              <a:t>for </a:t>
            </a:r>
            <a:br>
              <a:rPr lang="en-GB" sz="4000" b="1" dirty="0" smtClean="0">
                <a:solidFill>
                  <a:srgbClr val="FFFF00"/>
                </a:solidFill>
              </a:rPr>
            </a:br>
            <a:r>
              <a:rPr lang="en-GB" sz="4000" b="1" dirty="0" smtClean="0">
                <a:solidFill>
                  <a:srgbClr val="FFFF00"/>
                </a:solidFill>
              </a:rPr>
              <a:t>listening!</a:t>
            </a:r>
            <a:endParaRPr lang="en-GB" sz="40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https://attachments.office.net/owa/a.bush@imperial.ac.uk/service.svc/s/GetAttachmentThumbnail?id=AAMkADRkMzQ5NTc2LWRkMmQtNDQ0ZS05NjFlLTVkNGY1YzRlN2JiOABGAAAAAAAr1NJCfZv1SIZpsHHZv9aIBwAm%2FCv29O%2FoToirrhPdTE03AAAAAAEMAAAm%2FCv29O%2FoToirrhPdTE03AAOY7KupAAABEgAQAG9hUzqHTUZPniZ8f9rFwCE%3D&amp;thumbnailType=2&amp;owa=outlook.office.com&amp;scriptVer=2019121602.15&amp;X-OWA-CANARY=t5TAPHOYw0KCGmQ05r4dICDt8kbyitcY1jOkeYcWf47bVfcJn6o2fYYTvjlBekdXUdsfTjAAGLA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MmI4OTc1MDctZWU4Yy00NTc1LTgzMGItNGY4MjY3YzNkMzA3IiwiaXNzcmluZyI6IldXIiwiYXBwY3R4Ijoie1wibXNleGNocHJvdFwiOlwib3dhXCIsXCJwcmltYXJ5c2lkXCI6XCJTLTEtNS0yMS0yOTM3OTcxNjcwLTI5MTQ4NTUzNjctMjgyOTI1NzkwMC00MjIzNDQ1XCIsXCJwdWlkXCI6XCIxMTUzOTA2NjYwNzY4MDk4MzIzXCIsXCJvaWRcIjpcImY4ZDUxYzZmLWUxYzktNGZlOS1hN2IwLTY0NjczYTEzYTQzNVwiLFwic2NvcGVcIjpcIk93YURvd25sb2FkXCJ9IiwibmJmIjoxNTc3NDY3NzMyLCJleHAiOjE1Nzc0NjgzMzIsImlzcyI6IjAwMDAwMDAyLTAwMDAtMGZmMS1jZTAwLTAwMDAwMDAwMDAwMEAyYjg5NzUwNy1lZThjLTQ1NzUtODMwYi00ZjgyNjdjM2QzMDciLCJhdWQiOiIwMDAwMDAwMi0wMDAwLTBmZjEtY2UwMC0wMDAwMDAwMDAwMDAvYXR0YWNobWVudHMub2ZmaWNlLm5ldEAyYjg5NzUwNy1lZThjLTQ1NzUtODMwYi00ZjgyNjdjM2QzMDcifQ.KfMCNg58fMTDlTQyQB_4JRL2xmwFzyUNQ7S8yJ7BF1Gf-puBFaIIym6XfcQpecVgGTQzZIeRqn_qHs14OVfOZkzev_Z-FUPzF5eWm4simeq1clLmjgHDFWr0MAuU-smAbBbhGLwsFx1t8Jx-Dxj87rim_EHwyN4fsNW2DlLPAARnG4Tepk5eolvmblW7cM34Fw7DWB_mOvCxmEjz_k2TcdODbPVOzR-yiY9a-9UnuL9mVJypXOxQ-EQJQk2kU_JfM6XU10TeSdGtDP5QUjKv1qMp3jnJjSXH4W7Ky5-jxTwiKoNRnuwRF22pYYEV46fXUZELrZOPauteTaO0KojjFA&amp;animation=tr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53" r="5091" b="22501"/>
          <a:stretch/>
        </p:blipFill>
        <p:spPr bwMode="auto">
          <a:xfrm>
            <a:off x="2888267" y="68092"/>
            <a:ext cx="6528105" cy="673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3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84976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b="1" dirty="0" smtClean="0">
                <a:solidFill>
                  <a:srgbClr val="FFFF00"/>
                </a:solidFill>
              </a:rPr>
              <a:t>Five groups of Coughs and Wheezes...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4032448" cy="501198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Normal child (hardest diagnosis)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Serious illness - </a:t>
            </a:r>
            <a:r>
              <a:rPr lang="en-US" sz="2000" b="1" dirty="0" err="1" smtClean="0">
                <a:solidFill>
                  <a:schemeClr val="bg1"/>
                </a:solidFill>
              </a:rPr>
              <a:t>eg</a:t>
            </a:r>
            <a:r>
              <a:rPr lang="en-US" sz="2000" b="1" dirty="0" smtClean="0">
                <a:solidFill>
                  <a:schemeClr val="bg1"/>
                </a:solidFill>
              </a:rPr>
              <a:t> CF, TB (rare, but must get right)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An ‘asthma syndrome’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Minor problems (rhinitis, reflux) which mimic or exacerbate wheezing syndromes</a:t>
            </a:r>
          </a:p>
          <a:p>
            <a:pPr eaLnBrk="1" hangingPunct="1"/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Overanxious (often first-time) parents</a:t>
            </a:r>
          </a:p>
        </p:txBody>
      </p:sp>
      <p:pic>
        <p:nvPicPr>
          <p:cNvPr id="5" name="Picture 4" descr="17927916.jpg"/>
          <p:cNvPicPr>
            <a:picLocks noChangeAspect="1"/>
          </p:cNvPicPr>
          <p:nvPr/>
        </p:nvPicPr>
        <p:blipFill rotWithShape="1">
          <a:blip r:embed="rId2" cstate="print"/>
          <a:srcRect l="12739" t="30110" r="11610" b="4229"/>
          <a:stretch/>
        </p:blipFill>
        <p:spPr>
          <a:xfrm>
            <a:off x="4283968" y="1412776"/>
            <a:ext cx="4824536" cy="418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188325" cy="1143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FFFF00"/>
                </a:solidFill>
              </a:rPr>
              <a:t>All that wheezes is not asthma!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Take a good history, and carry out a detailed physical examination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Isolated chronic dry cough is rarely if ever due to ‘asthma’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Cough variant asthma is over-diagnosed and over-treated</a:t>
            </a: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Targeted investigations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b="1" dirty="0" smtClean="0">
                <a:solidFill>
                  <a:schemeClr val="accent1"/>
                </a:solidFill>
              </a:rPr>
              <a:t>Many need none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b="1" dirty="0" smtClean="0">
                <a:solidFill>
                  <a:schemeClr val="accent1"/>
                </a:solidFill>
              </a:rPr>
              <a:t>Selective approach in those who are tested</a:t>
            </a:r>
          </a:p>
          <a:p>
            <a:pPr lvl="1" eaLnBrk="1" hangingPunct="1">
              <a:lnSpc>
                <a:spcPct val="90000"/>
              </a:lnSpc>
            </a:pPr>
            <a:endParaRPr lang="en-GB" sz="24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sz="24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1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026" descr="F:\85 Slides B02D0215-98\Image0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t="2574" r="5319" b="5310"/>
          <a:stretch>
            <a:fillRect/>
          </a:stretch>
        </p:blipFill>
        <p:spPr bwMode="auto">
          <a:xfrm>
            <a:off x="838200" y="228600"/>
            <a:ext cx="7696200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418623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smtClean="0">
                <a:solidFill>
                  <a:srgbClr val="FFFF00"/>
                </a:solidFill>
              </a:rPr>
              <a:t>What caused the Symptoms?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7544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15/12 old girl with 4 months of cough intermittently</a:t>
            </a:r>
          </a:p>
          <a:p>
            <a:pPr eaLnBrk="1" hangingPunct="1">
              <a:lnSpc>
                <a:spcPct val="90000"/>
              </a:lnSpc>
            </a:pPr>
            <a:endParaRPr lang="en-GB" sz="20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Admitted centrally cyanosed on one occasion, never ventilated</a:t>
            </a:r>
          </a:p>
          <a:p>
            <a:pPr eaLnBrk="1" hangingPunct="1">
              <a:lnSpc>
                <a:spcPct val="90000"/>
              </a:lnSpc>
            </a:pPr>
            <a:endParaRPr lang="en-GB" sz="20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Poor response to therapy</a:t>
            </a:r>
          </a:p>
          <a:p>
            <a:pPr eaLnBrk="1" hangingPunct="1">
              <a:lnSpc>
                <a:spcPct val="90000"/>
              </a:lnSpc>
            </a:pPr>
            <a:endParaRPr lang="en-GB" sz="2000" b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b="1" smtClean="0">
                <a:solidFill>
                  <a:schemeClr val="bg1"/>
                </a:solidFill>
              </a:rPr>
              <a:t>CXR, CT scan, bronchoscopy:</a:t>
            </a:r>
          </a:p>
        </p:txBody>
      </p:sp>
      <p:pic>
        <p:nvPicPr>
          <p:cNvPr id="7" name="Picture 2" descr="WHALES, SHIYAN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22015" r="9462" b="5952"/>
          <a:stretch>
            <a:fillRect/>
          </a:stretch>
        </p:blipFill>
        <p:spPr bwMode="auto">
          <a:xfrm>
            <a:off x="4716463" y="115888"/>
            <a:ext cx="43195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WHALES, SHIYA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" t="17503" r="27809" b="21701"/>
          <a:stretch>
            <a:fillRect/>
          </a:stretch>
        </p:blipFill>
        <p:spPr bwMode="auto">
          <a:xfrm>
            <a:off x="4211638" y="3644900"/>
            <a:ext cx="4864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8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lj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188641"/>
            <a:ext cx="704448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29893</TotalTime>
  <Words>1963</Words>
  <Application>Microsoft Office PowerPoint</Application>
  <PresentationFormat>On-screen Show (4:3)</PresentationFormat>
  <Paragraphs>406</Paragraphs>
  <Slides>40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Wingdings</vt:lpstr>
      <vt:lpstr>Default Design</vt:lpstr>
      <vt:lpstr>Prism 6</vt:lpstr>
      <vt:lpstr>Preschool Wheeze </vt:lpstr>
      <vt:lpstr>Conflict of Interest</vt:lpstr>
      <vt:lpstr>Aims of the Presentation</vt:lpstr>
      <vt:lpstr>Treating preschool wheeze</vt:lpstr>
      <vt:lpstr>Five groups of Coughs and Wheezes...</vt:lpstr>
      <vt:lpstr>All that wheezes is not asthma!</vt:lpstr>
      <vt:lpstr>PowerPoint Presentation</vt:lpstr>
      <vt:lpstr>What caused the Symptoms?</vt:lpstr>
      <vt:lpstr>PowerPoint Presentation</vt:lpstr>
      <vt:lpstr>PowerPoint Presentation</vt:lpstr>
      <vt:lpstr>What caused the Symptoms?  Foreign Body</vt:lpstr>
      <vt:lpstr>Normal Childhood Respiratory Symptoms</vt:lpstr>
      <vt:lpstr>Points in the History</vt:lpstr>
      <vt:lpstr>Physical Examination</vt:lpstr>
      <vt:lpstr>Treating preschool wheeze</vt:lpstr>
      <vt:lpstr>What IS this thing called asthma?</vt:lpstr>
      <vt:lpstr>Deconstructing the airway</vt:lpstr>
      <vt:lpstr>Symptom Patterns</vt:lpstr>
      <vt:lpstr>Airway eosinophilia does not relate to clinical wheeze phenotype, but is present in atopic wheezers</vt:lpstr>
      <vt:lpstr>Indications for Treatment</vt:lpstr>
      <vt:lpstr>ICS not disease  modifying</vt:lpstr>
      <vt:lpstr>Role of ICS?</vt:lpstr>
      <vt:lpstr>INFANT</vt:lpstr>
      <vt:lpstr>INFANT</vt:lpstr>
      <vt:lpstr>Blood, IS, BAL &amp; Airway disease</vt:lpstr>
      <vt:lpstr>Montelukast: old &amp; new</vt:lpstr>
      <vt:lpstr>Episodic Treatment for Episodic problems</vt:lpstr>
      <vt:lpstr>Therapeutic trial in MTW</vt:lpstr>
      <vt:lpstr>Any role for Macrolides?</vt:lpstr>
      <vt:lpstr>Episodic Wheeze: Prednisolone  Two big conflicting studies!  </vt:lpstr>
      <vt:lpstr>Prednisolone &amp; pre-school wheeze:  Meta-analysis</vt:lpstr>
      <vt:lpstr>Meta-analysis: Further results</vt:lpstr>
      <vt:lpstr>Treating preschool wheeze</vt:lpstr>
      <vt:lpstr>Does smoke free legislation deliver?</vt:lpstr>
      <vt:lpstr>Banning smoking in public</vt:lpstr>
      <vt:lpstr>Pollution!</vt:lpstr>
      <vt:lpstr>Treating preschool wheeze</vt:lpstr>
      <vt:lpstr>Treating preschool wheeze</vt:lpstr>
      <vt:lpstr>Take-home summary</vt:lpstr>
      <vt:lpstr>Thanks  for  listening!</vt:lpstr>
    </vt:vector>
  </TitlesOfParts>
  <Company>Imperial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Pre-School Wheeze: Recent New Insights</dc:title>
  <dc:creator>abush</dc:creator>
  <cp:lastModifiedBy>Bush, Andrew</cp:lastModifiedBy>
  <cp:revision>484</cp:revision>
  <cp:lastPrinted>2017-09-05T18:06:48Z</cp:lastPrinted>
  <dcterms:created xsi:type="dcterms:W3CDTF">2009-03-09T10:07:58Z</dcterms:created>
  <dcterms:modified xsi:type="dcterms:W3CDTF">2020-11-27T12:44:49Z</dcterms:modified>
</cp:coreProperties>
</file>