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sldIdLst>
    <p:sldId id="256" r:id="rId2"/>
    <p:sldId id="294" r:id="rId3"/>
    <p:sldId id="258" r:id="rId4"/>
    <p:sldId id="257" r:id="rId5"/>
    <p:sldId id="283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6621"/>
            <a:ext cx="7772400" cy="1780108"/>
          </a:xfrm>
        </p:spPr>
        <p:txBody>
          <a:bodyPr/>
          <a:lstStyle/>
          <a:p>
            <a:r>
              <a:rPr lang="en-US" dirty="0" smtClean="0"/>
              <a:t>National Review of Asthma Deaths (NRAD)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6729"/>
            <a:ext cx="6400800" cy="624978"/>
          </a:xfrm>
        </p:spPr>
        <p:txBody>
          <a:bodyPr>
            <a:noAutofit/>
          </a:bodyPr>
          <a:lstStyle/>
          <a:p>
            <a:r>
              <a:rPr lang="en-US" sz="3200" dirty="0" smtClean="0"/>
              <a:t>Key Findings and Recommendations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000090"/>
                </a:solidFill>
              </a:rPr>
              <a:t>Thank you to Mark Levy / Jimmy Paton for use of their slides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NRAD flow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18259"/>
            <a:ext cx="7073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NRAD flow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91056"/>
            <a:ext cx="7200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3846"/>
            <a:ext cx="8229599" cy="43023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195 people who died from asthma </a:t>
            </a:r>
            <a:r>
              <a:rPr lang="en-US" sz="2800" dirty="0" err="1" smtClean="0"/>
              <a:t>analysed</a:t>
            </a:r>
            <a:endParaRPr lang="en-US" sz="2800" dirty="0" smtClean="0"/>
          </a:p>
          <a:p>
            <a:r>
              <a:rPr lang="en-US" sz="2800" dirty="0" smtClean="0"/>
              <a:t>174 expert clinical assessors</a:t>
            </a:r>
          </a:p>
          <a:p>
            <a:r>
              <a:rPr lang="en-US" sz="2800" dirty="0" smtClean="0"/>
              <a:t>2 assessors per case who present to panel and agreement sought</a:t>
            </a:r>
          </a:p>
          <a:p>
            <a:endParaRPr lang="en-US" sz="2800" dirty="0" smtClean="0"/>
          </a:p>
          <a:p>
            <a:r>
              <a:rPr lang="en-US" sz="2800" dirty="0" smtClean="0"/>
              <a:t>28 children and young people died of asthma</a:t>
            </a:r>
          </a:p>
          <a:p>
            <a:r>
              <a:rPr lang="en-US" sz="2800" dirty="0" smtClean="0"/>
              <a:t>&lt; 10yrs = 10 (5%)		youngest 4yrs</a:t>
            </a:r>
          </a:p>
          <a:p>
            <a:r>
              <a:rPr lang="en-US" sz="2800" dirty="0" smtClean="0"/>
              <a:t>10-19yrs = 18 (9%)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deaths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death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512" b="1512"/>
          <a:stretch>
            <a:fillRect/>
          </a:stretch>
        </p:blipFill>
        <p:spPr>
          <a:xfrm>
            <a:off x="565294" y="2341442"/>
            <a:ext cx="3822192" cy="37850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341442"/>
            <a:ext cx="3822192" cy="37850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45% </a:t>
            </a:r>
            <a:r>
              <a:rPr lang="en-US" sz="2000" dirty="0" smtClean="0"/>
              <a:t>of all died from asthma without any medical help during final episode</a:t>
            </a:r>
          </a:p>
          <a:p>
            <a:r>
              <a:rPr lang="en-US" sz="2000" b="1" dirty="0" smtClean="0"/>
              <a:t>11% </a:t>
            </a:r>
            <a:r>
              <a:rPr lang="en-US" sz="2000" dirty="0" smtClean="0"/>
              <a:t>tried to get help but died before any help arrived</a:t>
            </a:r>
          </a:p>
          <a:p>
            <a:endParaRPr lang="en-US" sz="2000" dirty="0"/>
          </a:p>
          <a:p>
            <a:r>
              <a:rPr lang="en-US" sz="2000" dirty="0" smtClean="0"/>
              <a:t>80% of &lt; 10yrs</a:t>
            </a:r>
          </a:p>
          <a:p>
            <a:r>
              <a:rPr lang="en-US" sz="2000" dirty="0" smtClean="0"/>
              <a:t>72% of 10-19yrs </a:t>
            </a:r>
          </a:p>
          <a:p>
            <a:pPr lvl="1"/>
            <a:r>
              <a:rPr lang="en-US" sz="1800" dirty="0" smtClean="0"/>
              <a:t>Died before reaching hospital</a:t>
            </a:r>
          </a:p>
        </p:txBody>
      </p:sp>
    </p:spTree>
    <p:extLst>
      <p:ext uri="{BB962C8B-B14F-4D97-AF65-F5344CB8AC3E}">
        <p14:creationId xmlns:p14="http://schemas.microsoft.com/office/powerpoint/2010/main" val="17027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3846"/>
            <a:ext cx="8229599" cy="43023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23% of the 195 patients that died was there a record of them having a PAAP</a:t>
            </a:r>
          </a:p>
          <a:p>
            <a:r>
              <a:rPr lang="en-US" sz="2800" dirty="0" smtClean="0"/>
              <a:t>Only 4/28 children had a PAAP</a:t>
            </a:r>
          </a:p>
          <a:p>
            <a:r>
              <a:rPr lang="en-US" sz="2800" dirty="0" smtClean="0"/>
              <a:t>RECOMMENDATION</a:t>
            </a:r>
          </a:p>
          <a:p>
            <a:pPr lvl="1"/>
            <a:r>
              <a:rPr lang="en-US" sz="2400" dirty="0" smtClean="0"/>
              <a:t>All people with asthma should have PAAP that mentions: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sz="2400" dirty="0" smtClean="0"/>
              <a:t>Triggers and current treatment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sz="2400" dirty="0" smtClean="0"/>
              <a:t>How to spot symptoms getting worse and what to do then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sz="2400" dirty="0" smtClean="0"/>
              <a:t>What to do in emergency and when to call for help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asthma 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severity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2012986"/>
            <a:ext cx="3822192" cy="4113494"/>
          </a:xfrm>
        </p:spPr>
        <p:txBody>
          <a:bodyPr/>
          <a:lstStyle/>
          <a:p>
            <a:r>
              <a:rPr lang="en-US" dirty="0" smtClean="0"/>
              <a:t>Overall data (n=155)</a:t>
            </a:r>
          </a:p>
          <a:p>
            <a:r>
              <a:rPr lang="en-US" dirty="0" smtClean="0"/>
              <a:t>Mild	= 14 (9%)</a:t>
            </a:r>
          </a:p>
          <a:p>
            <a:endParaRPr lang="en-US" dirty="0"/>
          </a:p>
          <a:p>
            <a:r>
              <a:rPr lang="en-US" dirty="0" smtClean="0"/>
              <a:t>Moderate = 76 (49%)</a:t>
            </a:r>
          </a:p>
          <a:p>
            <a:endParaRPr lang="en-US" dirty="0"/>
          </a:p>
          <a:p>
            <a:r>
              <a:rPr lang="en-US" dirty="0" smtClean="0"/>
              <a:t>Severe = 61 (39%)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012985"/>
            <a:ext cx="3822192" cy="4593391"/>
          </a:xfrm>
        </p:spPr>
        <p:txBody>
          <a:bodyPr/>
          <a:lstStyle/>
          <a:p>
            <a:r>
              <a:rPr lang="en-US" dirty="0" smtClean="0"/>
              <a:t>In children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&lt; 10 years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Mild		0%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Moderate	30%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Severe		60%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NK		10%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10-19 years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Mild		6%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Moderate 	44%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Severe		39%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NK		11%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910"/>
            <a:ext cx="9144000" cy="55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79" y="0"/>
            <a:ext cx="5326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19% had assessment of control!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10" y="1483448"/>
            <a:ext cx="7677008" cy="5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need to ask about control for every exacerbation that comes to hospital</a:t>
            </a:r>
          </a:p>
          <a:p>
            <a:r>
              <a:rPr lang="en-US" sz="2800" dirty="0" smtClean="0"/>
              <a:t>Opportunity to review background treatment and increase accordingly</a:t>
            </a:r>
          </a:p>
          <a:p>
            <a:r>
              <a:rPr lang="en-US" sz="2800" dirty="0" smtClean="0"/>
              <a:t>Opportunity for education and PAAP.</a:t>
            </a:r>
          </a:p>
          <a:p>
            <a:r>
              <a:rPr lang="en-US" sz="2800" dirty="0" smtClean="0"/>
              <a:t>We need to take more control of these patients, take referrals from A+E, have clear criteria – don’t leave it for GP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 study?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8" y="1409263"/>
            <a:ext cx="8090092" cy="54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00"/>
            <a:ext cx="9144000" cy="47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056"/>
            <a:ext cx="8229599" cy="46296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Remember asthma attacks can kill – do your parents know this?</a:t>
            </a:r>
          </a:p>
          <a:p>
            <a:r>
              <a:rPr lang="en-US" sz="2800" dirty="0" smtClean="0"/>
              <a:t>Everyone have an action plan with right information</a:t>
            </a:r>
          </a:p>
          <a:p>
            <a:r>
              <a:rPr lang="en-US" sz="2800" dirty="0" smtClean="0"/>
              <a:t>Good adherence is possible and work at it</a:t>
            </a:r>
          </a:p>
          <a:p>
            <a:r>
              <a:rPr lang="en-US" sz="2800" dirty="0" smtClean="0"/>
              <a:t>Passive smoking big risk factor – can we do more?</a:t>
            </a:r>
          </a:p>
          <a:p>
            <a:r>
              <a:rPr lang="en-US" sz="2800" dirty="0" smtClean="0"/>
              <a:t>Work with local GPs re implementing guidelines and ensuring more appropriate referrals</a:t>
            </a:r>
          </a:p>
          <a:p>
            <a:r>
              <a:rPr lang="en-US" sz="2800" dirty="0" smtClean="0"/>
              <a:t>Follow ups at discharge – should we do the review?</a:t>
            </a:r>
          </a:p>
          <a:p>
            <a:r>
              <a:rPr lang="en-US" sz="2800" dirty="0" smtClean="0"/>
              <a:t>We are complacent and need to change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8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049"/>
            <a:ext cx="9144000" cy="48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8" y="1409263"/>
            <a:ext cx="8090092" cy="54487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</a:t>
            </a:r>
            <a:r>
              <a:rPr lang="en-US" smtClean="0"/>
              <a:t>to slide 2……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6310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769100" y="2997200"/>
            <a:ext cx="857250" cy="357251"/>
          </a:xfrm>
          <a:custGeom>
            <a:avLst/>
            <a:gdLst>
              <a:gd name="connsiteX0" fmla="*/ 0 w 857250"/>
              <a:gd name="connsiteY0" fmla="*/ 178561 h 357251"/>
              <a:gd name="connsiteX1" fmla="*/ 178561 w 857250"/>
              <a:gd name="connsiteY1" fmla="*/ 0 h 357251"/>
              <a:gd name="connsiteX2" fmla="*/ 178561 w 857250"/>
              <a:gd name="connsiteY2" fmla="*/ 89280 h 357251"/>
              <a:gd name="connsiteX3" fmla="*/ 857250 w 857250"/>
              <a:gd name="connsiteY3" fmla="*/ 89280 h 357251"/>
              <a:gd name="connsiteX4" fmla="*/ 857250 w 857250"/>
              <a:gd name="connsiteY4" fmla="*/ 267842 h 357251"/>
              <a:gd name="connsiteX5" fmla="*/ 178561 w 857250"/>
              <a:gd name="connsiteY5" fmla="*/ 267842 h 357251"/>
              <a:gd name="connsiteX6" fmla="*/ 178561 w 857250"/>
              <a:gd name="connsiteY6" fmla="*/ 357251 h 357251"/>
              <a:gd name="connsiteX7" fmla="*/ 0 w 857250"/>
              <a:gd name="connsiteY7" fmla="*/ 178561 h 357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57250" h="357251">
                <a:moveTo>
                  <a:pt x="0" y="178561"/>
                </a:moveTo>
                <a:lnTo>
                  <a:pt x="178561" y="0"/>
                </a:lnTo>
                <a:lnTo>
                  <a:pt x="178561" y="89280"/>
                </a:lnTo>
                <a:lnTo>
                  <a:pt x="857250" y="89280"/>
                </a:lnTo>
                <a:lnTo>
                  <a:pt x="857250" y="267842"/>
                </a:lnTo>
                <a:lnTo>
                  <a:pt x="178561" y="267842"/>
                </a:lnTo>
                <a:lnTo>
                  <a:pt x="178561" y="357251"/>
                </a:lnTo>
                <a:lnTo>
                  <a:pt x="0" y="178561"/>
                </a:lnTo>
              </a:path>
            </a:pathLst>
          </a:custGeom>
          <a:solidFill>
            <a:srgbClr val="BBE0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756400" y="2984500"/>
            <a:ext cx="882650" cy="382651"/>
          </a:xfrm>
          <a:custGeom>
            <a:avLst/>
            <a:gdLst>
              <a:gd name="connsiteX0" fmla="*/ 12700 w 882650"/>
              <a:gd name="connsiteY0" fmla="*/ 191261 h 382651"/>
              <a:gd name="connsiteX1" fmla="*/ 191261 w 882650"/>
              <a:gd name="connsiteY1" fmla="*/ 12700 h 382651"/>
              <a:gd name="connsiteX2" fmla="*/ 191261 w 882650"/>
              <a:gd name="connsiteY2" fmla="*/ 101980 h 382651"/>
              <a:gd name="connsiteX3" fmla="*/ 869950 w 882650"/>
              <a:gd name="connsiteY3" fmla="*/ 101980 h 382651"/>
              <a:gd name="connsiteX4" fmla="*/ 869950 w 882650"/>
              <a:gd name="connsiteY4" fmla="*/ 280542 h 382651"/>
              <a:gd name="connsiteX5" fmla="*/ 191261 w 882650"/>
              <a:gd name="connsiteY5" fmla="*/ 280542 h 382651"/>
              <a:gd name="connsiteX6" fmla="*/ 191261 w 882650"/>
              <a:gd name="connsiteY6" fmla="*/ 369951 h 382651"/>
              <a:gd name="connsiteX7" fmla="*/ 12700 w 882650"/>
              <a:gd name="connsiteY7" fmla="*/ 191261 h 382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2650" h="382651">
                <a:moveTo>
                  <a:pt x="12700" y="191261"/>
                </a:moveTo>
                <a:lnTo>
                  <a:pt x="191261" y="12700"/>
                </a:lnTo>
                <a:lnTo>
                  <a:pt x="191261" y="101980"/>
                </a:lnTo>
                <a:lnTo>
                  <a:pt x="869950" y="101980"/>
                </a:lnTo>
                <a:lnTo>
                  <a:pt x="869950" y="280542"/>
                </a:lnTo>
                <a:lnTo>
                  <a:pt x="191261" y="280542"/>
                </a:lnTo>
                <a:lnTo>
                  <a:pt x="191261" y="369951"/>
                </a:lnTo>
                <a:lnTo>
                  <a:pt x="12700" y="19126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29200" y="1976501"/>
            <a:ext cx="3876675" cy="2239899"/>
          </a:xfrm>
          <a:custGeom>
            <a:avLst/>
            <a:gdLst>
              <a:gd name="connsiteX0" fmla="*/ 12700 w 3876675"/>
              <a:gd name="connsiteY0" fmla="*/ 1119885 h 2239899"/>
              <a:gd name="connsiteX1" fmla="*/ 1938401 w 3876675"/>
              <a:gd name="connsiteY1" fmla="*/ 12700 h 2239899"/>
              <a:gd name="connsiteX2" fmla="*/ 3863975 w 3876675"/>
              <a:gd name="connsiteY2" fmla="*/ 1119885 h 2239899"/>
              <a:gd name="connsiteX3" fmla="*/ 1938401 w 3876675"/>
              <a:gd name="connsiteY3" fmla="*/ 2227199 h 2239899"/>
              <a:gd name="connsiteX4" fmla="*/ 12700 w 3876675"/>
              <a:gd name="connsiteY4" fmla="*/ 1119885 h 223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6675" h="2239899">
                <a:moveTo>
                  <a:pt x="12700" y="1119885"/>
                </a:moveTo>
                <a:cubicBezTo>
                  <a:pt x="12700" y="508381"/>
                  <a:pt x="874776" y="12700"/>
                  <a:pt x="1938401" y="12700"/>
                </a:cubicBezTo>
                <a:cubicBezTo>
                  <a:pt x="3001899" y="12700"/>
                  <a:pt x="3863975" y="508381"/>
                  <a:pt x="3863975" y="1119885"/>
                </a:cubicBezTo>
                <a:cubicBezTo>
                  <a:pt x="3863975" y="1731390"/>
                  <a:pt x="3001899" y="2227199"/>
                  <a:pt x="1938401" y="2227199"/>
                </a:cubicBezTo>
                <a:cubicBezTo>
                  <a:pt x="874776" y="2227199"/>
                  <a:pt x="12700" y="1731390"/>
                  <a:pt x="12700" y="111988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88925" y="4724400"/>
            <a:ext cx="8286750" cy="214248"/>
          </a:xfrm>
          <a:custGeom>
            <a:avLst/>
            <a:gdLst>
              <a:gd name="connsiteX0" fmla="*/ 0 w 8286750"/>
              <a:gd name="connsiteY0" fmla="*/ 107188 h 214248"/>
              <a:gd name="connsiteX1" fmla="*/ 107162 w 8286750"/>
              <a:gd name="connsiteY1" fmla="*/ 0 h 214248"/>
              <a:gd name="connsiteX2" fmla="*/ 107162 w 8286750"/>
              <a:gd name="connsiteY2" fmla="*/ 53594 h 214248"/>
              <a:gd name="connsiteX3" fmla="*/ 8286750 w 8286750"/>
              <a:gd name="connsiteY3" fmla="*/ 53594 h 214248"/>
              <a:gd name="connsiteX4" fmla="*/ 8286750 w 8286750"/>
              <a:gd name="connsiteY4" fmla="*/ 160782 h 214248"/>
              <a:gd name="connsiteX5" fmla="*/ 107162 w 8286750"/>
              <a:gd name="connsiteY5" fmla="*/ 160782 h 214248"/>
              <a:gd name="connsiteX6" fmla="*/ 107162 w 8286750"/>
              <a:gd name="connsiteY6" fmla="*/ 214248 h 214248"/>
              <a:gd name="connsiteX7" fmla="*/ 0 w 8286750"/>
              <a:gd name="connsiteY7" fmla="*/ 107188 h 214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286750" h="214248">
                <a:moveTo>
                  <a:pt x="0" y="107188"/>
                </a:moveTo>
                <a:lnTo>
                  <a:pt x="107162" y="0"/>
                </a:lnTo>
                <a:lnTo>
                  <a:pt x="107162" y="53594"/>
                </a:lnTo>
                <a:lnTo>
                  <a:pt x="8286750" y="53594"/>
                </a:lnTo>
                <a:lnTo>
                  <a:pt x="8286750" y="160782"/>
                </a:lnTo>
                <a:lnTo>
                  <a:pt x="107162" y="160782"/>
                </a:lnTo>
                <a:lnTo>
                  <a:pt x="107162" y="214248"/>
                </a:lnTo>
                <a:lnTo>
                  <a:pt x="0" y="107188"/>
                </a:lnTo>
              </a:path>
            </a:pathLst>
          </a:custGeom>
          <a:solidFill>
            <a:srgbClr val="BBE0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6225" y="4711700"/>
            <a:ext cx="8312150" cy="239648"/>
          </a:xfrm>
          <a:custGeom>
            <a:avLst/>
            <a:gdLst>
              <a:gd name="connsiteX0" fmla="*/ 12700 w 8312150"/>
              <a:gd name="connsiteY0" fmla="*/ 119888 h 239648"/>
              <a:gd name="connsiteX1" fmla="*/ 119862 w 8312150"/>
              <a:gd name="connsiteY1" fmla="*/ 12700 h 239648"/>
              <a:gd name="connsiteX2" fmla="*/ 119862 w 8312150"/>
              <a:gd name="connsiteY2" fmla="*/ 66294 h 239648"/>
              <a:gd name="connsiteX3" fmla="*/ 8299450 w 8312150"/>
              <a:gd name="connsiteY3" fmla="*/ 66294 h 239648"/>
              <a:gd name="connsiteX4" fmla="*/ 8299450 w 8312150"/>
              <a:gd name="connsiteY4" fmla="*/ 173482 h 239648"/>
              <a:gd name="connsiteX5" fmla="*/ 119862 w 8312150"/>
              <a:gd name="connsiteY5" fmla="*/ 173482 h 239648"/>
              <a:gd name="connsiteX6" fmla="*/ 119862 w 8312150"/>
              <a:gd name="connsiteY6" fmla="*/ 226948 h 239648"/>
              <a:gd name="connsiteX7" fmla="*/ 12700 w 8312150"/>
              <a:gd name="connsiteY7" fmla="*/ 119888 h 239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312150" h="239648">
                <a:moveTo>
                  <a:pt x="12700" y="119888"/>
                </a:moveTo>
                <a:lnTo>
                  <a:pt x="119862" y="12700"/>
                </a:lnTo>
                <a:lnTo>
                  <a:pt x="119862" y="66294"/>
                </a:lnTo>
                <a:lnTo>
                  <a:pt x="8299450" y="66294"/>
                </a:lnTo>
                <a:lnTo>
                  <a:pt x="8299450" y="173482"/>
                </a:lnTo>
                <a:lnTo>
                  <a:pt x="119862" y="173482"/>
                </a:lnTo>
                <a:lnTo>
                  <a:pt x="119862" y="226948"/>
                </a:lnTo>
                <a:lnTo>
                  <a:pt x="12700" y="11988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147951" y="1687576"/>
            <a:ext cx="6026150" cy="2882773"/>
          </a:xfrm>
          <a:custGeom>
            <a:avLst/>
            <a:gdLst>
              <a:gd name="connsiteX0" fmla="*/ 12700 w 6026150"/>
              <a:gd name="connsiteY0" fmla="*/ 1441322 h 2882773"/>
              <a:gd name="connsiteX1" fmla="*/ 3013075 w 6026150"/>
              <a:gd name="connsiteY1" fmla="*/ 12700 h 2882773"/>
              <a:gd name="connsiteX2" fmla="*/ 6013450 w 6026150"/>
              <a:gd name="connsiteY2" fmla="*/ 1441322 h 2882773"/>
              <a:gd name="connsiteX3" fmla="*/ 3013075 w 6026150"/>
              <a:gd name="connsiteY3" fmla="*/ 2870073 h 2882773"/>
              <a:gd name="connsiteX4" fmla="*/ 12700 w 6026150"/>
              <a:gd name="connsiteY4" fmla="*/ 1441322 h 2882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26150" h="2882773">
                <a:moveTo>
                  <a:pt x="12700" y="1441322"/>
                </a:moveTo>
                <a:cubicBezTo>
                  <a:pt x="12700" y="652272"/>
                  <a:pt x="1355978" y="12700"/>
                  <a:pt x="3013075" y="12700"/>
                </a:cubicBezTo>
                <a:cubicBezTo>
                  <a:pt x="4670043" y="12700"/>
                  <a:pt x="6013450" y="652272"/>
                  <a:pt x="6013450" y="1441322"/>
                </a:cubicBezTo>
                <a:cubicBezTo>
                  <a:pt x="6013450" y="2230501"/>
                  <a:pt x="4670043" y="2870073"/>
                  <a:pt x="3013075" y="2870073"/>
                </a:cubicBezTo>
                <a:cubicBezTo>
                  <a:pt x="1355978" y="2870073"/>
                  <a:pt x="12700" y="2230501"/>
                  <a:pt x="12700" y="1441322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339137" y="4854638"/>
            <a:ext cx="57150" cy="533400"/>
          </a:xfrm>
          <a:custGeom>
            <a:avLst/>
            <a:gdLst>
              <a:gd name="connsiteX0" fmla="*/ 14287 w 57150"/>
              <a:gd name="connsiteY0" fmla="*/ 14287 h 533400"/>
              <a:gd name="connsiteX1" fmla="*/ 14287 w 57150"/>
              <a:gd name="connsiteY1" fmla="*/ 519112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533400">
                <a:moveTo>
                  <a:pt x="14287" y="14287"/>
                </a:moveTo>
                <a:lnTo>
                  <a:pt x="14287" y="519112"/>
                </a:lnTo>
              </a:path>
            </a:pathLst>
          </a:custGeom>
          <a:ln w="25400">
            <a:solidFill>
              <a:srgbClr val="B6DCE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298761" y="4854638"/>
            <a:ext cx="57150" cy="387350"/>
          </a:xfrm>
          <a:custGeom>
            <a:avLst/>
            <a:gdLst>
              <a:gd name="connsiteX0" fmla="*/ 14287 w 57150"/>
              <a:gd name="connsiteY0" fmla="*/ 14287 h 387350"/>
              <a:gd name="connsiteX1" fmla="*/ 14287 w 57150"/>
              <a:gd name="connsiteY1" fmla="*/ 373062 h 387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387350">
                <a:moveTo>
                  <a:pt x="14287" y="14287"/>
                </a:moveTo>
                <a:lnTo>
                  <a:pt x="14287" y="373062"/>
                </a:lnTo>
              </a:path>
            </a:pathLst>
          </a:custGeom>
          <a:ln w="25400">
            <a:solidFill>
              <a:srgbClr val="B6DCE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78613" y="4854511"/>
            <a:ext cx="57150" cy="387350"/>
          </a:xfrm>
          <a:custGeom>
            <a:avLst/>
            <a:gdLst>
              <a:gd name="connsiteX0" fmla="*/ 15811 w 57150"/>
              <a:gd name="connsiteY0" fmla="*/ 14287 h 387350"/>
              <a:gd name="connsiteX1" fmla="*/ 14287 w 57150"/>
              <a:gd name="connsiteY1" fmla="*/ 373062 h 387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387350">
                <a:moveTo>
                  <a:pt x="15811" y="14287"/>
                </a:moveTo>
                <a:lnTo>
                  <a:pt x="14287" y="373062"/>
                </a:lnTo>
              </a:path>
            </a:pathLst>
          </a:custGeom>
          <a:ln w="25400">
            <a:solidFill>
              <a:srgbClr val="B6DCE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0" y="2378075"/>
            <a:ext cx="2143125" cy="1285875"/>
          </a:xfrm>
          <a:custGeom>
            <a:avLst/>
            <a:gdLst>
              <a:gd name="connsiteX0" fmla="*/ 0 w 2143125"/>
              <a:gd name="connsiteY0" fmla="*/ 642873 h 1285875"/>
              <a:gd name="connsiteX1" fmla="*/ 1071562 w 2143125"/>
              <a:gd name="connsiteY1" fmla="*/ 0 h 1285875"/>
              <a:gd name="connsiteX2" fmla="*/ 2143125 w 2143125"/>
              <a:gd name="connsiteY2" fmla="*/ 642873 h 1285875"/>
              <a:gd name="connsiteX3" fmla="*/ 1071562 w 2143125"/>
              <a:gd name="connsiteY3" fmla="*/ 1285875 h 1285875"/>
              <a:gd name="connsiteX4" fmla="*/ 0 w 2143125"/>
              <a:gd name="connsiteY4" fmla="*/ 642873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3125" h="1285875">
                <a:moveTo>
                  <a:pt x="0" y="642873"/>
                </a:moveTo>
                <a:cubicBezTo>
                  <a:pt x="0" y="287908"/>
                  <a:pt x="479755" y="0"/>
                  <a:pt x="1071562" y="0"/>
                </a:cubicBezTo>
                <a:cubicBezTo>
                  <a:pt x="1663319" y="0"/>
                  <a:pt x="2143125" y="287908"/>
                  <a:pt x="2143125" y="642873"/>
                </a:cubicBezTo>
                <a:cubicBezTo>
                  <a:pt x="2143125" y="997965"/>
                  <a:pt x="1663319" y="1285875"/>
                  <a:pt x="1071562" y="1285875"/>
                </a:cubicBezTo>
                <a:cubicBezTo>
                  <a:pt x="479755" y="1285875"/>
                  <a:pt x="0" y="997965"/>
                  <a:pt x="0" y="642873"/>
                </a:cubicBezTo>
              </a:path>
            </a:pathLst>
          </a:custGeom>
          <a:solidFill>
            <a:srgbClr val="BBE0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-12700" y="2365375"/>
            <a:ext cx="2168525" cy="1311275"/>
          </a:xfrm>
          <a:custGeom>
            <a:avLst/>
            <a:gdLst>
              <a:gd name="connsiteX0" fmla="*/ 12700 w 2168525"/>
              <a:gd name="connsiteY0" fmla="*/ 655573 h 1311275"/>
              <a:gd name="connsiteX1" fmla="*/ 1084262 w 2168525"/>
              <a:gd name="connsiteY1" fmla="*/ 12700 h 1311275"/>
              <a:gd name="connsiteX2" fmla="*/ 2155825 w 2168525"/>
              <a:gd name="connsiteY2" fmla="*/ 655573 h 1311275"/>
              <a:gd name="connsiteX3" fmla="*/ 1084262 w 2168525"/>
              <a:gd name="connsiteY3" fmla="*/ 1298575 h 1311275"/>
              <a:gd name="connsiteX4" fmla="*/ 12700 w 2168525"/>
              <a:gd name="connsiteY4" fmla="*/ 655573 h 1311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8525" h="1311275">
                <a:moveTo>
                  <a:pt x="12700" y="655573"/>
                </a:moveTo>
                <a:cubicBezTo>
                  <a:pt x="12700" y="300608"/>
                  <a:pt x="492455" y="12700"/>
                  <a:pt x="1084262" y="12700"/>
                </a:cubicBezTo>
                <a:cubicBezTo>
                  <a:pt x="1676019" y="12700"/>
                  <a:pt x="2155825" y="300608"/>
                  <a:pt x="2155825" y="655573"/>
                </a:cubicBezTo>
                <a:cubicBezTo>
                  <a:pt x="2155825" y="1010665"/>
                  <a:pt x="1676019" y="1298575"/>
                  <a:pt x="1084262" y="1298575"/>
                </a:cubicBezTo>
                <a:cubicBezTo>
                  <a:pt x="492455" y="1298575"/>
                  <a:pt x="12700" y="1010665"/>
                  <a:pt x="12700" y="65557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82636" y="4854638"/>
            <a:ext cx="57150" cy="387350"/>
          </a:xfrm>
          <a:custGeom>
            <a:avLst/>
            <a:gdLst>
              <a:gd name="connsiteX0" fmla="*/ 14287 w 57150"/>
              <a:gd name="connsiteY0" fmla="*/ 14287 h 387350"/>
              <a:gd name="connsiteX1" fmla="*/ 14287 w 57150"/>
              <a:gd name="connsiteY1" fmla="*/ 373062 h 387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387350">
                <a:moveTo>
                  <a:pt x="14287" y="14287"/>
                </a:moveTo>
                <a:lnTo>
                  <a:pt x="14287" y="373062"/>
                </a:lnTo>
              </a:path>
            </a:pathLst>
          </a:custGeom>
          <a:ln w="25400">
            <a:solidFill>
              <a:srgbClr val="B6DCE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305050" y="3068701"/>
            <a:ext cx="857250" cy="214248"/>
          </a:xfrm>
          <a:custGeom>
            <a:avLst/>
            <a:gdLst>
              <a:gd name="connsiteX0" fmla="*/ 0 w 857250"/>
              <a:gd name="connsiteY0" fmla="*/ 107060 h 214248"/>
              <a:gd name="connsiteX1" fmla="*/ 107188 w 857250"/>
              <a:gd name="connsiteY1" fmla="*/ 0 h 214248"/>
              <a:gd name="connsiteX2" fmla="*/ 107188 w 857250"/>
              <a:gd name="connsiteY2" fmla="*/ 53466 h 214248"/>
              <a:gd name="connsiteX3" fmla="*/ 857250 w 857250"/>
              <a:gd name="connsiteY3" fmla="*/ 53466 h 214248"/>
              <a:gd name="connsiteX4" fmla="*/ 857250 w 857250"/>
              <a:gd name="connsiteY4" fmla="*/ 160654 h 214248"/>
              <a:gd name="connsiteX5" fmla="*/ 107188 w 857250"/>
              <a:gd name="connsiteY5" fmla="*/ 160654 h 214248"/>
              <a:gd name="connsiteX6" fmla="*/ 107188 w 857250"/>
              <a:gd name="connsiteY6" fmla="*/ 214248 h 214248"/>
              <a:gd name="connsiteX7" fmla="*/ 0 w 857250"/>
              <a:gd name="connsiteY7" fmla="*/ 107060 h 214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57250" h="214248">
                <a:moveTo>
                  <a:pt x="0" y="107060"/>
                </a:moveTo>
                <a:lnTo>
                  <a:pt x="107188" y="0"/>
                </a:lnTo>
                <a:lnTo>
                  <a:pt x="107188" y="53466"/>
                </a:lnTo>
                <a:lnTo>
                  <a:pt x="857250" y="53466"/>
                </a:lnTo>
                <a:lnTo>
                  <a:pt x="857250" y="160654"/>
                </a:lnTo>
                <a:lnTo>
                  <a:pt x="107188" y="160654"/>
                </a:lnTo>
                <a:lnTo>
                  <a:pt x="107188" y="214248"/>
                </a:lnTo>
                <a:lnTo>
                  <a:pt x="0" y="107060"/>
                </a:lnTo>
              </a:path>
            </a:pathLst>
          </a:custGeom>
          <a:solidFill>
            <a:srgbClr val="BBE0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292350" y="3056001"/>
            <a:ext cx="882650" cy="239648"/>
          </a:xfrm>
          <a:custGeom>
            <a:avLst/>
            <a:gdLst>
              <a:gd name="connsiteX0" fmla="*/ 12700 w 882650"/>
              <a:gd name="connsiteY0" fmla="*/ 119760 h 239648"/>
              <a:gd name="connsiteX1" fmla="*/ 119888 w 882650"/>
              <a:gd name="connsiteY1" fmla="*/ 12700 h 239648"/>
              <a:gd name="connsiteX2" fmla="*/ 119888 w 882650"/>
              <a:gd name="connsiteY2" fmla="*/ 66166 h 239648"/>
              <a:gd name="connsiteX3" fmla="*/ 869950 w 882650"/>
              <a:gd name="connsiteY3" fmla="*/ 66166 h 239648"/>
              <a:gd name="connsiteX4" fmla="*/ 869950 w 882650"/>
              <a:gd name="connsiteY4" fmla="*/ 173354 h 239648"/>
              <a:gd name="connsiteX5" fmla="*/ 119888 w 882650"/>
              <a:gd name="connsiteY5" fmla="*/ 173354 h 239648"/>
              <a:gd name="connsiteX6" fmla="*/ 119888 w 882650"/>
              <a:gd name="connsiteY6" fmla="*/ 226948 h 239648"/>
              <a:gd name="connsiteX7" fmla="*/ 12700 w 882650"/>
              <a:gd name="connsiteY7" fmla="*/ 119760 h 239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2650" h="239648">
                <a:moveTo>
                  <a:pt x="12700" y="119760"/>
                </a:moveTo>
                <a:lnTo>
                  <a:pt x="119888" y="12700"/>
                </a:lnTo>
                <a:lnTo>
                  <a:pt x="119888" y="66166"/>
                </a:lnTo>
                <a:lnTo>
                  <a:pt x="869950" y="66166"/>
                </a:lnTo>
                <a:lnTo>
                  <a:pt x="869950" y="173354"/>
                </a:lnTo>
                <a:lnTo>
                  <a:pt x="119888" y="173354"/>
                </a:lnTo>
                <a:lnTo>
                  <a:pt x="119888" y="226948"/>
                </a:lnTo>
                <a:lnTo>
                  <a:pt x="12700" y="11976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5700" y="2260600"/>
            <a:ext cx="1638300" cy="125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2882900"/>
            <a:ext cx="685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received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66700" y="406400"/>
            <a:ext cx="7213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0083BE"/>
                </a:solidFill>
                <a:latin typeface="Calibri" pitchFamily="18" charset="0"/>
                <a:cs typeface="Calibri" pitchFamily="18" charset="0"/>
              </a:rPr>
              <a:t>National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83BE"/>
                </a:solidFill>
                <a:latin typeface="Calibri" pitchFamily="18" charset="0"/>
                <a:cs typeface="Calibri" pitchFamily="18" charset="0"/>
              </a:rPr>
              <a:t>Review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83BE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83BE"/>
                </a:solidFill>
                <a:latin typeface="Calibri" pitchFamily="18" charset="0"/>
                <a:cs typeface="Calibri" pitchFamily="18" charset="0"/>
              </a:rPr>
              <a:t>Asthma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83BE"/>
                </a:solidFill>
                <a:latin typeface="Calibri" pitchFamily="18" charset="0"/>
                <a:cs typeface="Calibri" pitchFamily="18" charset="0"/>
              </a:rPr>
              <a:t>Deaths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83BE"/>
                </a:solidFill>
                <a:latin typeface="Calibri" pitchFamily="18" charset="0"/>
                <a:cs typeface="Calibri" pitchFamily="18" charset="0"/>
              </a:rPr>
              <a:t>(NRAD)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080000" y="2413000"/>
            <a:ext cx="25781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88900" algn="l"/>
                <a:tab pos="114300" algn="l"/>
                <a:tab pos="482600" algn="l"/>
                <a:tab pos="5461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received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88900" algn="l"/>
                <a:tab pos="114300" algn="l"/>
                <a:tab pos="4826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death</a:t>
            </a:r>
          </a:p>
          <a:p>
            <a:pPr>
              <a:lnSpc>
                <a:spcPts val="2200"/>
              </a:lnSpc>
              <a:tabLst>
                <a:tab pos="88900" algn="l"/>
                <a:tab pos="114300" algn="l"/>
                <a:tab pos="482600" algn="l"/>
                <a:tab pos="546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Involvement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1900"/>
              </a:lnSpc>
              <a:tabLst>
                <a:tab pos="88900" algn="l"/>
                <a:tab pos="114300" algn="l"/>
                <a:tab pos="4826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school/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</a:p>
          <a:p>
            <a:pPr>
              <a:lnSpc>
                <a:spcPts val="2000"/>
              </a:lnSpc>
              <a:tabLst>
                <a:tab pos="88900" algn="l"/>
                <a:tab pos="114300" algn="l"/>
                <a:tab pos="4826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conditions</a:t>
            </a:r>
          </a:p>
          <a:p>
            <a:pPr>
              <a:lnSpc>
                <a:spcPts val="1900"/>
              </a:lnSpc>
              <a:tabLst>
                <a:tab pos="88900" algn="l"/>
                <a:tab pos="114300" algn="l"/>
                <a:tab pos="4826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climate/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allergic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785100" y="5473700"/>
            <a:ext cx="939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Date/time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death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918200" y="5334000"/>
            <a:ext cx="1193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Hours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before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death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679700" y="5473700"/>
            <a:ext cx="1409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Weeks/months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before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death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619500" y="4089400"/>
            <a:ext cx="23495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711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Lifestyle/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activity</a:t>
            </a:r>
          </a:p>
          <a:p>
            <a:pPr>
              <a:lnSpc>
                <a:spcPts val="1800"/>
              </a:lnSpc>
              <a:tabLst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Psychosocial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444500" y="2692400"/>
            <a:ext cx="12319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44500" y="5473700"/>
            <a:ext cx="161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Onset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asthma/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diagnosis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755900" y="2057400"/>
            <a:ext cx="21590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431800" algn="l"/>
                <a:tab pos="927100" algn="l"/>
                <a:tab pos="12192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Medication</a:t>
            </a:r>
          </a:p>
          <a:p>
            <a:pPr>
              <a:lnSpc>
                <a:spcPts val="2200"/>
              </a:lnSpc>
              <a:tabLst>
                <a:tab pos="63500" algn="l"/>
                <a:tab pos="431800" algn="l"/>
                <a:tab pos="927100" algn="l"/>
                <a:tab pos="12192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Patient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compliance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63500" algn="l"/>
                <a:tab pos="431800" algn="l"/>
                <a:tab pos="927100" algn="l"/>
                <a:tab pos="1219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care</a:t>
            </a:r>
          </a:p>
          <a:p>
            <a:pPr>
              <a:lnSpc>
                <a:spcPts val="2200"/>
              </a:lnSpc>
              <a:tabLst>
                <a:tab pos="63500" algn="l"/>
                <a:tab pos="431800" algn="l"/>
                <a:tab pos="927100" algn="l"/>
                <a:tab pos="12192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Trigger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  <a:tab pos="431800" algn="l"/>
                <a:tab pos="927100" algn="l"/>
                <a:tab pos="1219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Awareness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school/</a:t>
            </a:r>
          </a:p>
          <a:p>
            <a:pPr>
              <a:lnSpc>
                <a:spcPts val="1900"/>
              </a:lnSpc>
              <a:tabLst>
                <a:tab pos="63500" algn="l"/>
                <a:tab pos="431800" algn="l"/>
                <a:tab pos="927100" algn="l"/>
                <a:tab pos="1219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colleagues</a:t>
            </a:r>
          </a:p>
        </p:txBody>
      </p:sp>
    </p:spTree>
    <p:extLst>
      <p:ext uri="{BB962C8B-B14F-4D97-AF65-F5344CB8AC3E}">
        <p14:creationId xmlns:p14="http://schemas.microsoft.com/office/powerpoint/2010/main" val="14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3846"/>
            <a:ext cx="8229599" cy="43023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identify avoidable factors and make recommendations for changes to improve asthma care</a:t>
            </a:r>
          </a:p>
          <a:p>
            <a:r>
              <a:rPr lang="en-US" sz="2800" dirty="0" smtClean="0"/>
              <a:t>To understand effect of asthma and death from asthma on families and </a:t>
            </a:r>
            <a:r>
              <a:rPr lang="en-US" sz="2800" dirty="0" err="1" smtClean="0"/>
              <a:t>carers</a:t>
            </a:r>
            <a:endParaRPr lang="en-US" sz="2800" dirty="0" smtClean="0"/>
          </a:p>
          <a:p>
            <a:r>
              <a:rPr lang="en-US" sz="2800" dirty="0" smtClean="0"/>
              <a:t>Assess effectiveness of the management of asthma at the moment (acute and chronic)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NRAD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282</TotalTime>
  <Words>411</Words>
  <Application>Microsoft Office PowerPoint</Application>
  <PresentationFormat>On-screen Show (4:3)</PresentationFormat>
  <Paragraphs>99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Waveform</vt:lpstr>
      <vt:lpstr>National Review of Asthma Deaths (NRAD)</vt:lpstr>
      <vt:lpstr>PowerPoint Presentation</vt:lpstr>
      <vt:lpstr>Why do a study?</vt:lpstr>
      <vt:lpstr>PowerPoint Presentation</vt:lpstr>
      <vt:lpstr>PowerPoint Presentation</vt:lpstr>
      <vt:lpstr>PowerPoint Presentation</vt:lpstr>
      <vt:lpstr>PowerPoint Presentation</vt:lpstr>
      <vt:lpstr>Aims of NRAD</vt:lpstr>
      <vt:lpstr>PowerPoint Presentation</vt:lpstr>
      <vt:lpstr>NRAD flow diagram</vt:lpstr>
      <vt:lpstr>NRAD flow diagram</vt:lpstr>
      <vt:lpstr>Asthma deaths</vt:lpstr>
      <vt:lpstr>Demographic data</vt:lpstr>
      <vt:lpstr>Location of death</vt:lpstr>
      <vt:lpstr>Personal asthma action plan</vt:lpstr>
      <vt:lpstr>Asthma severity</vt:lpstr>
      <vt:lpstr>PowerPoint Presentation</vt:lpstr>
      <vt:lpstr>PowerPoint Presentation</vt:lpstr>
      <vt:lpstr>PowerPoint Presentation</vt:lpstr>
      <vt:lpstr>19% had assessment of control!</vt:lpstr>
      <vt:lpstr>PowerPoint Presentation</vt:lpstr>
      <vt:lpstr>Secondary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mean for us?</vt:lpstr>
      <vt:lpstr>PowerPoint Presentation</vt:lpstr>
      <vt:lpstr>PowerPoint Presentation</vt:lpstr>
      <vt:lpstr>PowerPoint Presentation</vt:lpstr>
      <vt:lpstr>PowerPoint Presentation</vt:lpstr>
      <vt:lpstr>Back to slide 2……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</dc:title>
  <dc:creator>David Cremonesini</dc:creator>
  <cp:lastModifiedBy>Sara Nelson</cp:lastModifiedBy>
  <cp:revision>14</cp:revision>
  <dcterms:created xsi:type="dcterms:W3CDTF">2014-05-19T20:47:06Z</dcterms:created>
  <dcterms:modified xsi:type="dcterms:W3CDTF">2016-04-17T12:43:34Z</dcterms:modified>
</cp:coreProperties>
</file>