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4"/>
    <p:sldMasterId id="2147483669" r:id="rId5"/>
  </p:sldMasterIdLst>
  <p:notesMasterIdLst>
    <p:notesMasterId r:id="rId14"/>
  </p:notesMasterIdLst>
  <p:handoutMasterIdLst>
    <p:handoutMasterId r:id="rId15"/>
  </p:handoutMasterIdLst>
  <p:sldIdLst>
    <p:sldId id="256" r:id="rId6"/>
    <p:sldId id="264" r:id="rId7"/>
    <p:sldId id="258" r:id="rId8"/>
    <p:sldId id="261" r:id="rId9"/>
    <p:sldId id="262" r:id="rId10"/>
    <p:sldId id="263" r:id="rId11"/>
    <p:sldId id="1428" r:id="rId12"/>
    <p:sldId id="142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010745-2BF4-4DD9-E85A-15DC571AF38C}" name="Josephine Taylor" initials="JT" userId="S::Josephine.Taylor3@england.nhs.uk::4783ee1e-cc34-4527-aa7e-8fa8d2f5965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79FC62-21BA-4A8F-A476-0F93E417D925}" vWet="4" dt="2023-03-02T19:23:10.150"/>
    <p1510:client id="{E10DB78B-AFA9-4C44-8E65-D97008CF68B1}" v="19" dt="2023-03-02T19:32:37.7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8" autoAdjust="0"/>
    <p:restoredTop sz="96692" autoAdjust="0"/>
  </p:normalViewPr>
  <p:slideViewPr>
    <p:cSldViewPr snapToGrid="0" snapToObjects="1">
      <p:cViewPr varScale="1">
        <p:scale>
          <a:sx n="62" d="100"/>
          <a:sy n="62" d="100"/>
        </p:scale>
        <p:origin x="928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29945A-6DE6-4CBE-8FB4-505BC2A7DA0E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27D3FC5-D97C-4D0B-B7BF-833371EDA10E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GB" sz="1600" b="1" dirty="0">
              <a:latin typeface="Arial" panose="020B0604020202020204" pitchFamily="34" charset="0"/>
              <a:cs typeface="Arial" panose="020B0604020202020204" pitchFamily="34" charset="0"/>
            </a:rPr>
            <a:t>Better care = greener care</a:t>
          </a:r>
        </a:p>
      </dgm:t>
    </dgm:pt>
    <dgm:pt modelId="{B207BD38-BBB7-450A-9C70-FE3B2A39F78A}" type="parTrans" cxnId="{7FBC4472-8AED-4378-8901-917F121C18F3}">
      <dgm:prSet/>
      <dgm:spPr/>
      <dgm:t>
        <a:bodyPr/>
        <a:lstStyle/>
        <a:p>
          <a:endParaRPr lang="en-GB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74569A-1A9B-400B-9F9C-0C2A4A318B5A}" type="sibTrans" cxnId="{7FBC4472-8AED-4378-8901-917F121C18F3}">
      <dgm:prSet/>
      <dgm:spPr/>
      <dgm:t>
        <a:bodyPr/>
        <a:lstStyle/>
        <a:p>
          <a:endParaRPr lang="en-GB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733058-0618-411B-AA50-061A834D0BDB}">
      <dgm:prSet phldrT="[Text]" custT="1"/>
      <dgm:spPr/>
      <dgm:t>
        <a:bodyPr/>
        <a:lstStyle/>
        <a:p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Right diagnosis</a:t>
          </a:r>
        </a:p>
      </dgm:t>
    </dgm:pt>
    <dgm:pt modelId="{BFF0C914-E6ED-4990-88F9-10EBB6B230CA}" type="parTrans" cxnId="{9E57E6A2-97AD-465C-9B7D-BC4307716956}">
      <dgm:prSet/>
      <dgm:spPr/>
      <dgm:t>
        <a:bodyPr/>
        <a:lstStyle/>
        <a:p>
          <a:endParaRPr lang="en-GB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0310CE-867E-4A1E-9959-C17F57A2FB43}" type="sibTrans" cxnId="{9E57E6A2-97AD-465C-9B7D-BC4307716956}">
      <dgm:prSet/>
      <dgm:spPr/>
      <dgm:t>
        <a:bodyPr/>
        <a:lstStyle/>
        <a:p>
          <a:endParaRPr lang="en-GB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F11262-D029-44D9-8A9D-D0A09D8495AE}">
      <dgm:prSet phldrT="[Text]" custT="1"/>
      <dgm:spPr/>
      <dgm:t>
        <a:bodyPr/>
        <a:lstStyle/>
        <a:p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Right drug</a:t>
          </a:r>
        </a:p>
      </dgm:t>
    </dgm:pt>
    <dgm:pt modelId="{2789037B-A9F6-42EC-815E-61BD374273E2}" type="parTrans" cxnId="{49E21C7D-78DD-44BD-8EFA-43C5A6CCC445}">
      <dgm:prSet/>
      <dgm:spPr/>
      <dgm:t>
        <a:bodyPr/>
        <a:lstStyle/>
        <a:p>
          <a:endParaRPr lang="en-GB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3933F1-DC99-461F-8630-BBE91FE3A90D}" type="sibTrans" cxnId="{49E21C7D-78DD-44BD-8EFA-43C5A6CCC445}">
      <dgm:prSet/>
      <dgm:spPr/>
      <dgm:t>
        <a:bodyPr/>
        <a:lstStyle/>
        <a:p>
          <a:endParaRPr lang="en-GB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9F5EED-241A-4648-887C-0F984A8A78C3}">
      <dgm:prSet phldrT="[Text]" custT="1"/>
      <dgm:spPr/>
      <dgm:t>
        <a:bodyPr/>
        <a:lstStyle/>
        <a:p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Right device</a:t>
          </a:r>
        </a:p>
      </dgm:t>
    </dgm:pt>
    <dgm:pt modelId="{D24C9240-02C9-4252-88B5-2D04C68D6940}" type="parTrans" cxnId="{1264C63C-A020-4930-9C6C-033342EA31C2}">
      <dgm:prSet/>
      <dgm:spPr/>
      <dgm:t>
        <a:bodyPr/>
        <a:lstStyle/>
        <a:p>
          <a:endParaRPr lang="en-GB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B01A57-FAD5-43BD-8C46-271F817E890B}" type="sibTrans" cxnId="{1264C63C-A020-4930-9C6C-033342EA31C2}">
      <dgm:prSet/>
      <dgm:spPr/>
      <dgm:t>
        <a:bodyPr/>
        <a:lstStyle/>
        <a:p>
          <a:endParaRPr lang="en-GB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5938D1-4B39-428E-902E-C08106226336}">
      <dgm:prSet phldrT="[Text]" custT="1"/>
      <dgm:spPr/>
      <dgm:t>
        <a:bodyPr/>
        <a:lstStyle/>
        <a:p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Right disposal</a:t>
          </a:r>
        </a:p>
      </dgm:t>
    </dgm:pt>
    <dgm:pt modelId="{D7F3F8E4-D308-4358-967A-CB169134B7A1}" type="parTrans" cxnId="{17D9DE33-3B40-47A2-8255-5C84FF0BA3EE}">
      <dgm:prSet/>
      <dgm:spPr/>
      <dgm:t>
        <a:bodyPr/>
        <a:lstStyle/>
        <a:p>
          <a:endParaRPr lang="en-GB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CC74FF-D384-447C-953F-5AABAE1400AB}" type="sibTrans" cxnId="{17D9DE33-3B40-47A2-8255-5C84FF0BA3EE}">
      <dgm:prSet/>
      <dgm:spPr/>
      <dgm:t>
        <a:bodyPr/>
        <a:lstStyle/>
        <a:p>
          <a:endParaRPr lang="en-GB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194C2A-10AC-4298-AE52-746023F807F2}" type="pres">
      <dgm:prSet presAssocID="{8729945A-6DE6-4CBE-8FB4-505BC2A7DA0E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37278D3-8ADC-43E2-97C3-381056DCB6DE}" type="pres">
      <dgm:prSet presAssocID="{8729945A-6DE6-4CBE-8FB4-505BC2A7DA0E}" presName="matrix" presStyleCnt="0"/>
      <dgm:spPr/>
    </dgm:pt>
    <dgm:pt modelId="{27D81658-291B-4FDB-ABCA-10A05573BF14}" type="pres">
      <dgm:prSet presAssocID="{8729945A-6DE6-4CBE-8FB4-505BC2A7DA0E}" presName="tile1" presStyleLbl="node1" presStyleIdx="0" presStyleCnt="4"/>
      <dgm:spPr/>
    </dgm:pt>
    <dgm:pt modelId="{F37D1C95-9AB9-47F3-BAD2-697E52DD97BE}" type="pres">
      <dgm:prSet presAssocID="{8729945A-6DE6-4CBE-8FB4-505BC2A7DA0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F45BF1D-86FA-49A4-8311-587C2A199C18}" type="pres">
      <dgm:prSet presAssocID="{8729945A-6DE6-4CBE-8FB4-505BC2A7DA0E}" presName="tile2" presStyleLbl="node1" presStyleIdx="1" presStyleCnt="4"/>
      <dgm:spPr/>
    </dgm:pt>
    <dgm:pt modelId="{60C97600-E4A1-4201-9BD6-3B86A76FE46E}" type="pres">
      <dgm:prSet presAssocID="{8729945A-6DE6-4CBE-8FB4-505BC2A7DA0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C9D3B18-F5A0-4319-93F3-88EC4BF06CC2}" type="pres">
      <dgm:prSet presAssocID="{8729945A-6DE6-4CBE-8FB4-505BC2A7DA0E}" presName="tile3" presStyleLbl="node1" presStyleIdx="2" presStyleCnt="4"/>
      <dgm:spPr/>
    </dgm:pt>
    <dgm:pt modelId="{9F0A5DFB-032B-407C-839D-65B63CB9184C}" type="pres">
      <dgm:prSet presAssocID="{8729945A-6DE6-4CBE-8FB4-505BC2A7DA0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470AFDA-E99C-4221-BDD1-AB6480736BA1}" type="pres">
      <dgm:prSet presAssocID="{8729945A-6DE6-4CBE-8FB4-505BC2A7DA0E}" presName="tile4" presStyleLbl="node1" presStyleIdx="3" presStyleCnt="4"/>
      <dgm:spPr/>
    </dgm:pt>
    <dgm:pt modelId="{312A3E3F-D3EF-43CD-B76B-A836B6E1CBED}" type="pres">
      <dgm:prSet presAssocID="{8729945A-6DE6-4CBE-8FB4-505BC2A7DA0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40C72365-A7CD-4A08-ABF1-B92FEEABA05E}" type="pres">
      <dgm:prSet presAssocID="{8729945A-6DE6-4CBE-8FB4-505BC2A7DA0E}" presName="centerTile" presStyleLbl="fgShp" presStyleIdx="0" presStyleCnt="1" custScaleX="161164" custScaleY="152500">
        <dgm:presLayoutVars>
          <dgm:chMax val="0"/>
          <dgm:chPref val="0"/>
        </dgm:presLayoutVars>
      </dgm:prSet>
      <dgm:spPr/>
    </dgm:pt>
  </dgm:ptLst>
  <dgm:cxnLst>
    <dgm:cxn modelId="{515A950E-F7C8-45E3-9894-A77780B2BDB1}" type="presOf" srcId="{4B733058-0618-411B-AA50-061A834D0BDB}" destId="{F37D1C95-9AB9-47F3-BAD2-697E52DD97BE}" srcOrd="1" destOrd="0" presId="urn:microsoft.com/office/officeart/2005/8/layout/matrix1"/>
    <dgm:cxn modelId="{E309AF0E-CEBB-4D6D-B6FD-DAD93C3A5541}" type="presOf" srcId="{8729945A-6DE6-4CBE-8FB4-505BC2A7DA0E}" destId="{F0194C2A-10AC-4298-AE52-746023F807F2}" srcOrd="0" destOrd="0" presId="urn:microsoft.com/office/officeart/2005/8/layout/matrix1"/>
    <dgm:cxn modelId="{8BAC0317-C1C2-441B-9411-0DF5E9272770}" type="presOf" srcId="{E27D3FC5-D97C-4D0B-B7BF-833371EDA10E}" destId="{40C72365-A7CD-4A08-ABF1-B92FEEABA05E}" srcOrd="0" destOrd="0" presId="urn:microsoft.com/office/officeart/2005/8/layout/matrix1"/>
    <dgm:cxn modelId="{17D9DE33-3B40-47A2-8255-5C84FF0BA3EE}" srcId="{E27D3FC5-D97C-4D0B-B7BF-833371EDA10E}" destId="{FC5938D1-4B39-428E-902E-C08106226336}" srcOrd="3" destOrd="0" parTransId="{D7F3F8E4-D308-4358-967A-CB169134B7A1}" sibTransId="{ECCC74FF-D384-447C-953F-5AABAE1400AB}"/>
    <dgm:cxn modelId="{1264C63C-A020-4930-9C6C-033342EA31C2}" srcId="{E27D3FC5-D97C-4D0B-B7BF-833371EDA10E}" destId="{DD9F5EED-241A-4648-887C-0F984A8A78C3}" srcOrd="2" destOrd="0" parTransId="{D24C9240-02C9-4252-88B5-2D04C68D6940}" sibTransId="{8DB01A57-FAD5-43BD-8C46-271F817E890B}"/>
    <dgm:cxn modelId="{08CFE63E-2E2B-428C-B157-08DF850A4A09}" type="presOf" srcId="{42F11262-D029-44D9-8A9D-D0A09D8495AE}" destId="{60C97600-E4A1-4201-9BD6-3B86A76FE46E}" srcOrd="1" destOrd="0" presId="urn:microsoft.com/office/officeart/2005/8/layout/matrix1"/>
    <dgm:cxn modelId="{7FBC4472-8AED-4378-8901-917F121C18F3}" srcId="{8729945A-6DE6-4CBE-8FB4-505BC2A7DA0E}" destId="{E27D3FC5-D97C-4D0B-B7BF-833371EDA10E}" srcOrd="0" destOrd="0" parTransId="{B207BD38-BBB7-450A-9C70-FE3B2A39F78A}" sibTransId="{4274569A-1A9B-400B-9F9C-0C2A4A318B5A}"/>
    <dgm:cxn modelId="{AFF6E574-3B17-4249-9846-EE5CE1878FC3}" type="presOf" srcId="{DD9F5EED-241A-4648-887C-0F984A8A78C3}" destId="{CC9D3B18-F5A0-4319-93F3-88EC4BF06CC2}" srcOrd="0" destOrd="0" presId="urn:microsoft.com/office/officeart/2005/8/layout/matrix1"/>
    <dgm:cxn modelId="{49E21C7D-78DD-44BD-8EFA-43C5A6CCC445}" srcId="{E27D3FC5-D97C-4D0B-B7BF-833371EDA10E}" destId="{42F11262-D029-44D9-8A9D-D0A09D8495AE}" srcOrd="1" destOrd="0" parTransId="{2789037B-A9F6-42EC-815E-61BD374273E2}" sibTransId="{D73933F1-DC99-461F-8630-BBE91FE3A90D}"/>
    <dgm:cxn modelId="{83069B94-C511-4994-97A3-451BE5823A98}" type="presOf" srcId="{4B733058-0618-411B-AA50-061A834D0BDB}" destId="{27D81658-291B-4FDB-ABCA-10A05573BF14}" srcOrd="0" destOrd="0" presId="urn:microsoft.com/office/officeart/2005/8/layout/matrix1"/>
    <dgm:cxn modelId="{FC5C839A-7B5F-4ADB-8E70-A16B6E87460D}" type="presOf" srcId="{42F11262-D029-44D9-8A9D-D0A09D8495AE}" destId="{2F45BF1D-86FA-49A4-8311-587C2A199C18}" srcOrd="0" destOrd="0" presId="urn:microsoft.com/office/officeart/2005/8/layout/matrix1"/>
    <dgm:cxn modelId="{9E57E6A2-97AD-465C-9B7D-BC4307716956}" srcId="{E27D3FC5-D97C-4D0B-B7BF-833371EDA10E}" destId="{4B733058-0618-411B-AA50-061A834D0BDB}" srcOrd="0" destOrd="0" parTransId="{BFF0C914-E6ED-4990-88F9-10EBB6B230CA}" sibTransId="{060310CE-867E-4A1E-9959-C17F57A2FB43}"/>
    <dgm:cxn modelId="{BEAB9AAA-1B7A-4EF2-8814-960DD71EDF9D}" type="presOf" srcId="{DD9F5EED-241A-4648-887C-0F984A8A78C3}" destId="{9F0A5DFB-032B-407C-839D-65B63CB9184C}" srcOrd="1" destOrd="0" presId="urn:microsoft.com/office/officeart/2005/8/layout/matrix1"/>
    <dgm:cxn modelId="{573ED8C9-D65E-407F-8467-8745B1641AF1}" type="presOf" srcId="{FC5938D1-4B39-428E-902E-C08106226336}" destId="{B470AFDA-E99C-4221-BDD1-AB6480736BA1}" srcOrd="0" destOrd="0" presId="urn:microsoft.com/office/officeart/2005/8/layout/matrix1"/>
    <dgm:cxn modelId="{1E316CDC-51A0-431F-808A-1F0C1AFC11C5}" type="presOf" srcId="{FC5938D1-4B39-428E-902E-C08106226336}" destId="{312A3E3F-D3EF-43CD-B76B-A836B6E1CBED}" srcOrd="1" destOrd="0" presId="urn:microsoft.com/office/officeart/2005/8/layout/matrix1"/>
    <dgm:cxn modelId="{6C805C9C-09F5-42C8-AF0A-7CA6D22AA630}" type="presParOf" srcId="{F0194C2A-10AC-4298-AE52-746023F807F2}" destId="{337278D3-8ADC-43E2-97C3-381056DCB6DE}" srcOrd="0" destOrd="0" presId="urn:microsoft.com/office/officeart/2005/8/layout/matrix1"/>
    <dgm:cxn modelId="{E5F5AD7F-78E9-4828-8244-46FE4435AE83}" type="presParOf" srcId="{337278D3-8ADC-43E2-97C3-381056DCB6DE}" destId="{27D81658-291B-4FDB-ABCA-10A05573BF14}" srcOrd="0" destOrd="0" presId="urn:microsoft.com/office/officeart/2005/8/layout/matrix1"/>
    <dgm:cxn modelId="{8B989566-DC90-469E-B330-1E21A9FD5F29}" type="presParOf" srcId="{337278D3-8ADC-43E2-97C3-381056DCB6DE}" destId="{F37D1C95-9AB9-47F3-BAD2-697E52DD97BE}" srcOrd="1" destOrd="0" presId="urn:microsoft.com/office/officeart/2005/8/layout/matrix1"/>
    <dgm:cxn modelId="{88C8AEEA-6D12-429A-A762-0F7B25A39F8F}" type="presParOf" srcId="{337278D3-8ADC-43E2-97C3-381056DCB6DE}" destId="{2F45BF1D-86FA-49A4-8311-587C2A199C18}" srcOrd="2" destOrd="0" presId="urn:microsoft.com/office/officeart/2005/8/layout/matrix1"/>
    <dgm:cxn modelId="{F231DA69-9E2A-4B07-9CE1-03C26C35A706}" type="presParOf" srcId="{337278D3-8ADC-43E2-97C3-381056DCB6DE}" destId="{60C97600-E4A1-4201-9BD6-3B86A76FE46E}" srcOrd="3" destOrd="0" presId="urn:microsoft.com/office/officeart/2005/8/layout/matrix1"/>
    <dgm:cxn modelId="{6662EB11-740E-47D4-923F-E093BBC55A23}" type="presParOf" srcId="{337278D3-8ADC-43E2-97C3-381056DCB6DE}" destId="{CC9D3B18-F5A0-4319-93F3-88EC4BF06CC2}" srcOrd="4" destOrd="0" presId="urn:microsoft.com/office/officeart/2005/8/layout/matrix1"/>
    <dgm:cxn modelId="{30141F7E-9390-4FCF-A83C-042A555CEC77}" type="presParOf" srcId="{337278D3-8ADC-43E2-97C3-381056DCB6DE}" destId="{9F0A5DFB-032B-407C-839D-65B63CB9184C}" srcOrd="5" destOrd="0" presId="urn:microsoft.com/office/officeart/2005/8/layout/matrix1"/>
    <dgm:cxn modelId="{FA0F4FAB-6D05-4810-9366-1236236FC57B}" type="presParOf" srcId="{337278D3-8ADC-43E2-97C3-381056DCB6DE}" destId="{B470AFDA-E99C-4221-BDD1-AB6480736BA1}" srcOrd="6" destOrd="0" presId="urn:microsoft.com/office/officeart/2005/8/layout/matrix1"/>
    <dgm:cxn modelId="{088CF0F8-8712-4D71-8290-5D168AAEE4E1}" type="presParOf" srcId="{337278D3-8ADC-43E2-97C3-381056DCB6DE}" destId="{312A3E3F-D3EF-43CD-B76B-A836B6E1CBED}" srcOrd="7" destOrd="0" presId="urn:microsoft.com/office/officeart/2005/8/layout/matrix1"/>
    <dgm:cxn modelId="{D9BD8682-2D07-4F49-AF11-1F83D5C405BC}" type="presParOf" srcId="{F0194C2A-10AC-4298-AE52-746023F807F2}" destId="{40C72365-A7CD-4A08-ABF1-B92FEEABA05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D81658-291B-4FDB-ABCA-10A05573BF14}">
      <dsp:nvSpPr>
        <dsp:cNvPr id="0" name=""/>
        <dsp:cNvSpPr/>
      </dsp:nvSpPr>
      <dsp:spPr>
        <a:xfrm rot="16200000">
          <a:off x="399626" y="-399626"/>
          <a:ext cx="1354666" cy="215392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Right diagnosis</a:t>
          </a:r>
        </a:p>
      </dsp:txBody>
      <dsp:txXfrm rot="5400000">
        <a:off x="0" y="0"/>
        <a:ext cx="2153920" cy="1015999"/>
      </dsp:txXfrm>
    </dsp:sp>
    <dsp:sp modelId="{2F45BF1D-86FA-49A4-8311-587C2A199C18}">
      <dsp:nvSpPr>
        <dsp:cNvPr id="0" name=""/>
        <dsp:cNvSpPr/>
      </dsp:nvSpPr>
      <dsp:spPr>
        <a:xfrm>
          <a:off x="2153920" y="0"/>
          <a:ext cx="2153920" cy="135466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Right drug</a:t>
          </a:r>
        </a:p>
      </dsp:txBody>
      <dsp:txXfrm>
        <a:off x="2153920" y="0"/>
        <a:ext cx="2153920" cy="1015999"/>
      </dsp:txXfrm>
    </dsp:sp>
    <dsp:sp modelId="{CC9D3B18-F5A0-4319-93F3-88EC4BF06CC2}">
      <dsp:nvSpPr>
        <dsp:cNvPr id="0" name=""/>
        <dsp:cNvSpPr/>
      </dsp:nvSpPr>
      <dsp:spPr>
        <a:xfrm rot="10800000">
          <a:off x="0" y="1354666"/>
          <a:ext cx="2153920" cy="135466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Right device</a:t>
          </a:r>
        </a:p>
      </dsp:txBody>
      <dsp:txXfrm rot="10800000">
        <a:off x="0" y="1693333"/>
        <a:ext cx="2153920" cy="1015999"/>
      </dsp:txXfrm>
    </dsp:sp>
    <dsp:sp modelId="{B470AFDA-E99C-4221-BDD1-AB6480736BA1}">
      <dsp:nvSpPr>
        <dsp:cNvPr id="0" name=""/>
        <dsp:cNvSpPr/>
      </dsp:nvSpPr>
      <dsp:spPr>
        <a:xfrm rot="5400000">
          <a:off x="2553546" y="955039"/>
          <a:ext cx="1354666" cy="215392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Right disposal</a:t>
          </a:r>
        </a:p>
      </dsp:txBody>
      <dsp:txXfrm rot="-5400000">
        <a:off x="2153920" y="1693333"/>
        <a:ext cx="2153920" cy="1015999"/>
      </dsp:txXfrm>
    </dsp:sp>
    <dsp:sp modelId="{40C72365-A7CD-4A08-ABF1-B92FEEABA05E}">
      <dsp:nvSpPr>
        <dsp:cNvPr id="0" name=""/>
        <dsp:cNvSpPr/>
      </dsp:nvSpPr>
      <dsp:spPr>
        <a:xfrm>
          <a:off x="1112516" y="838199"/>
          <a:ext cx="2082806" cy="1032933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latin typeface="Arial" panose="020B0604020202020204" pitchFamily="34" charset="0"/>
              <a:cs typeface="Arial" panose="020B0604020202020204" pitchFamily="34" charset="0"/>
            </a:rPr>
            <a:t>Better care = greener care</a:t>
          </a:r>
        </a:p>
      </dsp:txBody>
      <dsp:txXfrm>
        <a:off x="1162940" y="888623"/>
        <a:ext cx="1981958" cy="932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0A331-7ADD-4391-8CA5-606C9BFD26F5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NHS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E16CE-1862-465F-9912-D0001C1A0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0674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AE991-F138-4FD8-982E-957F3CA6A0F6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NHS Improvement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0AB7D-FC04-41BF-88F7-E47891A06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0110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Prior to exploring SABA prescribing, these are some of the other considerations that are on the mind of a medicines optimisation pharmacist</a:t>
            </a:r>
          </a:p>
          <a:p>
            <a:endParaRPr lang="en-GB" dirty="0"/>
          </a:p>
          <a:p>
            <a:r>
              <a:rPr lang="en-GB" dirty="0"/>
              <a:t>For patients with asthma – our aim is to try and shift the ratio of ICS/SABA from 2:12, to more like 12:2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07FD14-56E4-4549-A9F4-4D1B7E94AA2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6186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08E90-F652-4B40-BD0B-1F8BC7EBC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765" y="4209426"/>
            <a:ext cx="9144000" cy="601111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F7CE30-6632-4A18-9007-59691A06E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4765" y="4843667"/>
            <a:ext cx="9144000" cy="46637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02B9F39-2D61-4126-A3D8-7F18B3A595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35319" y="270511"/>
            <a:ext cx="1110234" cy="1062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2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A18F4-AE71-BE46-9044-96FFD291B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4B8C8-46CF-8B41-BA4B-56FB5DC45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3F9BFC-FBF1-F24C-A8CB-E09DFA6E8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5F3ED3-6EF8-A949-BD2E-77D08605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9BC6-C2FA-1A48-B5D7-DE11933B9D0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35E27-E346-1E4C-9C30-DD7812F69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847ED-AF67-7146-BCBF-958D9725A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33E5-3560-F54A-AF4D-D35B98A2D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8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1FE54-EAB7-6D4D-AF5A-D5BBC3495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D98B15-E8E6-534B-8455-ABBE11A6B2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625D0-3AE1-E74F-B5B3-D787F21B7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B377AF-D4D8-634F-874D-F0B1735E2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9BC6-C2FA-1A48-B5D7-DE11933B9D0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C898A-38A6-5C4A-B06F-3649DE7B1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818E17-01EE-3F4A-B922-36E4E28B5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33E5-3560-F54A-AF4D-D35B98A2D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86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686F8-473B-0949-998E-096BEDC5F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69F4DE-AF15-714D-956A-E37ED21FA6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61435-F36E-D148-A911-081BF7E49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9BC6-C2FA-1A48-B5D7-DE11933B9D0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1A924-A097-D24B-B1CB-3C823424C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53E93-D5AB-2441-9CBA-A1ED46ED1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33E5-3560-F54A-AF4D-D35B98A2D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73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C0AF26-4A02-0747-9948-503D8EAF9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EC923B-E411-3748-839E-083A3147F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83C2A-50BA-F140-9D30-D1670EE55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9BC6-C2FA-1A48-B5D7-DE11933B9D0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46F59-A7A8-6B42-9651-66938CE89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A91B7-0861-9A43-8D91-C93372DD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33E5-3560-F54A-AF4D-D35B98A2D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4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FCB08CE-B749-4A34-8E38-256DAB23FDA3}"/>
              </a:ext>
            </a:extLst>
          </p:cNvPr>
          <p:cNvSpPr txBox="1"/>
          <p:nvPr userDrawn="1"/>
        </p:nvSpPr>
        <p:spPr>
          <a:xfrm>
            <a:off x="291314" y="6372536"/>
            <a:ext cx="647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12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0">
            <a:extLst>
              <a:ext uri="{FF2B5EF4-FFF2-40B4-BE49-F238E27FC236}">
                <a16:creationId xmlns:a16="http://schemas.microsoft.com/office/drawing/2014/main" id="{22B34758-9E88-47CF-97D6-6500D97D9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109" y="1210682"/>
            <a:ext cx="10641498" cy="611649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sz="2800" dirty="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34C2919C-3AD4-436F-A0CC-4F48C43AA52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4109" y="2141151"/>
            <a:ext cx="10641498" cy="2244128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5AB091A9-979F-438D-A004-40CFB3EAC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0676" y="6333439"/>
            <a:ext cx="5723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6F8CD4B6-D24E-4262-9ACB-C5F60D6773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35319" y="270511"/>
            <a:ext cx="1110234" cy="1062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31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0F578-96D9-BF40-86E9-E7E1C91C1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63A475-7954-A140-9BF6-8B05DB405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2FFA0-BA7F-914F-BC6E-68BF780DB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9BC6-C2FA-1A48-B5D7-DE11933B9D0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7920B-B40F-7949-9EBF-73690E178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1F65F-266D-1549-A326-0BCE52A97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33E5-3560-F54A-AF4D-D35B98A2D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31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30950-D6E2-484B-A99F-487B35D0D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4D0FD-8B64-304B-BA30-675FAE15C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10D1A-46A7-1C41-8072-B7E15A77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9BC6-C2FA-1A48-B5D7-DE11933B9D0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7951E-D356-F84E-B294-193BA0DD5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1AB4D-C245-9E43-B8C5-8D8D67348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33E5-3560-F54A-AF4D-D35B98A2D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79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36E46-FC80-C84C-B591-DA6A19427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E28B1F-E4A3-EC4A-83E1-0A9566ACB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D460F-7EFF-3A45-A99A-F813A4D40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9BC6-C2FA-1A48-B5D7-DE11933B9D0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9D74E-7391-9F41-830C-E2E14531D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5C872-BA7D-C547-A7B0-2A0EFDCB4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33E5-3560-F54A-AF4D-D35B98A2D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346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5AA1D-5D41-6E44-A03B-3DD630F73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3B638-7834-D04F-AEF4-E179F0266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45EBF7-549B-984C-8CA1-3FECC8117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B42874-7007-FB4C-8EDA-1958FF43B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9BC6-C2FA-1A48-B5D7-DE11933B9D0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68907F-817A-5F48-B4C0-233362404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B417B3-E2AD-E24D-8E37-2FD041959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33E5-3560-F54A-AF4D-D35B98A2D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6603D-1637-154A-98CA-18BD94A6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5FC28-4059-FF4A-8063-98B9E5D0B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FF3F4E-E514-AC4B-A8AE-F27F9E8EC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9BF8F4-A22E-9C42-BB9B-AA63FF621C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9C9C04-1D50-4749-A2A7-DD6BECE57E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AEAF15-3E4A-B34D-8DC7-E3B830EC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9BC6-C2FA-1A48-B5D7-DE11933B9D0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D63F29-89D3-2345-846A-FDA55A2B6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EE84F9-B709-F64F-BE5F-628032EB2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33E5-3560-F54A-AF4D-D35B98A2D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1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0625F-5640-714F-A737-17883BEE3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BADF6-CCE4-404B-B7EB-1051D5A62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9BC6-C2FA-1A48-B5D7-DE11933B9D0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25E3CF-7E98-5441-BA80-D4381B5C9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6324CA-E518-5B45-B0FC-CCE576C73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33E5-3560-F54A-AF4D-D35B98A2D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8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A7D126-F2BD-794B-81C7-913A1EB9D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9BC6-C2FA-1A48-B5D7-DE11933B9D0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829183-6D55-C644-B812-9258022A4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8314B2-3613-B840-B9A8-856C76B52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33E5-3560-F54A-AF4D-D35B98A2D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45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C963A1-AC6C-45E8-9A5E-5724DC43F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6ACFE-E4D6-411B-9ADC-FFC9D7DBB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BF1BF-AB6C-4EA7-A16A-0C6C9EFA13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D3CFA-4DDC-43FC-968A-540737FDA836}" type="datetimeFigureOut">
              <a:rPr lang="en-GB" smtClean="0"/>
              <a:t>03/03/2023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E0E1F-777F-42FA-A4A2-320208497D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CC28B-BDF3-45C3-92FF-6562C624C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C886-343C-4B72-AFE6-F0497CBE7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78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15F025-544C-0246-ABE4-9A067CFD4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032E3-A499-A44D-95EE-ED822431E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0D12B-BDF2-8349-86E9-4CE72D31A7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29BC6-C2FA-1A48-B5D7-DE11933B9D0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686C0-85A7-DA42-B06D-597159B923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A57CA-6A93-704E-8AB7-E092371C1F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333E5-3560-F54A-AF4D-D35B98A2D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3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formationpartnersinhealthandcare.nhs.uk/wp-content/uploads/2017/10/Top-tips-greener-respiratory-prescribing-A4-1.pdf" TargetMode="External"/><Relationship Id="rId2" Type="http://schemas.openxmlformats.org/officeDocument/2006/relationships/hyperlink" Target="https://www.transformationpartnersinhealthandcare.nhs.uk/wp-content/uploads/2017/10/Top-tips-greener-respiratory-prescribing-A3-1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diagramColors" Target="../diagrams/colors1.xml"/><Relationship Id="rId3" Type="http://schemas.openxmlformats.org/officeDocument/2006/relationships/hyperlink" Target="https://www.nice.org.uk/guidance/ng80/resources/asthma-inhalers-and-climate-change-patient-decision-aid-pdf-6727144573" TargetMode="External"/><Relationship Id="rId7" Type="http://schemas.openxmlformats.org/officeDocument/2006/relationships/image" Target="../media/image2.png"/><Relationship Id="rId12" Type="http://schemas.openxmlformats.org/officeDocument/2006/relationships/diagramQuickStyle" Target="../diagrams/quickStyle1.xml"/><Relationship Id="rId2" Type="http://schemas.openxmlformats.org/officeDocument/2006/relationships/hyperlink" Target="https://www.longtermplan.nhs.uk/online-version/appendix/health-and-the-environmen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ransformationpartnersinhealthandcare.nhs.uk/wp-content/uploads/2017/10/Top-tips-greener-respiratory-prescribing-A4-1.pdf" TargetMode="External"/><Relationship Id="rId11" Type="http://schemas.openxmlformats.org/officeDocument/2006/relationships/diagramLayout" Target="../diagrams/layout1.xml"/><Relationship Id="rId5" Type="http://schemas.openxmlformats.org/officeDocument/2006/relationships/hyperlink" Target="https://www.transformationpartnersinhealthandcare.nhs.uk/wp-content/uploads/2017/10/Top-tips-greener-respiratory-prescribing-A3-1.pdf" TargetMode="External"/><Relationship Id="rId10" Type="http://schemas.openxmlformats.org/officeDocument/2006/relationships/diagramData" Target="../diagrams/data1.xml"/><Relationship Id="rId4" Type="http://schemas.openxmlformats.org/officeDocument/2006/relationships/hyperlink" Target="https://www.england.nhs.uk/greenernhs/" TargetMode="External"/><Relationship Id="rId9" Type="http://schemas.openxmlformats.org/officeDocument/2006/relationships/image" Target="../media/image4.svg"/><Relationship Id="rId14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hyperlink" Target="https://www.asthma.org.uk/293597ee/globalassets/campaigns/nrad-full-report.pdf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www.england.nhs.uk/greenernhs/wp-content/uploads/sites/51/2022/07/B1728-delivering-a-net-zero-nhs-july-202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assets.publishing.service.gov.uk/government/uploads/system/uploads/attachment_data/file/1099718/Aug-2022-DSU-PDF.pdf" TargetMode="External"/><Relationship Id="rId4" Type="http://schemas.openxmlformats.org/officeDocument/2006/relationships/hyperlink" Target="https://www.transformationpartnersinhealthandcare.nhs.uk/resource/london-asthma-toolkit/hospital-care/discharge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ightbreathe.com/" TargetMode="External"/><Relationship Id="rId3" Type="http://schemas.openxmlformats.org/officeDocument/2006/relationships/notesSlide" Target="../notesSlides/notesSlide1.xml"/><Relationship Id="rId7" Type="http://schemas.openxmlformats.org/officeDocument/2006/relationships/hyperlink" Target="https://www.asthma.org.uk/advice/inhaler-videos/" TargetMode="Externa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.xml"/><Relationship Id="rId6" Type="http://schemas.openxmlformats.org/officeDocument/2006/relationships/image" Target="../media/image6.tiff"/><Relationship Id="rId5" Type="http://schemas.openxmlformats.org/officeDocument/2006/relationships/hyperlink" Target="http://nppg.org.uk/wp-content/uploads/2021/12/Position-Statement-Steroid-Cards-V1.pdf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2C3D235-E1B2-4245-9153-172BBCD8A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765" y="4247951"/>
            <a:ext cx="9144000" cy="601111"/>
          </a:xfrm>
        </p:spPr>
        <p:txBody>
          <a:bodyPr>
            <a:normAutofit fontScale="90000"/>
          </a:bodyPr>
          <a:lstStyle/>
          <a:p>
            <a:r>
              <a:rPr lang="en-GB" dirty="0"/>
              <a:t>Greener Respiratory Prescribing in Children &amp; Young People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23CA40-1376-40BE-8B99-043D88425F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4765" y="4882192"/>
            <a:ext cx="9144000" cy="94710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Supporting ICBs to safely introduce greener inhalers for CYP. </a:t>
            </a:r>
          </a:p>
          <a:p>
            <a:r>
              <a:rPr lang="en-GB" i="1" dirty="0"/>
              <a:t>The following slides should be used together with the top tips guide for healthcare professionals which is available in </a:t>
            </a:r>
            <a:r>
              <a:rPr lang="en-GB" b="1" i="1" u="none" strike="noStrike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A3 </a:t>
            </a:r>
            <a:r>
              <a:rPr lang="en-GB" b="0" i="1" dirty="0">
                <a:effectLst/>
              </a:rPr>
              <a:t>and </a:t>
            </a:r>
            <a:r>
              <a:rPr lang="en-GB" b="1" i="1" u="none" strike="noStrike" dirty="0"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A4</a:t>
            </a:r>
            <a:r>
              <a:rPr lang="en-GB" b="0" i="1" dirty="0">
                <a:effectLst/>
              </a:rPr>
              <a:t> format</a:t>
            </a:r>
            <a:r>
              <a:rPr lang="en-GB" i="1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6DDA01-255D-AE34-C8A7-A856792B7E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-3" y="6061172"/>
            <a:ext cx="12192002" cy="801845"/>
          </a:xfrm>
          <a:prstGeom prst="rect">
            <a:avLst/>
          </a:prstGeom>
        </p:spPr>
      </p:pic>
      <p:pic>
        <p:nvPicPr>
          <p:cNvPr id="5" name="Graphic 4" descr="Earth globe: Americas with solid fill">
            <a:extLst>
              <a:ext uri="{FF2B5EF4-FFF2-40B4-BE49-F238E27FC236}">
                <a16:creationId xmlns:a16="http://schemas.microsoft.com/office/drawing/2014/main" id="{319640AE-0868-85A9-CA94-E44AB62CC3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615430" y="6271884"/>
            <a:ext cx="576569" cy="57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19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C7A2A-197A-1C8A-614A-8E084FCE8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0CCDC-FA09-02F0-F048-6D2A71DF7FA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4109" y="1895832"/>
            <a:ext cx="6492991" cy="418579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NHS long-term plan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NICE patient decision aid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Greener NHS agenda 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emphasised the importance of finding lower carbon inhalers. This is because inhalers alone represent around 3% of emissions in the NHS.</a:t>
            </a:r>
            <a:r>
              <a:rPr lang="en-GB" sz="14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Dry powder inhalers (DPIs) do not contain hydrofluoroalkane propellants, so from this perspective have less of a carbon footprint in comparison to traditional inhalers. However, DPIs require children and young people (CYP) to adapt to a new way of using an inhaler (from tidal breathing via a spacer) and will require training in the appropriate technique. </a:t>
            </a:r>
          </a:p>
          <a:p>
            <a:pPr>
              <a:lnSpc>
                <a:spcPct val="120000"/>
              </a:lnSpc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ensure that any changes to inhalers used by children and young people are appropriate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, t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en-GB" sz="1400" dirty="0">
                <a:effectLst/>
                <a:ea typeface="Calibri" panose="020F0502020204030204" pitchFamily="34" charset="0"/>
              </a:rPr>
              <a:t>London CYP Asthma Pharmacy group have developed a </a:t>
            </a:r>
            <a:r>
              <a:rPr lang="en-GB" sz="1400" dirty="0">
                <a:ea typeface="Calibri" panose="020F0502020204030204" pitchFamily="34" charset="0"/>
              </a:rPr>
              <a:t>t</a:t>
            </a:r>
            <a:r>
              <a:rPr lang="en-GB" b="0" i="0" dirty="0">
                <a:effectLst/>
              </a:rPr>
              <a:t>op tips guide for healthcare professionals in greener respiratory prescribing in</a:t>
            </a:r>
            <a:r>
              <a:rPr lang="en-GB" b="0" i="0" dirty="0">
                <a:solidFill>
                  <a:srgbClr val="333333"/>
                </a:solidFill>
                <a:effectLst/>
              </a:rPr>
              <a:t> </a:t>
            </a:r>
            <a:r>
              <a:rPr lang="en-GB" b="0" i="0" u="none" strike="noStrike" dirty="0">
                <a:solidFill>
                  <a:srgbClr val="0072CE"/>
                </a:solidFill>
                <a:effectLst/>
                <a:hlinkClick r:id="rId5"/>
              </a:rPr>
              <a:t>A3 </a:t>
            </a:r>
            <a:r>
              <a:rPr lang="en-GB" b="0" i="0" dirty="0">
                <a:effectLst/>
              </a:rPr>
              <a:t>and</a:t>
            </a:r>
            <a:r>
              <a:rPr lang="en-GB" b="0" i="0" dirty="0">
                <a:solidFill>
                  <a:srgbClr val="333333"/>
                </a:solidFill>
                <a:effectLst/>
              </a:rPr>
              <a:t> </a:t>
            </a:r>
            <a:r>
              <a:rPr lang="en-GB" b="0" i="0" u="none" strike="noStrike" dirty="0">
                <a:solidFill>
                  <a:srgbClr val="0072CE"/>
                </a:solidFill>
                <a:effectLst/>
                <a:hlinkClick r:id="rId6"/>
              </a:rPr>
              <a:t>A4</a:t>
            </a:r>
            <a:r>
              <a:rPr lang="en-GB" b="0" i="0" dirty="0">
                <a:solidFill>
                  <a:srgbClr val="333333"/>
                </a:solidFill>
                <a:effectLst/>
              </a:rPr>
              <a:t> </a:t>
            </a:r>
            <a:r>
              <a:rPr lang="en-GB" b="0" i="0" dirty="0">
                <a:effectLst/>
              </a:rPr>
              <a:t>format</a:t>
            </a:r>
            <a:r>
              <a:rPr lang="en-GB" b="0" i="0" dirty="0">
                <a:solidFill>
                  <a:srgbClr val="333333"/>
                </a:solidFill>
                <a:effectLst/>
              </a:rPr>
              <a:t>.</a:t>
            </a:r>
            <a:endParaRPr lang="en-GB" sz="14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guide applies to decision makers i.e. commissioners, primary, secondary and tertiary care and </a:t>
            </a:r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healthcare professionals involved in the care of CYP with asthma.</a:t>
            </a:r>
          </a:p>
          <a:p>
            <a:pPr>
              <a:lnSpc>
                <a:spcPct val="120000"/>
              </a:lnSpc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would like your 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support to ensure this guide reaches the right people, for example, by sharing in your </a:t>
            </a:r>
            <a:r>
              <a:rPr lang="en-GB" dirty="0"/>
              <a:t>monthly newsletters or in your regular communication updates with front line healthcare professionals. </a:t>
            </a: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9CF0D0-47A3-DC1D-4AB6-525D2B93D6E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0800000">
            <a:off x="-3" y="6061172"/>
            <a:ext cx="12192002" cy="801845"/>
          </a:xfrm>
          <a:prstGeom prst="rect">
            <a:avLst/>
          </a:prstGeom>
        </p:spPr>
      </p:pic>
      <p:pic>
        <p:nvPicPr>
          <p:cNvPr id="7" name="Graphic 6" descr="Earth globe: Americas with solid fill">
            <a:extLst>
              <a:ext uri="{FF2B5EF4-FFF2-40B4-BE49-F238E27FC236}">
                <a16:creationId xmlns:a16="http://schemas.microsoft.com/office/drawing/2014/main" id="{BE95CDC4-0153-BFB2-1A47-F4655200AEA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615430" y="6271884"/>
            <a:ext cx="576569" cy="576569"/>
          </a:xfrm>
          <a:prstGeom prst="rect">
            <a:avLst/>
          </a:prstGeom>
        </p:spPr>
      </p:pic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84359320-24A0-61B3-C681-79CDC7FDB8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7362126"/>
              </p:ext>
            </p:extLst>
          </p:nvPr>
        </p:nvGraphicFramePr>
        <p:xfrm>
          <a:off x="7595874" y="2326337"/>
          <a:ext cx="4307840" cy="2709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F32888A-13D3-9C92-140B-129FB10B0719}"/>
              </a:ext>
            </a:extLst>
          </p:cNvPr>
          <p:cNvSpPr txBox="1"/>
          <p:nvPr/>
        </p:nvSpPr>
        <p:spPr>
          <a:xfrm>
            <a:off x="10267951" y="5040711"/>
            <a:ext cx="16357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*adapted from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PrescQIPP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065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2C3D235-E1B2-4245-9153-172BBCD8A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109" y="1328328"/>
            <a:ext cx="10641498" cy="611649"/>
          </a:xfrm>
        </p:spPr>
        <p:txBody>
          <a:bodyPr>
            <a:normAutofit fontScale="90000"/>
          </a:bodyPr>
          <a:lstStyle/>
          <a:p>
            <a:r>
              <a:rPr lang="en-GB" dirty="0"/>
              <a:t>Why is the top tips guide important for children and young people?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1B0F49-2A28-71D8-92C5-7D09097C7E6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4109" y="2107866"/>
            <a:ext cx="10641498" cy="2518054"/>
          </a:xfrm>
        </p:spPr>
        <p:txBody>
          <a:bodyPr>
            <a:normAutofit/>
          </a:bodyPr>
          <a:lstStyle/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n-GB" sz="1700" dirty="0">
                <a:ea typeface="Calibri" panose="020F0502020204030204" pitchFamily="34" charset="0"/>
                <a:cs typeface="Times New Roman" panose="02020603050405020304" pitchFamily="18" charset="0"/>
              </a:rPr>
              <a:t>Children require different approaches to asthma care to adults. There are examples of children and young people who have switched to lower carbon inhalers without appropriate assessment by a healthcare professional and have ended up in hospital. </a:t>
            </a:r>
            <a:endParaRPr lang="en-GB" sz="17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n-GB" sz="1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carbon footprint of a hospital stay due to poorly managed asthma is much worse than any inhaler.</a:t>
            </a:r>
            <a:r>
              <a:rPr lang="en-GB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7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n-GB" sz="1700" dirty="0">
                <a:ea typeface="Calibri" panose="020F0502020204030204" pitchFamily="34" charset="0"/>
                <a:cs typeface="Times New Roman" panose="02020603050405020304" pitchFamily="18" charset="0"/>
              </a:rPr>
              <a:t>Good</a:t>
            </a:r>
            <a:r>
              <a:rPr lang="en-GB" sz="1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asthma care and prevention will naturally lead to reduced </a:t>
            </a:r>
            <a:r>
              <a:rPr lang="en-GB" sz="17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1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hort-acting beta-agonists (SABA) inhaler use with benefits all round.</a:t>
            </a:r>
            <a:endParaRPr lang="en-GB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GB" sz="1700" b="1" dirty="0">
                <a:ea typeface="Calibri" panose="020F0502020204030204" pitchFamily="34" charset="0"/>
                <a:cs typeface="Times New Roman" panose="02020603050405020304" pitchFamily="18" charset="0"/>
              </a:rPr>
              <a:t>The l</a:t>
            </a:r>
            <a:r>
              <a:rPr lang="en-GB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ower carbon agenda must not compromise care and </a:t>
            </a:r>
            <a:r>
              <a:rPr lang="en-GB" sz="1700" b="1" dirty="0">
                <a:solidFill>
                  <a:srgbClr val="70AD4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greenest inhaler is the one the patient can and will use.</a:t>
            </a:r>
            <a:endParaRPr lang="en-GB" sz="1700" dirty="0">
              <a:solidFill>
                <a:srgbClr val="70AD4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6DDA01-255D-AE34-C8A7-A856792B7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3" y="6061172"/>
            <a:ext cx="12192002" cy="801845"/>
          </a:xfrm>
          <a:prstGeom prst="rect">
            <a:avLst/>
          </a:prstGeom>
        </p:spPr>
      </p:pic>
      <p:pic>
        <p:nvPicPr>
          <p:cNvPr id="5" name="Graphic 4" descr="Earth globe: Americas with solid fill">
            <a:extLst>
              <a:ext uri="{FF2B5EF4-FFF2-40B4-BE49-F238E27FC236}">
                <a16:creationId xmlns:a16="http://schemas.microsoft.com/office/drawing/2014/main" id="{319640AE-0868-85A9-CA94-E44AB62CC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615430" y="6271884"/>
            <a:ext cx="576569" cy="576569"/>
          </a:xfrm>
          <a:prstGeom prst="rect">
            <a:avLst/>
          </a:prstGeom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6448D5F4-FA16-3188-926D-507AE5C65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292" y="4731169"/>
            <a:ext cx="9208943" cy="954107"/>
          </a:xfrm>
          <a:prstGeom prst="rect">
            <a:avLst/>
          </a:prstGeom>
          <a:solidFill>
            <a:srgbClr val="FFFFFF"/>
          </a:solidFill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/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Blanket switching of inhaler devices to lower carbon inhalers is not good practice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Treatment with inhalers should be a shared decision between the child and family. Inhalers should only be initiated or changed where clinically warranted and with appropriate assessment and coaching of inhaler technique by a competent healthcare professional. 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5A930-2250-9859-D442-ECC1FE9DDCE2}"/>
              </a:ext>
            </a:extLst>
          </p:cNvPr>
          <p:cNvSpPr txBox="1"/>
          <p:nvPr/>
        </p:nvSpPr>
        <p:spPr>
          <a:xfrm>
            <a:off x="345877" y="6177620"/>
            <a:ext cx="60974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380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2C3D235-E1B2-4245-9153-172BBCD8A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249" y="1333865"/>
            <a:ext cx="11056772" cy="611649"/>
          </a:xfrm>
        </p:spPr>
        <p:txBody>
          <a:bodyPr>
            <a:normAutofit fontScale="90000"/>
          </a:bodyPr>
          <a:lstStyle/>
          <a:p>
            <a:r>
              <a:rPr lang="en-GB" dirty="0"/>
              <a:t>Why is the top tips guide important for healthcare professionals?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1B0F49-2A28-71D8-92C5-7D09097C7E6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4109" y="2243625"/>
            <a:ext cx="10641498" cy="3679358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n-GB" sz="1600" dirty="0">
                <a:ea typeface="Calibri" panose="020F0502020204030204" pitchFamily="34" charset="0"/>
              </a:rPr>
              <a:t>Many CYP are admitted to hospital every year due to their asthma. In 2021/22 there were 3645 hospital admissions due to asthma.</a:t>
            </a:r>
            <a:r>
              <a:rPr lang="en-GB" sz="1600" baseline="30000" dirty="0">
                <a:ea typeface="Calibri" panose="020F0502020204030204" pitchFamily="34" charset="0"/>
              </a:rPr>
              <a:t>2</a:t>
            </a:r>
            <a:r>
              <a:rPr lang="en-GB" sz="1600" dirty="0">
                <a:ea typeface="Calibri" panose="020F0502020204030204" pitchFamily="34" charset="0"/>
              </a:rPr>
              <a:t> 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n-GB" sz="1600" dirty="0">
                <a:ea typeface="Calibri" panose="020F0502020204030204" pitchFamily="34" charset="0"/>
              </a:rPr>
              <a:t>Sadly some CYP in London also die each year because of asthma. Between 2015 and 2021, there were 36 deaths in CYP aged 0 to 19.</a:t>
            </a:r>
            <a:r>
              <a:rPr lang="en-GB" sz="1600" baseline="30000" dirty="0">
                <a:ea typeface="Calibri" panose="020F0502020204030204" pitchFamily="34" charset="0"/>
              </a:rPr>
              <a:t> 3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ea typeface="Calibri" panose="020F0502020204030204" pitchFamily="34" charset="0"/>
              </a:rPr>
              <a:t>Most admissions and asthma deaths are preventable</a:t>
            </a:r>
            <a:r>
              <a:rPr lang="en-GB" sz="1600" b="1" dirty="0">
                <a:ea typeface="Calibri" panose="020F0502020204030204" pitchFamily="34" charset="0"/>
              </a:rPr>
              <a:t>.</a:t>
            </a:r>
            <a:r>
              <a:rPr lang="en-GB" sz="1600" baseline="30000" dirty="0">
                <a:ea typeface="Calibri" panose="020F0502020204030204" pitchFamily="34" charset="0"/>
              </a:rPr>
              <a:t>4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n-GB" sz="1600" dirty="0">
                <a:effectLst/>
                <a:ea typeface="Calibri" panose="020F0502020204030204" pitchFamily="34" charset="0"/>
              </a:rPr>
              <a:t>The main issues/dangers to children and young people with asthma are in relation to: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GB" sz="1600" dirty="0">
                <a:ea typeface="Calibri" panose="020F0502020204030204" pitchFamily="34" charset="0"/>
              </a:rPr>
              <a:t>o</a:t>
            </a:r>
            <a:r>
              <a:rPr lang="en-GB" sz="1600" dirty="0">
                <a:effectLst/>
                <a:ea typeface="Calibri" panose="020F0502020204030204" pitchFamily="34" charset="0"/>
              </a:rPr>
              <a:t>ver-reliance on a SABA/emergency inhaler, which increases chances of hospital admissions.</a:t>
            </a:r>
            <a:r>
              <a:rPr lang="en-GB" sz="1600" baseline="30000" dirty="0">
                <a:ea typeface="Calibri" panose="020F0502020204030204" pitchFamily="34" charset="0"/>
              </a:rPr>
              <a:t>5</a:t>
            </a:r>
            <a:r>
              <a:rPr lang="en-GB" sz="1600" baseline="30000" dirty="0">
                <a:effectLst/>
                <a:ea typeface="Calibri" panose="020F0502020204030204" pitchFamily="34" charset="0"/>
              </a:rPr>
              <a:t>,6 </a:t>
            </a:r>
            <a:r>
              <a:rPr lang="en-GB" sz="1600" dirty="0">
                <a:ea typeface="Calibri" panose="020F0502020204030204" pitchFamily="34" charset="0"/>
              </a:rPr>
              <a:t>U</a:t>
            </a:r>
            <a:r>
              <a:rPr lang="en-GB" sz="1600" dirty="0">
                <a:effectLst/>
                <a:ea typeface="Calibri" panose="020F0502020204030204" pitchFamily="34" charset="0"/>
              </a:rPr>
              <a:t>sing three or more SABA inhalers per year is associated with having twice as many asthma attacks.</a:t>
            </a:r>
            <a:r>
              <a:rPr lang="en-GB" sz="1600" baseline="30000" dirty="0">
                <a:ea typeface="Calibri" panose="020F0502020204030204" pitchFamily="34" charset="0"/>
              </a:rPr>
              <a:t>7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GB" sz="1600" dirty="0">
                <a:ea typeface="Calibri" panose="020F0502020204030204" pitchFamily="34" charset="0"/>
              </a:rPr>
              <a:t>underuse of inhaled corticosteroids and poor adherence</a:t>
            </a:r>
            <a:endParaRPr lang="en-GB" sz="1600" dirty="0">
              <a:effectLst/>
              <a:ea typeface="Calibri" panose="020F0502020204030204" pitchFamily="34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GB" sz="1600" dirty="0">
                <a:effectLst/>
                <a:ea typeface="Calibri" panose="020F0502020204030204" pitchFamily="34" charset="0"/>
              </a:rPr>
              <a:t>not being able to use a device effectively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endParaRPr lang="en-GB" sz="1600" baseline="30000" dirty="0">
              <a:effectLst/>
              <a:ea typeface="Calibri" panose="020F0502020204030204" pitchFamily="34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n-GB" sz="1600" dirty="0">
                <a:ea typeface="Calibri" panose="020F0502020204030204" pitchFamily="34" charset="0"/>
              </a:rPr>
              <a:t>I</a:t>
            </a:r>
            <a:r>
              <a:rPr lang="en-GB" sz="1600" dirty="0">
                <a:effectLst/>
                <a:ea typeface="Calibri" panose="020F0502020204030204" pitchFamily="34" charset="0"/>
              </a:rPr>
              <a:t>f every one of the 73,000,000 inhalers used in the UK was returned to pharmacy for disposal rather than binned it could save 512,330 tonnes of carbon dioxide (CO2) equivalent of a Volkswagen golf being driven around the world 88,606 times.</a:t>
            </a:r>
            <a:r>
              <a:rPr lang="en-GB" sz="1600" baseline="30000" dirty="0">
                <a:ea typeface="Calibri" panose="020F0502020204030204" pitchFamily="34" charset="0"/>
              </a:rPr>
              <a:t>8</a:t>
            </a:r>
            <a:r>
              <a:rPr lang="en-GB" sz="1600" dirty="0">
                <a:effectLst/>
                <a:ea typeface="Calibri" panose="020F0502020204030204" pitchFamily="34" charset="0"/>
              </a:rPr>
              <a:t> 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n-GB" sz="1600" dirty="0">
                <a:effectLst/>
                <a:ea typeface="Calibri" panose="020F0502020204030204" pitchFamily="34" charset="0"/>
              </a:rPr>
              <a:t>Appropriate use of inhalers means there is less of a risk of o</a:t>
            </a:r>
            <a:r>
              <a:rPr lang="en-GB" sz="1600" dirty="0">
                <a:ea typeface="Calibri" panose="020F0502020204030204" pitchFamily="34" charset="0"/>
              </a:rPr>
              <a:t>verspending on drug budgets. </a:t>
            </a:r>
          </a:p>
          <a:p>
            <a:pPr marL="0" indent="0" algn="just">
              <a:buNone/>
            </a:pPr>
            <a:endParaRPr lang="en-GB" sz="1600" dirty="0">
              <a:ea typeface="Calibri" panose="020F0502020204030204" pitchFamily="34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</a:pPr>
            <a:endParaRPr lang="en-GB" sz="1600" dirty="0">
              <a:effectLst/>
              <a:highlight>
                <a:srgbClr val="FFFF00"/>
              </a:highlight>
              <a:ea typeface="Calibri" panose="020F0502020204030204" pitchFamily="34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</a:pPr>
            <a:endParaRPr lang="en-GB" sz="1600" dirty="0">
              <a:effectLst/>
              <a:ea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6DDA01-255D-AE34-C8A7-A856792B7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3" y="6061172"/>
            <a:ext cx="12192002" cy="801845"/>
          </a:xfrm>
          <a:prstGeom prst="rect">
            <a:avLst/>
          </a:prstGeom>
        </p:spPr>
      </p:pic>
      <p:pic>
        <p:nvPicPr>
          <p:cNvPr id="5" name="Graphic 4" descr="Earth globe: Americas with solid fill">
            <a:extLst>
              <a:ext uri="{FF2B5EF4-FFF2-40B4-BE49-F238E27FC236}">
                <a16:creationId xmlns:a16="http://schemas.microsoft.com/office/drawing/2014/main" id="{319640AE-0868-85A9-CA94-E44AB62CC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615430" y="6271884"/>
            <a:ext cx="576569" cy="57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400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36DDA01-255D-AE34-C8A7-A856792B7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3" y="6061172"/>
            <a:ext cx="12192002" cy="801845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62C3D235-E1B2-4245-9153-172BBCD8A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are the steps to introducing greener inhaler prescribing in CYP?</a:t>
            </a:r>
          </a:p>
        </p:txBody>
      </p:sp>
      <p:pic>
        <p:nvPicPr>
          <p:cNvPr id="5" name="Graphic 4" descr="Earth globe: Americas with solid fill">
            <a:extLst>
              <a:ext uri="{FF2B5EF4-FFF2-40B4-BE49-F238E27FC236}">
                <a16:creationId xmlns:a16="http://schemas.microsoft.com/office/drawing/2014/main" id="{319640AE-0868-85A9-CA94-E44AB62CC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615430" y="6271884"/>
            <a:ext cx="576569" cy="576569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1B0F49-2A28-71D8-92C5-7D09097C7E6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4109" y="1923393"/>
            <a:ext cx="10641498" cy="4485027"/>
          </a:xfrm>
        </p:spPr>
        <p:txBody>
          <a:bodyPr>
            <a:normAutofit/>
          </a:bodyPr>
          <a:lstStyle/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ea typeface="Calibri" panose="020F0502020204030204" pitchFamily="34" charset="0"/>
              </a:rPr>
              <a:t>Step 1</a:t>
            </a:r>
            <a:r>
              <a:rPr lang="en-GB" sz="1600" dirty="0">
                <a:effectLst/>
                <a:ea typeface="Calibri" panose="020F0502020204030204" pitchFamily="34" charset="0"/>
              </a:rPr>
              <a:t>: To understand the importance of different types of inhalers and knowing that there are complexities around inhaler usage including training and education of healthcare professionals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ea typeface="Calibri" panose="020F0502020204030204" pitchFamily="34" charset="0"/>
              </a:rPr>
              <a:t>Step 2</a:t>
            </a:r>
            <a:r>
              <a:rPr lang="en-GB" sz="1600" dirty="0">
                <a:effectLst/>
                <a:ea typeface="Calibri" panose="020F0502020204030204" pitchFamily="34" charset="0"/>
              </a:rPr>
              <a:t>: To understand that there are differences between CYP and adults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ea typeface="Calibri" panose="020F0502020204030204" pitchFamily="34" charset="0"/>
              </a:rPr>
              <a:t>Step 3</a:t>
            </a:r>
            <a:r>
              <a:rPr lang="en-GB" sz="1600" dirty="0">
                <a:effectLst/>
                <a:ea typeface="Calibri" panose="020F0502020204030204" pitchFamily="34" charset="0"/>
              </a:rPr>
              <a:t>: To understand the carbon footprint of each inhaler 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ea typeface="Calibri" panose="020F0502020204030204" pitchFamily="34" charset="0"/>
              </a:rPr>
              <a:t>Step 4</a:t>
            </a:r>
            <a:r>
              <a:rPr lang="en-GB" sz="1600" dirty="0">
                <a:effectLst/>
                <a:ea typeface="Calibri" panose="020F0502020204030204" pitchFamily="34" charset="0"/>
              </a:rPr>
              <a:t>: Shared decision making and creation of educational resources to understand why changes are being made using local communication teams to spread messaging </a:t>
            </a:r>
            <a:endParaRPr lang="en-GB" sz="1600" dirty="0">
              <a:ea typeface="Calibri" panose="020F0502020204030204" pitchFamily="34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ea typeface="Calibri" panose="020F0502020204030204" pitchFamily="34" charset="0"/>
              </a:rPr>
              <a:t>Step 5</a:t>
            </a:r>
            <a:r>
              <a:rPr lang="en-GB" sz="1600" dirty="0">
                <a:effectLst/>
                <a:ea typeface="Calibri" panose="020F0502020204030204" pitchFamily="34" charset="0"/>
              </a:rPr>
              <a:t>: Setting local prescribing guides illustrating lower carbon alternatives </a:t>
            </a:r>
            <a:r>
              <a:rPr lang="en-GB" sz="1600" dirty="0">
                <a:ea typeface="Calibri" panose="020F0502020204030204" pitchFamily="34" charset="0"/>
              </a:rPr>
              <a:t>where appropriate and </a:t>
            </a:r>
            <a:r>
              <a:rPr lang="en-GB" sz="1600" dirty="0">
                <a:effectLst/>
                <a:ea typeface="Calibri" panose="020F0502020204030204" pitchFamily="34" charset="0"/>
              </a:rPr>
              <a:t>suggesting changes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ea typeface="Calibri" panose="020F0502020204030204" pitchFamily="34" charset="0"/>
              </a:rPr>
              <a:t>Step 6</a:t>
            </a:r>
            <a:r>
              <a:rPr lang="en-GB" sz="1600" dirty="0">
                <a:effectLst/>
                <a:ea typeface="Calibri" panose="020F0502020204030204" pitchFamily="34" charset="0"/>
              </a:rPr>
              <a:t>: Bringing in all stakeholders including community pharmacy 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ea typeface="Calibri" panose="020F0502020204030204" pitchFamily="34" charset="0"/>
              </a:rPr>
              <a:t>Step </a:t>
            </a:r>
            <a:r>
              <a:rPr lang="en-GB" sz="1600" b="1" dirty="0">
                <a:ea typeface="Calibri" panose="020F0502020204030204" pitchFamily="34" charset="0"/>
              </a:rPr>
              <a:t>7</a:t>
            </a:r>
            <a:r>
              <a:rPr lang="en-GB" sz="1600" dirty="0">
                <a:effectLst/>
                <a:ea typeface="Calibri" panose="020F0502020204030204" pitchFamily="34" charset="0"/>
              </a:rPr>
              <a:t>: Reviewing opportunities to spread the message: NMS, DMS, structured medication reviews in GP practices and annual asthma reviews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endParaRPr lang="en-GB" sz="1600" dirty="0">
              <a:effectLst/>
              <a:highlight>
                <a:srgbClr val="FFFF00"/>
              </a:highlight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sz="1600" dirty="0">
              <a:effectLst/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sz="1600" dirty="0">
              <a:effectLst/>
              <a:ea typeface="Calibri" panose="020F0502020204030204" pitchFamily="34" charset="0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A0CE4AC5-7EC2-703C-A19E-640F48999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9289" y="5409067"/>
            <a:ext cx="9208943" cy="523220"/>
          </a:xfrm>
          <a:prstGeom prst="rect">
            <a:avLst/>
          </a:prstGeom>
          <a:solidFill>
            <a:srgbClr val="FFFFFF"/>
          </a:solidFill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/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inhalers is not easy: 8/10 do not know how to use an inhaler correctly and people need to be trained 3 times before they correctly use their inhaler.</a:t>
            </a:r>
            <a:r>
              <a:rPr lang="en-GB" sz="14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endParaRPr lang="en-GB" sz="1600" baseline="30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910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2C3D235-E1B2-4245-9153-172BBCD8A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Sources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1B0F49-2A28-71D8-92C5-7D09097C7E6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4109" y="1894784"/>
            <a:ext cx="10641498" cy="3429620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en-GB" dirty="0">
                <a:effectLst/>
                <a:ea typeface="Calibri" panose="020F0502020204030204" pitchFamily="34" charset="0"/>
              </a:rPr>
              <a:t>NHS England. Delivering a ‘Net Zero’ National Health Service. 2022. Available from: </a:t>
            </a:r>
            <a:r>
              <a:rPr lang="en-GB" dirty="0">
                <a:hlinkClick r:id="rId2"/>
              </a:rPr>
              <a:t>B1728-delivering-a-net-zero-nhs-july-2022.pdf (england.nhs.uk)</a:t>
            </a:r>
            <a:endParaRPr lang="en-GB" dirty="0"/>
          </a:p>
          <a:p>
            <a:pPr marL="342900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en-GB" dirty="0">
                <a:ea typeface="Calibri" panose="020F0502020204030204" pitchFamily="34" charset="0"/>
              </a:rPr>
              <a:t>SUS (Secondary Uses Service) data. Accessed September 2022.</a:t>
            </a:r>
          </a:p>
          <a:p>
            <a:pPr marL="342900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en-GB" dirty="0">
                <a:ea typeface="Calibri" panose="020F0502020204030204" pitchFamily="34" charset="0"/>
              </a:rPr>
              <a:t>NOMIS. Accessed January 2023.</a:t>
            </a:r>
          </a:p>
          <a:p>
            <a:pPr marL="342900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en-GB" dirty="0">
                <a:ea typeface="Calibri" panose="020F0502020204030204" pitchFamily="34" charset="0"/>
              </a:rPr>
              <a:t>HQUIP. Why asthma still kills: The National Review of Asthma Deaths (NRAD). 2014. Available from: </a:t>
            </a:r>
            <a:r>
              <a:rPr lang="en-GB" dirty="0">
                <a:hlinkClick r:id="rId3"/>
              </a:rPr>
              <a:t>NRAD (asthma.org.uk)</a:t>
            </a:r>
            <a:endParaRPr lang="en-GB" dirty="0"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en-GB" dirty="0">
                <a:ea typeface="Calibri" panose="020F0502020204030204" pitchFamily="34" charset="0"/>
                <a:hlinkClick r:id="rId4"/>
              </a:rPr>
              <a:t>London Asthma Leadership and Implementation Group for CYP Asthma (LALIG). </a:t>
            </a:r>
            <a:r>
              <a:rPr lang="en-GB" b="0" i="0" dirty="0">
                <a:solidFill>
                  <a:srgbClr val="000000"/>
                </a:solidFill>
                <a:effectLst/>
              </a:rPr>
              <a:t>Clinical recommendation on use of salbutamol post acute asthma attack. 2022. Available from: </a:t>
            </a:r>
            <a:r>
              <a:rPr lang="en-GB" dirty="0">
                <a:ea typeface="Calibri" panose="020F0502020204030204" pitchFamily="34" charset="0"/>
                <a:hlinkClick r:id="rId4"/>
              </a:rPr>
              <a:t>LALIG statement on salbutamol</a:t>
            </a:r>
            <a:endParaRPr lang="en-GB" dirty="0"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en-GB" dirty="0">
                <a:ea typeface="Calibri" panose="020F0502020204030204" pitchFamily="34" charset="0"/>
              </a:rPr>
              <a:t>Medicines &amp; Healthcare product Regulatory Agency. Nebulised asthma rescue therapy in children. 2022. Available from: </a:t>
            </a:r>
            <a:r>
              <a:rPr lang="en-GB" dirty="0">
                <a:hlinkClick r:id="rId5"/>
              </a:rPr>
              <a:t>Drug Safety Update (publishing.service.gov.uk)</a:t>
            </a:r>
            <a:endParaRPr lang="en-GB" dirty="0"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en-GB" dirty="0">
                <a:effectLst/>
                <a:ea typeface="Calibri" panose="020F0502020204030204" pitchFamily="34" charset="0"/>
              </a:rPr>
              <a:t>Bloom, C.I., Cabrera, C., </a:t>
            </a:r>
            <a:r>
              <a:rPr lang="en-GB" dirty="0" err="1">
                <a:effectLst/>
                <a:ea typeface="Calibri" panose="020F0502020204030204" pitchFamily="34" charset="0"/>
              </a:rPr>
              <a:t>Arnetorp</a:t>
            </a:r>
            <a:r>
              <a:rPr lang="en-GB" dirty="0">
                <a:effectLst/>
                <a:ea typeface="Calibri" panose="020F0502020204030204" pitchFamily="34" charset="0"/>
              </a:rPr>
              <a:t>, S. et al. Asthma-Related Health Outcomes Associated with Short-Acting β2-Agonist Inhaler Use: An Observational UK Study as Part of the SABINA Global Program (2020)</a:t>
            </a:r>
          </a:p>
          <a:p>
            <a:pPr marL="342900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en-GB" dirty="0">
                <a:effectLst/>
                <a:ea typeface="Calibri" panose="020F0502020204030204" pitchFamily="34" charset="0"/>
              </a:rPr>
              <a:t>The Pharmaceutical Journal, PJ, June 2019, Vol 302, No 7926;302(7926)::DOI:10.1211/PJ.2019.20206619</a:t>
            </a:r>
          </a:p>
          <a:p>
            <a:pPr marL="342900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en-GB" dirty="0" err="1">
                <a:effectLst/>
                <a:ea typeface="Calibri" panose="020F0502020204030204" pitchFamily="34" charset="0"/>
              </a:rPr>
              <a:t>Chrystyn</a:t>
            </a:r>
            <a:r>
              <a:rPr lang="en-GB" dirty="0">
                <a:effectLst/>
                <a:ea typeface="Calibri" panose="020F0502020204030204" pitchFamily="34" charset="0"/>
              </a:rPr>
              <a:t> H, et al. </a:t>
            </a:r>
            <a:r>
              <a:rPr lang="en-GB" dirty="0" err="1">
                <a:effectLst/>
                <a:ea typeface="Calibri" panose="020F0502020204030204" pitchFamily="34" charset="0"/>
              </a:rPr>
              <a:t>npj</a:t>
            </a:r>
            <a:r>
              <a:rPr lang="en-GB" dirty="0">
                <a:effectLst/>
                <a:ea typeface="Calibri" panose="020F0502020204030204" pitchFamily="34" charset="0"/>
              </a:rPr>
              <a:t> Prim Care Respir Med. 2017;27:22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6DDA01-255D-AE34-C8A7-A856792B7E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-3" y="6061172"/>
            <a:ext cx="12192002" cy="801845"/>
          </a:xfrm>
          <a:prstGeom prst="rect">
            <a:avLst/>
          </a:prstGeom>
        </p:spPr>
      </p:pic>
      <p:pic>
        <p:nvPicPr>
          <p:cNvPr id="5" name="Graphic 4" descr="Earth globe: Americas with solid fill">
            <a:extLst>
              <a:ext uri="{FF2B5EF4-FFF2-40B4-BE49-F238E27FC236}">
                <a16:creationId xmlns:a16="http://schemas.microsoft.com/office/drawing/2014/main" id="{319640AE-0868-85A9-CA94-E44AB62CC3A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615430" y="6271884"/>
            <a:ext cx="576569" cy="57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827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2C3D235-E1B2-4245-9153-172BBCD8A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765" y="4247951"/>
            <a:ext cx="9144000" cy="601111"/>
          </a:xfrm>
        </p:spPr>
        <p:txBody>
          <a:bodyPr>
            <a:normAutofit/>
          </a:bodyPr>
          <a:lstStyle/>
          <a:p>
            <a:r>
              <a:rPr lang="en-GB" dirty="0"/>
              <a:t>Appendix 1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23CA40-1376-40BE-8B99-043D88425F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4765" y="4882192"/>
            <a:ext cx="9144000" cy="94710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Greener Respiratory Prescribing Pyramid in Children &amp; Young People. </a:t>
            </a:r>
          </a:p>
          <a:p>
            <a:r>
              <a:rPr lang="en-GB" i="1" dirty="0"/>
              <a:t>The following summarises the key points from the top tips guide and can be used to help with a structured medication review, correct diagnosis and inhaler technique.</a:t>
            </a:r>
          </a:p>
          <a:p>
            <a:endParaRPr lang="en-GB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6DDA01-255D-AE34-C8A7-A856792B7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3" y="6061172"/>
            <a:ext cx="12192002" cy="801845"/>
          </a:xfrm>
          <a:prstGeom prst="rect">
            <a:avLst/>
          </a:prstGeom>
        </p:spPr>
      </p:pic>
      <p:pic>
        <p:nvPicPr>
          <p:cNvPr id="5" name="Graphic 4" descr="Earth globe: Americas with solid fill">
            <a:extLst>
              <a:ext uri="{FF2B5EF4-FFF2-40B4-BE49-F238E27FC236}">
                <a16:creationId xmlns:a16="http://schemas.microsoft.com/office/drawing/2014/main" id="{319640AE-0868-85A9-CA94-E44AB62CC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615430" y="6271884"/>
            <a:ext cx="576569" cy="57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849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>
            <a:extLst>
              <a:ext uri="{FF2B5EF4-FFF2-40B4-BE49-F238E27FC236}">
                <a16:creationId xmlns:a16="http://schemas.microsoft.com/office/drawing/2014/main" id="{A9DE30FA-66CE-B71C-1B1A-CB822F2514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061" y="469338"/>
            <a:ext cx="8757355" cy="549865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8380610F-9BFC-2E78-9D4A-73783B3ABD5F}"/>
              </a:ext>
            </a:extLst>
          </p:cNvPr>
          <p:cNvSpPr txBox="1"/>
          <p:nvPr/>
        </p:nvSpPr>
        <p:spPr>
          <a:xfrm>
            <a:off x="9079480" y="2429507"/>
            <a:ext cx="2944626" cy="37984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7890" y="1425533"/>
            <a:ext cx="3492011" cy="307848"/>
          </a:xfrm>
          <a:custGeom>
            <a:avLst/>
            <a:gdLst/>
            <a:ahLst/>
            <a:cxnLst/>
            <a:rect l="l" t="t" r="r" b="b"/>
            <a:pathLst>
              <a:path w="4590288" h="307848">
                <a:moveTo>
                  <a:pt x="0" y="307848"/>
                </a:moveTo>
                <a:lnTo>
                  <a:pt x="4590288" y="307848"/>
                </a:lnTo>
                <a:lnTo>
                  <a:pt x="4590288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200" y="6281928"/>
            <a:ext cx="2264664" cy="306324"/>
          </a:xfrm>
          <a:custGeom>
            <a:avLst/>
            <a:gdLst/>
            <a:ahLst/>
            <a:cxnLst/>
            <a:rect l="l" t="t" r="r" b="b"/>
            <a:pathLst>
              <a:path w="4744212" h="306324">
                <a:moveTo>
                  <a:pt x="0" y="306324"/>
                </a:moveTo>
                <a:lnTo>
                  <a:pt x="4744212" y="306324"/>
                </a:lnTo>
                <a:lnTo>
                  <a:pt x="4744212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070084" y="2810745"/>
            <a:ext cx="2954024" cy="1051368"/>
          </a:xfrm>
          <a:custGeom>
            <a:avLst/>
            <a:gdLst/>
            <a:ahLst/>
            <a:cxnLst/>
            <a:rect l="l" t="t" r="r" b="b"/>
            <a:pathLst>
              <a:path w="2497835" h="739139">
                <a:moveTo>
                  <a:pt x="0" y="739139"/>
                </a:moveTo>
                <a:lnTo>
                  <a:pt x="2497835" y="739139"/>
                </a:lnTo>
                <a:lnTo>
                  <a:pt x="2497835" y="0"/>
                </a:lnTo>
                <a:lnTo>
                  <a:pt x="0" y="0"/>
                </a:lnTo>
                <a:lnTo>
                  <a:pt x="0" y="739139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079481" y="4754494"/>
            <a:ext cx="2944626" cy="957723"/>
          </a:xfrm>
          <a:custGeom>
            <a:avLst/>
            <a:gdLst/>
            <a:ahLst/>
            <a:cxnLst/>
            <a:rect l="l" t="t" r="r" b="b"/>
            <a:pathLst>
              <a:path w="2497835" h="524255">
                <a:moveTo>
                  <a:pt x="0" y="524256"/>
                </a:moveTo>
                <a:lnTo>
                  <a:pt x="2497835" y="524256"/>
                </a:lnTo>
                <a:lnTo>
                  <a:pt x="2497835" y="0"/>
                </a:lnTo>
                <a:lnTo>
                  <a:pt x="0" y="0"/>
                </a:lnTo>
                <a:lnTo>
                  <a:pt x="0" y="524256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070084" y="1826672"/>
            <a:ext cx="2954023" cy="604230"/>
          </a:xfrm>
          <a:custGeom>
            <a:avLst/>
            <a:gdLst/>
            <a:ahLst/>
            <a:cxnLst/>
            <a:rect l="l" t="t" r="r" b="b"/>
            <a:pathLst>
              <a:path w="2497835" h="307848">
                <a:moveTo>
                  <a:pt x="0" y="307848"/>
                </a:moveTo>
                <a:lnTo>
                  <a:pt x="2497835" y="307848"/>
                </a:lnTo>
                <a:lnTo>
                  <a:pt x="2497835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070084" y="3862114"/>
            <a:ext cx="2954025" cy="892379"/>
          </a:xfrm>
          <a:custGeom>
            <a:avLst/>
            <a:gdLst/>
            <a:ahLst/>
            <a:cxnLst/>
            <a:rect l="l" t="t" r="r" b="b"/>
            <a:pathLst>
              <a:path w="2497835" h="739139">
                <a:moveTo>
                  <a:pt x="0" y="739139"/>
                </a:moveTo>
                <a:lnTo>
                  <a:pt x="2497835" y="739139"/>
                </a:lnTo>
                <a:lnTo>
                  <a:pt x="2497835" y="0"/>
                </a:lnTo>
                <a:lnTo>
                  <a:pt x="0" y="0"/>
                </a:lnTo>
                <a:lnTo>
                  <a:pt x="0" y="73913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070084" y="1093086"/>
            <a:ext cx="2954022" cy="664894"/>
          </a:xfrm>
          <a:custGeom>
            <a:avLst/>
            <a:gdLst/>
            <a:ahLst/>
            <a:cxnLst/>
            <a:rect l="l" t="t" r="r" b="b"/>
            <a:pathLst>
              <a:path w="2497835" h="522732">
                <a:moveTo>
                  <a:pt x="0" y="522732"/>
                </a:moveTo>
                <a:lnTo>
                  <a:pt x="2497835" y="522732"/>
                </a:lnTo>
                <a:lnTo>
                  <a:pt x="2497835" y="0"/>
                </a:lnTo>
                <a:lnTo>
                  <a:pt x="0" y="0"/>
                </a:lnTo>
                <a:lnTo>
                  <a:pt x="0" y="522732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4938" y="6316575"/>
            <a:ext cx="5941062" cy="22309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Calibri"/>
              </a:rPr>
              <a:t>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arly and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accurate diagnosis will support optimal greener prescribing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894" y="984170"/>
            <a:ext cx="11983212" cy="41793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1270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1270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      Branded prescribing - device </a:t>
            </a:r>
            <a:r>
              <a:rPr kumimoji="0" lang="en-GB" sz="1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onsi</a:t>
            </a:r>
            <a:r>
              <a:rPr kumimoji="0" lang="en-GB" sz="14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r>
              <a:rPr kumimoji="0" lang="en-GB" sz="14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</a:t>
            </a:r>
            <a:r>
              <a:rPr kumimoji="0" lang="en-GB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</a:t>
            </a:r>
            <a:r>
              <a:rPr kumimoji="0" lang="en-GB" sz="1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nc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y </a:t>
            </a:r>
          </a:p>
          <a:p>
            <a:pPr marL="0" marR="0" lvl="0" indent="0" algn="l" defTabSz="914400" rtl="0" eaLnBrk="1" fontAlgn="auto" latinLnBrk="0" hangingPunct="1">
              <a:lnSpc>
                <a:spcPts val="500"/>
              </a:lnSpc>
              <a:spcBef>
                <a:spcPts val="2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           Switching without a review 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=</a:t>
            </a:r>
            <a:r>
              <a:rPr kumimoji="0" sz="1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r>
              <a:rPr kumimoji="0" sz="1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sz="14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</a:t>
            </a:r>
            <a:r>
              <a:rPr kumimoji="0" sz="14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ty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issue					                        	Reduce mixed device type if possible</a:t>
            </a:r>
          </a:p>
          <a:p>
            <a:pPr marL="9081135" marR="133985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9081135" marR="133985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Repeat prescribing of ICS &amp;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not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SABA</a:t>
            </a:r>
          </a:p>
          <a:p>
            <a:pPr marL="9081135" marR="133985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Disposal - Return to </a:t>
            </a: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community pharmacy</a:t>
            </a:r>
          </a:p>
          <a:p>
            <a:pPr marL="9081135" marR="133985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Schools emergency SABA policy</a:t>
            </a:r>
          </a:p>
          <a:p>
            <a:pPr marL="9081135" marR="133985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medium &amp; high dose ICS –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emergency card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9081135" marR="133985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Review ICS uptake, PAAP, </a:t>
            </a: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inhaler technique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9081135" marR="133985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Exposure to indoor/outdoor pollution</a:t>
            </a:r>
          </a:p>
          <a:p>
            <a:pPr marL="9081135" marR="133985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Smoking/Vaping exposure</a:t>
            </a:r>
          </a:p>
          <a:p>
            <a:pPr marL="9081135" marR="133985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Allergens</a:t>
            </a:r>
          </a:p>
          <a:p>
            <a:pPr marL="9081135" marR="133985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Monitor vaccine uptake</a:t>
            </a:r>
          </a:p>
          <a:p>
            <a:pPr marL="9081135" marR="14604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≥3 SABA a year –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review</a:t>
            </a:r>
          </a:p>
          <a:p>
            <a:pPr marL="9081135" marR="14604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Initiate lower carbon brands</a:t>
            </a:r>
          </a:p>
          <a:p>
            <a:pPr marL="9081135" marR="14604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E.g. Salamol pMDI + Spacer or</a:t>
            </a:r>
          </a:p>
          <a:p>
            <a:pPr marL="9081135" marR="14604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DPI in ≥ 10 years old with ability to use</a:t>
            </a:r>
          </a:p>
          <a:p>
            <a:pPr marL="9081135" marR="14604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Trained clinical inhaler technique coach</a:t>
            </a:r>
          </a:p>
          <a:p>
            <a:pPr marL="9081135" marR="14604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 blanket switching for all inhalers</a:t>
            </a:r>
          </a:p>
          <a:p>
            <a:pPr marL="9081135" marR="14604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Especially new device types</a:t>
            </a:r>
          </a:p>
          <a:p>
            <a:pPr marL="9081135" marR="14604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Face to Face/Video reviews, NMS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6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914400" marR="782955" lvl="2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	  					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A6D66F7-DE77-479A-856E-589FDFCAFE5B}"/>
              </a:ext>
            </a:extLst>
          </p:cNvPr>
          <p:cNvSpPr txBox="1"/>
          <p:nvPr/>
        </p:nvSpPr>
        <p:spPr>
          <a:xfrm>
            <a:off x="-21415" y="6603827"/>
            <a:ext cx="2848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Darush Attar-Zadeh ©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9DB82454-76F3-E14F-BD37-EE4D56EFBC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31680" y="49926"/>
            <a:ext cx="970094" cy="97009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37DA34C-B135-A86B-3ED7-3B5FC11B7B00}"/>
              </a:ext>
            </a:extLst>
          </p:cNvPr>
          <p:cNvSpPr txBox="1"/>
          <p:nvPr/>
        </p:nvSpPr>
        <p:spPr>
          <a:xfrm>
            <a:off x="9079480" y="5771408"/>
            <a:ext cx="2957582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MT"/>
                <a:ea typeface="+mn-ea"/>
                <a:cs typeface="+mn-cs"/>
              </a:rPr>
              <a:t>Patients without a clear diagnosis of asthma should have a clinical review regarding appropriateness of inhaler prescription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8F8F502-0747-2F30-1835-BFF45D13F451}"/>
              </a:ext>
            </a:extLst>
          </p:cNvPr>
          <p:cNvSpPr txBox="1"/>
          <p:nvPr/>
        </p:nvSpPr>
        <p:spPr>
          <a:xfrm>
            <a:off x="8949954" y="60840"/>
            <a:ext cx="2718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Good a</a:t>
            </a:r>
            <a:r>
              <a:rPr kumimoji="0" lang="en-GB" sz="18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</a:t>
            </a:r>
            <a:r>
              <a:rPr kumimoji="0" lang="en-GB" sz="18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hm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GB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c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</a:t>
            </a:r>
            <a:r>
              <a:rPr kumimoji="0" lang="en-GB" sz="18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</a:t>
            </a:r>
            <a:r>
              <a:rPr kumimoji="0" lang="en-GB" sz="1800" b="1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ol</a:t>
            </a:r>
            <a:r>
              <a:rPr kumimoji="0" lang="en-GB" sz="1800" b="1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=</a:t>
            </a:r>
            <a:r>
              <a:rPr kumimoji="0" lang="en-GB" sz="18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Good for the patient &amp; Good for the planet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5" name="Text Box 10">
            <a:extLst>
              <a:ext uri="{FF2B5EF4-FFF2-40B4-BE49-F238E27FC236}">
                <a16:creationId xmlns:a16="http://schemas.microsoft.com/office/drawing/2014/main" id="{F78BB73F-BABC-EC6F-C77D-CAC39F506A0A}"/>
              </a:ext>
            </a:extLst>
          </p:cNvPr>
          <p:cNvSpPr txBox="1"/>
          <p:nvPr/>
        </p:nvSpPr>
        <p:spPr>
          <a:xfrm>
            <a:off x="6332695" y="5967993"/>
            <a:ext cx="2705735" cy="82916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ICS:  Inhaled Corticosteroid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SABA:  Short Acting β2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Agonist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MART: Maintenance &amp; Reliever Therapy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PAAP: Personalised Asthma Action Plan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NMS: New Medicines Service - pharmacy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809259C-5777-D70A-BBBE-02AFAEEEE17C}"/>
              </a:ext>
            </a:extLst>
          </p:cNvPr>
          <p:cNvSpPr txBox="1"/>
          <p:nvPr/>
        </p:nvSpPr>
        <p:spPr>
          <a:xfrm>
            <a:off x="3242047" y="100006"/>
            <a:ext cx="4894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Greener Respiratory Prescribing Pyramid in CYP</a:t>
            </a:r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id="{13377ADE-2912-7C60-5D0B-A1B858BEED96}"/>
              </a:ext>
            </a:extLst>
          </p:cNvPr>
          <p:cNvSpPr txBox="1"/>
          <p:nvPr/>
        </p:nvSpPr>
        <p:spPr>
          <a:xfrm>
            <a:off x="6332695" y="5280578"/>
            <a:ext cx="1665257" cy="39776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pMDI: Metered Dose Inhaler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DPI: Dry Powder Inhaler</a:t>
            </a:r>
          </a:p>
        </p:txBody>
      </p:sp>
      <p:sp>
        <p:nvSpPr>
          <p:cNvPr id="39" name="Text Box 10">
            <a:extLst>
              <a:ext uri="{FF2B5EF4-FFF2-40B4-BE49-F238E27FC236}">
                <a16:creationId xmlns:a16="http://schemas.microsoft.com/office/drawing/2014/main" id="{C8430839-282E-5796-0CF6-5F885F513D67}"/>
              </a:ext>
            </a:extLst>
          </p:cNvPr>
          <p:cNvSpPr txBox="1"/>
          <p:nvPr/>
        </p:nvSpPr>
        <p:spPr>
          <a:xfrm>
            <a:off x="2132551" y="5278566"/>
            <a:ext cx="2408968" cy="39776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Reinforce </a:t>
            </a: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F2F coaching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with videos: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A+LUK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www.rightbreathe.com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302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8803"/>
    </mc:Choice>
    <mc:Fallback xmlns="">
      <p:transition spd="slow" advTm="238803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9|1|23.2|23.8|0.7|28.8|15.1|4.3|1.3|2|1.5|0.9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_ip_UnifiedCompliancePolicyUIAction xmlns="http://schemas.microsoft.com/sharepoint/v3" xsi:nil="true"/>
    <_ip_UnifiedCompliancePolicyProperties xmlns="http://schemas.microsoft.com/sharepoint/v3" xsi:nil="true"/>
    <lcf76f155ced4ddcb4097134ff3c332f xmlns="c91515f3-5142-4256-b30b-21ecc30bd2e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241AFA7E9D94479A1726E84480F27F" ma:contentTypeVersion="58" ma:contentTypeDescription="Create a new document." ma:contentTypeScope="" ma:versionID="5aee0de0a2c4e23b4c2429f23167c32f">
  <xsd:schema xmlns:xsd="http://www.w3.org/2001/XMLSchema" xmlns:xs="http://www.w3.org/2001/XMLSchema" xmlns:p="http://schemas.microsoft.com/office/2006/metadata/properties" xmlns:ns1="http://schemas.microsoft.com/sharepoint/v3" xmlns:ns2="470130c8-a881-4bee-98b4-16d048cf70d7" xmlns:ns3="c91515f3-5142-4256-b30b-21ecc30bd2e2" xmlns:ns4="cccaf3ac-2de9-44d4-aa31-54302fceb5f7" targetNamespace="http://schemas.microsoft.com/office/2006/metadata/properties" ma:root="true" ma:fieldsID="462c5f05d2a35d95cc3c436eb4bd7280" ns1:_="" ns2:_="" ns3:_="" ns4:_="">
    <xsd:import namespace="http://schemas.microsoft.com/sharepoint/v3"/>
    <xsd:import namespace="470130c8-a881-4bee-98b4-16d048cf70d7"/>
    <xsd:import namespace="c91515f3-5142-4256-b30b-21ecc30bd2e2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SharedWithUsers" minOccurs="0"/>
                <xsd:element ref="ns2:SharedWithDetails" minOccurs="0"/>
                <xsd:element ref="ns3:MediaLengthInSeconds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0130c8-a881-4bee-98b4-16d048cf70d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1515f3-5142-4256-b30b-21ecc30bd2e2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71062472-9167-4f5f-b071-b32a94defc01}" ma:internalName="TaxCatchAll" ma:showField="CatchAllData" ma:web="d83174ee-98ec-4b9f-8269-db6d0c386c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333066-D95F-4DC9-8F45-8431A5C3C7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D9FD49-C1C5-400A-B04D-90A236984D1F}">
  <ds:schemaRefs>
    <ds:schemaRef ds:uri="http://schemas.openxmlformats.org/package/2006/metadata/core-properties"/>
    <ds:schemaRef ds:uri="cccaf3ac-2de9-44d4-aa31-54302fceb5f7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5d66da30-c57e-467e-bd92-94ce3dcc2d9c"/>
    <ds:schemaRef ds:uri="f90e7bc6-a3db-487f-b513-bfabef5bed32"/>
    <ds:schemaRef ds:uri="http://www.w3.org/XML/1998/namespace"/>
    <ds:schemaRef ds:uri="http://purl.org/dc/dcmitype/"/>
    <ds:schemaRef ds:uri="e9490d13-8b4b-4b30-8a7f-4904a19a9936"/>
    <ds:schemaRef ds:uri="http://schemas.microsoft.com/sharepoint/v3"/>
    <ds:schemaRef ds:uri="c91515f3-5142-4256-b30b-21ecc30bd2e2"/>
  </ds:schemaRefs>
</ds:datastoreItem>
</file>

<file path=customXml/itemProps3.xml><?xml version="1.0" encoding="utf-8"?>
<ds:datastoreItem xmlns:ds="http://schemas.openxmlformats.org/officeDocument/2006/customXml" ds:itemID="{C9B755A6-4864-4C2C-8C71-4A347D10B4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70130c8-a881-4bee-98b4-16d048cf70d7"/>
    <ds:schemaRef ds:uri="c91515f3-5142-4256-b30b-21ecc30bd2e2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</TotalTime>
  <Words>1358</Words>
  <Application>Microsoft Office PowerPoint</Application>
  <PresentationFormat>Widescreen</PresentationFormat>
  <Paragraphs>99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ArialMT</vt:lpstr>
      <vt:lpstr>Calibri</vt:lpstr>
      <vt:lpstr>Calibri Light</vt:lpstr>
      <vt:lpstr>Symbol</vt:lpstr>
      <vt:lpstr>Custom Design</vt:lpstr>
      <vt:lpstr>Office Theme</vt:lpstr>
      <vt:lpstr>Greener Respiratory Prescribing in Children &amp; Young People</vt:lpstr>
      <vt:lpstr>Introduction </vt:lpstr>
      <vt:lpstr>Why is the top tips guide important for children and young people?</vt:lpstr>
      <vt:lpstr>Why is the top tips guide important for healthcare professionals?</vt:lpstr>
      <vt:lpstr>What are the steps to introducing greener inhaler prescribing in CYP?</vt:lpstr>
      <vt:lpstr>Sources</vt:lpstr>
      <vt:lpstr>Appendix 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16.9</dc:title>
  <dc:creator>Craig Sanderson</dc:creator>
  <cp:lastModifiedBy>SHAH, Neena (ROYAL FREE LONDON NHS FOUNDATION TRUST)</cp:lastModifiedBy>
  <cp:revision>118</cp:revision>
  <dcterms:created xsi:type="dcterms:W3CDTF">2017-05-03T08:06:17Z</dcterms:created>
  <dcterms:modified xsi:type="dcterms:W3CDTF">2023-03-03T10:22:12Z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0x010100CE241AFA7E9D94479A1726E84480F27F</vt:lpwstr>
  </property>
  <property fmtid="{D5CDD505-2E9C-101B-9397-08002B2CF9AE}" pid="3" name="TaxKeyword">
    <vt:lpwstr/>
  </property>
  <property fmtid="{D5CDD505-2E9C-101B-9397-08002B2CF9AE}" pid="4" name="Subject0">
    <vt:lpwstr/>
  </property>
  <property fmtid="{D5CDD505-2E9C-101B-9397-08002B2CF9AE}" pid="5" name="Document type0">
    <vt:lpwstr/>
  </property>
  <property fmtid="{D5CDD505-2E9C-101B-9397-08002B2CF9AE}" pid="6" name="WTTeamSiteDocumentType">
    <vt:lpwstr/>
  </property>
  <property fmtid="{D5CDD505-2E9C-101B-9397-08002B2CF9AE}" pid="7" name="WTTeamSiteDocumentTypeTaxHTField0">
    <vt:lpwstr/>
  </property>
  <property fmtid="{D5CDD505-2E9C-101B-9397-08002B2CF9AE}" pid="8" name="cebceaf3e3574cdab9f9dab6bbd34ddb">
    <vt:lpwstr/>
  </property>
  <property fmtid="{D5CDD505-2E9C-101B-9397-08002B2CF9AE}" pid="9" name="n2fe4ed80ae84f2cbc880662fe0a8735">
    <vt:lpwstr/>
  </property>
  <property fmtid="{D5CDD505-2E9C-101B-9397-08002B2CF9AE}" pid="10" name="TaxCatchAll">
    <vt:lpwstr/>
  </property>
  <property fmtid="{D5CDD505-2E9C-101B-9397-08002B2CF9AE}" pid="11" name="TaxKeywordTaxHTField">
    <vt:lpwstr/>
  </property>
  <property fmtid="{D5CDD505-2E9C-101B-9397-08002B2CF9AE}" pid="12" name="MediaServiceImageTags">
    <vt:lpwstr/>
  </property>
</Properties>
</file>