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13" r:id="rId1"/>
  </p:sldMasterIdLst>
  <p:notesMasterIdLst>
    <p:notesMasterId r:id="rId19"/>
  </p:notesMasterIdLst>
  <p:handoutMasterIdLst>
    <p:handoutMasterId r:id="rId20"/>
  </p:handoutMasterIdLst>
  <p:sldIdLst>
    <p:sldId id="1021" r:id="rId2"/>
    <p:sldId id="1014" r:id="rId3"/>
    <p:sldId id="1039" r:id="rId4"/>
    <p:sldId id="1043" r:id="rId5"/>
    <p:sldId id="1038" r:id="rId6"/>
    <p:sldId id="1049" r:id="rId7"/>
    <p:sldId id="1050" r:id="rId8"/>
    <p:sldId id="1052" r:id="rId9"/>
    <p:sldId id="1042" r:id="rId10"/>
    <p:sldId id="1044" r:id="rId11"/>
    <p:sldId id="1045" r:id="rId12"/>
    <p:sldId id="1047" r:id="rId13"/>
    <p:sldId id="1051" r:id="rId14"/>
    <p:sldId id="1015" r:id="rId15"/>
    <p:sldId id="1053" r:id="rId16"/>
    <p:sldId id="1025" r:id="rId17"/>
    <p:sldId id="1022" r:id="rId18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6C1"/>
    <a:srgbClr val="006BB7"/>
    <a:srgbClr val="1580C1"/>
    <a:srgbClr val="1581C2"/>
    <a:srgbClr val="1888CE"/>
    <a:srgbClr val="0271C6"/>
    <a:srgbClr val="0088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2" autoAdjust="0"/>
    <p:restoredTop sz="83634" autoAdjust="0"/>
  </p:normalViewPr>
  <p:slideViewPr>
    <p:cSldViewPr>
      <p:cViewPr>
        <p:scale>
          <a:sx n="75" d="100"/>
          <a:sy n="75" d="100"/>
        </p:scale>
        <p:origin x="-88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MS PGothic" charset="-128"/>
                <a:cs typeface="MS PGothic" charset="-128"/>
              </a:defRPr>
            </a:lvl1pPr>
          </a:lstStyle>
          <a:p>
            <a:pPr>
              <a:defRPr/>
            </a:pPr>
            <a:fld id="{6FCFA6A2-9200-4567-80D0-769817C73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MS PGothic" charset="-128"/>
                <a:cs typeface="MS PGothic" charset="-128"/>
              </a:defRPr>
            </a:lvl1pPr>
          </a:lstStyle>
          <a:p>
            <a:pPr>
              <a:defRPr/>
            </a:pPr>
            <a:fld id="{68305DC9-B8AD-4D41-9358-7CB9E4D9E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Childhood obesity: a plan for action 2017 </a:t>
            </a:r>
          </a:p>
          <a:p>
            <a:r>
              <a:rPr lang="en-GB" baseline="0" dirty="0" smtClean="0"/>
              <a:t>Sugar tax – led and run by PHE for all sectors of industry – breakfast cereals, yoghurts, biscuits, cakes, confectionary, puddings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Some academies and free schools not subject to School food standards</a:t>
            </a:r>
          </a:p>
          <a:p>
            <a:r>
              <a:rPr lang="en-GB" baseline="0" dirty="0" smtClean="0"/>
              <a:t>Sugar Smart app – help families weekly shop on fat, sugar and salt</a:t>
            </a:r>
          </a:p>
          <a:p>
            <a:r>
              <a:rPr lang="en-GB" baseline="0" dirty="0" smtClean="0"/>
              <a:t>Health professionals – resources on behaviour change. Health Education England Aug 2019</a:t>
            </a:r>
          </a:p>
          <a:p>
            <a:r>
              <a:rPr lang="en-GB" baseline="0" dirty="0" smtClean="0"/>
              <a:t>Healthy Eating and Nutrition in the Really Young – whole family approach to achieving and maintaining a healthy weight from pregnancy to the end of primary school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4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MS PGothic" charset="-128"/>
                <a:cs typeface="MS PGothic" charset="-128"/>
              </a:rPr>
              <a:t>Objective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MS PGothic" charset="-128"/>
                <a:cs typeface="MS PGothic" charset="-128"/>
              </a:rPr>
              <a:t>To review child and adolescent weight-related health intervention characteristics, with a particular focus on levels of parental participation, and examine differences in intervention effectiveness.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MS PGothic" charset="-128"/>
                <a:cs typeface="MS PGothic" charset="-128"/>
              </a:rPr>
              <a:t/>
            </a:r>
            <a:br>
              <a:rPr lang="en-GB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MS PGothic" charset="-128"/>
                <a:cs typeface="MS PGothic" charset="-128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4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9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Calories</a:t>
            </a:r>
            <a:r>
              <a:rPr lang="en-GB" baseline="0" dirty="0" smtClean="0"/>
              <a:t> above that required for a healthy weight</a:t>
            </a:r>
          </a:p>
          <a:p>
            <a:r>
              <a:rPr lang="en-GB" baseline="0" dirty="0" smtClean="0"/>
              <a:t>No studies so far have shown why deprived areas the worse affected – many variables to adjust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3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Article of a review</a:t>
            </a:r>
            <a:r>
              <a:rPr lang="en-GB" baseline="0" dirty="0" smtClean="0"/>
              <a:t> of m</a:t>
            </a:r>
            <a:r>
              <a:rPr lang="en-GB" dirty="0" smtClean="0"/>
              <a:t>ore than 15 longitudinal</a:t>
            </a:r>
            <a:r>
              <a:rPr lang="en-GB" baseline="0" dirty="0" smtClean="0"/>
              <a:t> cohort studies in adults and children. </a:t>
            </a:r>
          </a:p>
          <a:p>
            <a:r>
              <a:rPr lang="en-GB" baseline="0" dirty="0" smtClean="0"/>
              <a:t>Almost all obese participants found to be at higher risk of developing true asthma confirmed by specialist diagnosis </a:t>
            </a:r>
          </a:p>
          <a:p>
            <a:r>
              <a:rPr lang="en-GB" baseline="0" dirty="0" smtClean="0"/>
              <a:t>Up to date of the paper (2012) no evidence that asthma causes obesity but ample evidence obesity is a risk factor for asthma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1"/>
                </a:solidFill>
                <a:latin typeface="Times" pitchFamily="18" charset="0"/>
                <a:ea typeface="MS PGothic" charset="-128"/>
                <a:cs typeface="MS PGothic" charset="-128"/>
              </a:rPr>
              <a:t>possible interactions between smooth muscle dysfunction and oxidative stress compounded by exercise / genetic / diet factors)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RCPCH – royal college of paediatrics and child health</a:t>
            </a:r>
          </a:p>
          <a:p>
            <a:r>
              <a:rPr lang="en-GB" baseline="0" dirty="0" smtClean="0"/>
              <a:t>Only use over 2 years of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7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dietary</a:t>
            </a:r>
            <a:r>
              <a:rPr lang="en-GB" baseline="0" dirty="0" smtClean="0"/>
              <a:t> recommendations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RCPCH</a:t>
            </a:r>
            <a:r>
              <a:rPr lang="en-GB" baseline="0" dirty="0" smtClean="0"/>
              <a:t>  - higher screen time less healthy diet, higher energy intake – to negotiate screen time</a:t>
            </a:r>
          </a:p>
          <a:p>
            <a:r>
              <a:rPr lang="en-GB" dirty="0" smtClean="0"/>
              <a:t>Home economics (life skill), food and Nutrition, GCSE Food technology (food production)</a:t>
            </a:r>
          </a:p>
          <a:p>
            <a:r>
              <a:rPr lang="en-GB" dirty="0" smtClean="0"/>
              <a:t>Political</a:t>
            </a:r>
            <a:r>
              <a:rPr lang="en-GB" baseline="0" dirty="0" smtClean="0"/>
              <a:t> influences have affected teaching of food and nutrition / life skill in schools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Mandatory for nutrition information to be displayed on the back some food manufacturers</a:t>
            </a:r>
            <a:r>
              <a:rPr lang="en-GB" baseline="0" dirty="0" smtClean="0"/>
              <a:t> / supermarkets display nutritional information on the front.</a:t>
            </a:r>
          </a:p>
          <a:p>
            <a:r>
              <a:rPr lang="en-GB" baseline="0" dirty="0" smtClean="0"/>
              <a:t>Compares calories / fat / sugar / salt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05DC9-B8AD-4D41-9358-7CB9E4D9EB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annerback.jpg"/>
          <p:cNvPicPr>
            <a:picLocks noChangeAspect="1"/>
          </p:cNvPicPr>
          <p:nvPr userDrawn="1"/>
        </p:nvPicPr>
        <p:blipFill>
          <a:blip r:embed="rId2"/>
          <a:srcRect r="20531" b="231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WH-Trust-logo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381000"/>
            <a:ext cx="33242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hittington_logo whiteout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257800"/>
            <a:ext cx="771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6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85800" y="2209800"/>
            <a:ext cx="7772400" cy="1470025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back.jpg"/>
          <p:cNvPicPr>
            <a:picLocks noChangeAspect="1"/>
          </p:cNvPicPr>
          <p:nvPr userDrawn="1"/>
        </p:nvPicPr>
        <p:blipFill>
          <a:blip r:embed="rId2"/>
          <a:srcRect r="20531" b="86478"/>
          <a:stretch>
            <a:fillRect/>
          </a:stretch>
        </p:blipFill>
        <p:spPr bwMode="auto">
          <a:xfrm>
            <a:off x="0" y="0"/>
            <a:ext cx="9144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hittington_logo.jpg"/>
          <p:cNvPicPr>
            <a:picLocks noChangeAspect="1"/>
          </p:cNvPicPr>
          <p:nvPr userDrawn="1"/>
        </p:nvPicPr>
        <p:blipFill>
          <a:blip r:embed="rId3"/>
          <a:srcRect l="59810"/>
          <a:stretch>
            <a:fillRect/>
          </a:stretch>
        </p:blipFill>
        <p:spPr bwMode="auto">
          <a:xfrm>
            <a:off x="8075613" y="5292725"/>
            <a:ext cx="83978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WH-Trust-logo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591175" y="381000"/>
            <a:ext cx="33242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323850" y="1628775"/>
            <a:ext cx="7772400" cy="1470025"/>
          </a:xfrm>
        </p:spPr>
        <p:txBody>
          <a:bodyPr/>
          <a:lstStyle>
            <a:lvl1pPr>
              <a:defRPr sz="2800">
                <a:solidFill>
                  <a:srgbClr val="1888CE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323850" y="3284538"/>
            <a:ext cx="6400800" cy="273685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annerback.jpg"/>
          <p:cNvPicPr>
            <a:picLocks noChangeAspect="1"/>
          </p:cNvPicPr>
          <p:nvPr userDrawn="1"/>
        </p:nvPicPr>
        <p:blipFill>
          <a:blip r:embed="rId2"/>
          <a:srcRect r="20531" b="231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WH-Trust-logo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381000"/>
            <a:ext cx="33242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hittington_logo whiteout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257800"/>
            <a:ext cx="771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2743200" cy="1905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871663"/>
            <a:ext cx="77724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33333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-lfh.org.uk/Component/Details/58740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-lfh.org.uk/Component/Details/58740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 sz="quarter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Childhood Obesity</a:t>
            </a:r>
            <a:br>
              <a:rPr lang="en-GB" sz="3600" dirty="0" smtClean="0">
                <a:latin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</a:rPr>
              <a:t/>
            </a:r>
            <a:br>
              <a:rPr lang="en-GB" sz="3600" dirty="0">
                <a:latin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</a:rPr>
              <a:t/>
            </a:r>
            <a:br>
              <a:rPr lang="en-GB" sz="3600" dirty="0" smtClean="0">
                <a:latin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</a:rPr>
              <a:t>Caroline Rowley</a:t>
            </a:r>
            <a:br>
              <a:rPr lang="en-GB" sz="3600" dirty="0" smtClean="0">
                <a:latin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</a:rPr>
              <a:t>Paediatric Dietitian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How we used to eat!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850" y="2204864"/>
            <a:ext cx="7200478" cy="3816524"/>
          </a:xfrm>
        </p:spPr>
        <p:txBody>
          <a:bodyPr/>
          <a:lstStyle/>
          <a:p>
            <a:r>
              <a:rPr lang="en-GB" sz="1600" dirty="0" smtClean="0"/>
              <a:t>Mrs </a:t>
            </a:r>
            <a:r>
              <a:rPr lang="en-GB" sz="1600" dirty="0" err="1" smtClean="0"/>
              <a:t>Beeton’s</a:t>
            </a:r>
            <a:r>
              <a:rPr lang="en-GB" sz="1600" dirty="0" smtClean="0"/>
              <a:t> everyday cookery (1963)</a:t>
            </a:r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Family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Variety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At least one helping of protein at breakfast, midday, evening meal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Children and expectant mothers - one pint of milk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Enough fats, starches and sugars to </a:t>
            </a:r>
            <a:r>
              <a:rPr lang="en-GB" sz="1400" dirty="0" smtClean="0"/>
              <a:t>satisfy appetite and allow normal growth in children / maintain body weight of 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One helping of potatoes and at least one serving of fresh vegetables, or salad or fruit to ensure an adequate amount of Vitamin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Snacks: ‘redundant food is obtained by those who find themselves more than adequately nourished’ and should be ‘watched carefully as the main meals by those who guard the family health’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endParaRPr lang="en-GB" sz="1400" b="0" dirty="0" smtClean="0"/>
          </a:p>
          <a:p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97510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Life today!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850" y="2276872"/>
            <a:ext cx="7056462" cy="3744516"/>
          </a:xfrm>
        </p:spPr>
        <p:txBody>
          <a:bodyPr/>
          <a:lstStyle/>
          <a:p>
            <a:r>
              <a:rPr lang="en-GB" sz="1400" b="0" dirty="0" smtClean="0">
                <a:latin typeface="+mn-lt"/>
              </a:rPr>
              <a:t>Processed high sugar, high fat food and drinks</a:t>
            </a:r>
          </a:p>
          <a:p>
            <a:r>
              <a:rPr lang="en-GB" sz="1400" b="0" dirty="0" smtClean="0">
                <a:latin typeface="+mn-lt"/>
              </a:rPr>
              <a:t>Lots of variety – more variety means increased food consumption</a:t>
            </a:r>
          </a:p>
          <a:p>
            <a:r>
              <a:rPr lang="en-GB" sz="1400" b="0" dirty="0" smtClean="0">
                <a:latin typeface="+mn-lt"/>
              </a:rPr>
              <a:t>Lots of new food products e.g. plant-based foods, breakfast cereals</a:t>
            </a:r>
          </a:p>
          <a:p>
            <a:r>
              <a:rPr lang="en-GB" sz="1400" b="0" dirty="0" smtClean="0">
                <a:latin typeface="+mn-lt"/>
              </a:rPr>
              <a:t>Snacks</a:t>
            </a:r>
          </a:p>
          <a:p>
            <a:r>
              <a:rPr lang="en-GB" sz="1400" b="0" dirty="0" smtClean="0">
                <a:latin typeface="+mn-lt"/>
              </a:rPr>
              <a:t>Takeaway food and delivery meals (fast food)</a:t>
            </a:r>
          </a:p>
          <a:p>
            <a:r>
              <a:rPr lang="en-GB" sz="1400" b="0" dirty="0" smtClean="0">
                <a:latin typeface="+mn-lt"/>
              </a:rPr>
              <a:t>Ready meals</a:t>
            </a:r>
          </a:p>
          <a:p>
            <a:r>
              <a:rPr lang="en-GB" sz="1400" b="0" dirty="0" smtClean="0">
                <a:latin typeface="+mn-lt"/>
              </a:rPr>
              <a:t>Confectionary – ‘family’ sizes often more economical </a:t>
            </a:r>
          </a:p>
          <a:p>
            <a:r>
              <a:rPr lang="en-GB" sz="1400" b="0" dirty="0" smtClean="0">
                <a:latin typeface="+mn-lt"/>
              </a:rPr>
              <a:t>Crisps – 90p per pack £1 for 6 packs</a:t>
            </a:r>
          </a:p>
          <a:p>
            <a:r>
              <a:rPr lang="en-GB" sz="1400" b="0" dirty="0" smtClean="0">
                <a:latin typeface="+mn-lt"/>
              </a:rPr>
              <a:t>Abundance of food</a:t>
            </a:r>
          </a:p>
          <a:p>
            <a:r>
              <a:rPr lang="en-GB" sz="1400" b="0" dirty="0" smtClean="0">
                <a:latin typeface="+mn-lt"/>
              </a:rPr>
              <a:t>Effects of advertising </a:t>
            </a:r>
          </a:p>
          <a:p>
            <a:r>
              <a:rPr lang="en-GB" sz="1400" b="0" dirty="0" smtClean="0">
                <a:latin typeface="+mn-lt"/>
              </a:rPr>
              <a:t>More food outlets / restaurants / cafés</a:t>
            </a:r>
          </a:p>
          <a:p>
            <a:r>
              <a:rPr lang="en-GB" sz="1400" b="0" dirty="0" smtClean="0">
                <a:latin typeface="+mn-lt"/>
              </a:rPr>
              <a:t>Working parents / carers </a:t>
            </a:r>
          </a:p>
          <a:p>
            <a:r>
              <a:rPr lang="en-GB" sz="1400" b="0" dirty="0" smtClean="0">
                <a:latin typeface="+mn-lt"/>
              </a:rPr>
              <a:t>Family time constraints</a:t>
            </a:r>
          </a:p>
          <a:p>
            <a:r>
              <a:rPr lang="en-GB" sz="1400" b="0" dirty="0" smtClean="0">
                <a:latin typeface="+mn-lt"/>
              </a:rPr>
              <a:t>More sedentary lifestyle </a:t>
            </a:r>
          </a:p>
          <a:p>
            <a:endParaRPr lang="en-GB" sz="16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338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Calorie content of common foods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15616" y="2492896"/>
            <a:ext cx="6912446" cy="3600500"/>
          </a:xfrm>
        </p:spPr>
        <p:txBody>
          <a:bodyPr/>
          <a:lstStyle/>
          <a:p>
            <a:r>
              <a:rPr lang="en-GB" sz="1600" b="0" dirty="0" smtClean="0">
                <a:latin typeface="+mn-lt"/>
              </a:rPr>
              <a:t>Fruit Juice 1 litre carton – 460 kcal</a:t>
            </a:r>
          </a:p>
          <a:p>
            <a:endParaRPr lang="en-GB" sz="1600" b="0" dirty="0" smtClean="0">
              <a:latin typeface="+mn-lt"/>
            </a:endParaRPr>
          </a:p>
          <a:p>
            <a:r>
              <a:rPr lang="en-GB" sz="1600" b="0" dirty="0" smtClean="0">
                <a:latin typeface="+mn-lt"/>
              </a:rPr>
              <a:t>Packet of crisps 184kcal</a:t>
            </a:r>
          </a:p>
          <a:p>
            <a:endParaRPr lang="en-GB" sz="1600" b="0" dirty="0" smtClean="0">
              <a:latin typeface="+mn-lt"/>
            </a:endParaRPr>
          </a:p>
          <a:p>
            <a:r>
              <a:rPr lang="en-GB" sz="1600" b="0" dirty="0" smtClean="0">
                <a:latin typeface="+mn-lt"/>
              </a:rPr>
              <a:t>Pizza (1 slice) average 250 kcal</a:t>
            </a:r>
          </a:p>
          <a:p>
            <a:endParaRPr lang="en-GB" sz="1600" b="0" dirty="0" smtClean="0">
              <a:latin typeface="+mn-lt"/>
            </a:endParaRPr>
          </a:p>
          <a:p>
            <a:r>
              <a:rPr lang="en-GB" sz="1600" b="0" dirty="0" smtClean="0">
                <a:latin typeface="+mn-lt"/>
              </a:rPr>
              <a:t>McDonald’s medium fries 312 kcal</a:t>
            </a:r>
          </a:p>
          <a:p>
            <a:endParaRPr lang="en-GB" sz="1600" b="0" dirty="0" smtClean="0">
              <a:latin typeface="+mn-lt"/>
            </a:endParaRPr>
          </a:p>
          <a:p>
            <a:r>
              <a:rPr lang="en-GB" sz="1600" b="0" dirty="0" smtClean="0">
                <a:latin typeface="+mn-lt"/>
              </a:rPr>
              <a:t>Cola (355ml) 149 Kcal</a:t>
            </a:r>
          </a:p>
          <a:p>
            <a:endParaRPr lang="en-GB" sz="1600" b="0" dirty="0" smtClean="0">
              <a:latin typeface="+mn-lt"/>
            </a:endParaRPr>
          </a:p>
          <a:p>
            <a:r>
              <a:rPr lang="en-GB" sz="1600" b="0" dirty="0" smtClean="0">
                <a:latin typeface="+mn-lt"/>
              </a:rPr>
              <a:t>Milk chocolate buttons (119g) 636 Kcal</a:t>
            </a:r>
            <a:endParaRPr lang="en-GB" sz="1600" b="0" dirty="0">
              <a:latin typeface="+mn-lt"/>
            </a:endParaRPr>
          </a:p>
        </p:txBody>
      </p:sp>
      <p:pic>
        <p:nvPicPr>
          <p:cNvPr id="2052" name="Picture 4" descr="C:\Users\rowleyca.WHITTINGTON\AppData\Local\Microsoft\Windows\INetCache\IE\O29UWXE1\5428363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08" y="2253479"/>
            <a:ext cx="368281" cy="5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owleyca.WHITTINGTON\AppData\Local\Microsoft\Windows\INetCache\IE\VP2FC8D9\220px-Salt-and-Vinega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3022510"/>
            <a:ext cx="480283" cy="3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owleyca.WHITTINGTON\AppData\Local\Microsoft\Windows\INetCache\IE\H3BUTYV8\pizza_slic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86" y="3360596"/>
            <a:ext cx="845840" cy="6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owleyca.WHITTINGTON\AppData\Local\Microsoft\Windows\INetCache\IE\VAZ5NVXF\Mcdonalds-French-Fries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95" y="3974512"/>
            <a:ext cx="1490588" cy="7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rowleyca.WHITTINGTON\AppData\Local\Microsoft\Windows\INetCache\IE\VAZ5NVXF\1_jownESL_JhWdSdOFMy4pTA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07" y="4653136"/>
            <a:ext cx="882520" cy="7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rowleyca.WHITTINGTON\AppData\Local\Microsoft\Windows\INetCache\IE\H3BUTYV8\Cadbury_Buttons_Old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26" y="5359152"/>
            <a:ext cx="550214" cy="7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1600" dirty="0" smtClean="0">
                <a:latin typeface="+mn-lt"/>
              </a:rPr>
              <a:t>Nutrition labelling</a:t>
            </a:r>
            <a:endParaRPr lang="en-GB" sz="1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850" y="2060848"/>
            <a:ext cx="6912446" cy="3960540"/>
          </a:xfrm>
        </p:spPr>
        <p:txBody>
          <a:bodyPr/>
          <a:lstStyle/>
          <a:p>
            <a:r>
              <a:rPr lang="en-GB" sz="1400" b="0" dirty="0" smtClean="0">
                <a:latin typeface="+mn-lt"/>
              </a:rPr>
              <a:t>Provides information to make an informed choice when deciding what food and drink products to buy (Food Standards Agency)</a:t>
            </a:r>
            <a:endParaRPr lang="en-GB" sz="1400" b="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62148"/>
            <a:ext cx="4248472" cy="283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5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Government strategies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72816"/>
            <a:ext cx="7992888" cy="4366443"/>
          </a:xfrm>
        </p:spPr>
        <p:txBody>
          <a:bodyPr/>
          <a:lstStyle/>
          <a:p>
            <a:r>
              <a:rPr lang="en-GB" sz="1600" dirty="0" smtClean="0">
                <a:latin typeface="+mn-lt"/>
              </a:rPr>
              <a:t>Soft drink industry levy </a:t>
            </a:r>
            <a:endParaRPr lang="en-GB" sz="1600" dirty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Sugar tax – 20% less by 2020 – ingredients or product size. </a:t>
            </a:r>
          </a:p>
          <a:p>
            <a:r>
              <a:rPr lang="en-GB" sz="1600" dirty="0" smtClean="0">
                <a:latin typeface="+mn-lt"/>
              </a:rPr>
              <a:t>Funding to science and technology for development of healthier products</a:t>
            </a:r>
          </a:p>
          <a:p>
            <a:r>
              <a:rPr lang="en-GB" sz="1600" dirty="0" smtClean="0">
                <a:latin typeface="+mn-lt"/>
              </a:rPr>
              <a:t>School Food Standards / Early years settings</a:t>
            </a:r>
          </a:p>
          <a:p>
            <a:r>
              <a:rPr lang="en-GB" sz="1600" dirty="0" smtClean="0">
                <a:latin typeface="+mn-lt"/>
              </a:rPr>
              <a:t>Food labelling</a:t>
            </a:r>
            <a:endParaRPr lang="en-GB" sz="1600" dirty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Change4Life – Sugar Smart app  </a:t>
            </a:r>
          </a:p>
          <a:p>
            <a:r>
              <a:rPr lang="en-GB" sz="1600" dirty="0" smtClean="0">
                <a:latin typeface="+mn-lt"/>
              </a:rPr>
              <a:t>Health professional – resources to support confidence discussing nutrition and weight issues – All Our Health: Childhood </a:t>
            </a:r>
            <a:r>
              <a:rPr lang="en-GB" sz="1600" dirty="0">
                <a:latin typeface="+mn-lt"/>
              </a:rPr>
              <a:t>Obesity </a:t>
            </a:r>
            <a:r>
              <a:rPr lang="en-GB" sz="1600" dirty="0">
                <a:latin typeface="+mn-lt"/>
                <a:hlinkClick r:id="rId3"/>
              </a:rPr>
              <a:t>https://</a:t>
            </a:r>
            <a:r>
              <a:rPr lang="en-GB" sz="1600" dirty="0" smtClean="0">
                <a:latin typeface="+mn-lt"/>
                <a:hlinkClick r:id="rId3"/>
              </a:rPr>
              <a:t>portal.e-lfh.org.uk/Component/Details/587409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National Child Measurement Programme (NCMP) </a:t>
            </a:r>
          </a:p>
          <a:p>
            <a:r>
              <a:rPr lang="en-GB" sz="1600" dirty="0">
                <a:latin typeface="+mn-lt"/>
              </a:rPr>
              <a:t>Children and young people at least 60 </a:t>
            </a:r>
            <a:r>
              <a:rPr lang="en-GB" sz="1600" dirty="0" smtClean="0">
                <a:latin typeface="+mn-lt"/>
              </a:rPr>
              <a:t>mins mod-vigorous activity </a:t>
            </a:r>
            <a:r>
              <a:rPr lang="en-GB" sz="1600" dirty="0">
                <a:latin typeface="+mn-lt"/>
              </a:rPr>
              <a:t>per day </a:t>
            </a:r>
          </a:p>
          <a:p>
            <a:r>
              <a:rPr lang="en-GB" sz="1600" dirty="0">
                <a:latin typeface="+mn-lt"/>
              </a:rPr>
              <a:t>Investment in sports and physical activity programmes – in schools, outside of school and walking and cycling to school (</a:t>
            </a:r>
            <a:r>
              <a:rPr lang="en-GB" sz="1600" dirty="0" err="1">
                <a:latin typeface="+mn-lt"/>
              </a:rPr>
              <a:t>Bikeability</a:t>
            </a:r>
            <a:r>
              <a:rPr lang="en-GB" sz="1600" dirty="0">
                <a:latin typeface="+mn-lt"/>
              </a:rPr>
              <a:t> cycle training for children)</a:t>
            </a:r>
          </a:p>
          <a:p>
            <a:r>
              <a:rPr lang="en-GB" sz="1600" dirty="0">
                <a:latin typeface="+mn-lt"/>
              </a:rPr>
              <a:t>September 2017 – introduction of voluntary health rating scheme for schools (Ofsted)</a:t>
            </a:r>
          </a:p>
          <a:p>
            <a:r>
              <a:rPr lang="en-GB" sz="1600" dirty="0">
                <a:latin typeface="+mn-lt"/>
              </a:rPr>
              <a:t>HENRY</a:t>
            </a:r>
          </a:p>
          <a:p>
            <a:pPr marL="0" indent="0">
              <a:buNone/>
            </a:pPr>
            <a:endParaRPr lang="en-GB" sz="16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What research tells us…..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850" y="2276872"/>
            <a:ext cx="6984454" cy="3744516"/>
          </a:xfrm>
        </p:spPr>
        <p:txBody>
          <a:bodyPr/>
          <a:lstStyle/>
          <a:p>
            <a:r>
              <a:rPr lang="en-GB" sz="1400" b="0" dirty="0" smtClean="0">
                <a:latin typeface="+mn-lt"/>
              </a:rPr>
              <a:t>Family based lifestyle interventions are the most effective: </a:t>
            </a:r>
          </a:p>
          <a:p>
            <a:endParaRPr lang="en-GB" sz="1400" b="0" dirty="0" smtClean="0"/>
          </a:p>
          <a:p>
            <a:r>
              <a:rPr lang="en-GB" sz="1400" b="0" dirty="0" err="1" smtClean="0"/>
              <a:t>Niemeier</a:t>
            </a:r>
            <a:r>
              <a:rPr lang="en-GB" sz="1400" b="0" dirty="0" smtClean="0"/>
              <a:t> B.S et al. Parent </a:t>
            </a:r>
            <a:r>
              <a:rPr lang="en-GB" sz="1400" b="0" dirty="0"/>
              <a:t>participation in weight-related health interventions for children and adolescents: A systematic review and </a:t>
            </a:r>
            <a:r>
              <a:rPr lang="en-GB" sz="1400" b="0" dirty="0" smtClean="0"/>
              <a:t>meta-analysis. Preventative Medicine; volume 55, Issue 1, July 2012</a:t>
            </a:r>
            <a:endParaRPr lang="en-GB" sz="1400" b="0" dirty="0"/>
          </a:p>
          <a:p>
            <a:endParaRPr lang="en-GB" sz="1400" b="0" dirty="0">
              <a:latin typeface="+mn-lt"/>
            </a:endParaRPr>
          </a:p>
          <a:p>
            <a:r>
              <a:rPr lang="en-GB" sz="1400" b="0" dirty="0" smtClean="0">
                <a:latin typeface="+mn-lt"/>
              </a:rPr>
              <a:t>Interventions consisted of nutrition education, physical activity education / sessions, behaviour education / therapy</a:t>
            </a:r>
            <a:endParaRPr lang="en-GB" sz="1400" b="0" dirty="0">
              <a:latin typeface="+mn-lt"/>
            </a:endParaRPr>
          </a:p>
          <a:p>
            <a:endParaRPr lang="en-GB" sz="1400" b="0" dirty="0" smtClean="0">
              <a:latin typeface="+mn-lt"/>
            </a:endParaRPr>
          </a:p>
          <a:p>
            <a:r>
              <a:rPr lang="en-GB" sz="1400" b="0" dirty="0" smtClean="0">
                <a:latin typeface="+mn-lt"/>
              </a:rPr>
              <a:t>The study suggested that parent participation more effectively reduced BMI in child and adolescent participants and the longer they are involved the more effective.</a:t>
            </a:r>
          </a:p>
        </p:txBody>
      </p:sp>
    </p:spTree>
    <p:extLst>
      <p:ext uri="{BB962C8B-B14F-4D97-AF65-F5344CB8AC3E}">
        <p14:creationId xmlns:p14="http://schemas.microsoft.com/office/powerpoint/2010/main" val="396350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Actions to help</a:t>
            </a:r>
            <a:endParaRPr lang="en-GB" dirty="0" smtClean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844824"/>
            <a:ext cx="7772400" cy="3862387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>
                <a:latin typeface="+mn-lt"/>
              </a:rPr>
              <a:t>Raise the issue!</a:t>
            </a:r>
          </a:p>
          <a:p>
            <a:pPr marL="0" indent="0">
              <a:buNone/>
            </a:pPr>
            <a:r>
              <a:rPr lang="en-GB" sz="1400" dirty="0"/>
              <a:t>Provide consistent evidence based </a:t>
            </a:r>
            <a:r>
              <a:rPr lang="en-GB" sz="1400" dirty="0" smtClean="0"/>
              <a:t>advice</a:t>
            </a:r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Health </a:t>
            </a:r>
            <a:r>
              <a:rPr lang="en-GB" sz="1400" dirty="0"/>
              <a:t>professional – resources to support confidence discussing nutrition and weight issues – All Our Health: Childhood Obesity </a:t>
            </a:r>
            <a:r>
              <a:rPr lang="en-GB" sz="1400" dirty="0">
                <a:hlinkClick r:id="rId3"/>
              </a:rPr>
              <a:t>https://portal.e-lfh.org.uk/Component/Details/587409</a:t>
            </a:r>
            <a:endParaRPr lang="en-GB" sz="1400" dirty="0"/>
          </a:p>
          <a:p>
            <a:pPr marL="0" indent="0">
              <a:buNone/>
            </a:pPr>
            <a:r>
              <a:rPr lang="en-GB" sz="1400" b="1" dirty="0" smtClean="0">
                <a:latin typeface="+mn-lt"/>
              </a:rPr>
              <a:t>Look at local Trust obesity guidelines</a:t>
            </a:r>
            <a:r>
              <a:rPr lang="en-GB" sz="1400" dirty="0" smtClean="0">
                <a:latin typeface="+mn-lt"/>
              </a:rPr>
              <a:t> – signposts where to refer / co-</a:t>
            </a:r>
            <a:r>
              <a:rPr lang="en-GB" sz="1400" dirty="0" err="1" smtClean="0">
                <a:latin typeface="+mn-lt"/>
              </a:rPr>
              <a:t>moribidities</a:t>
            </a:r>
            <a:r>
              <a:rPr lang="en-GB" sz="1400" dirty="0" smtClean="0">
                <a:latin typeface="+mn-lt"/>
              </a:rPr>
              <a:t> and complex features</a:t>
            </a:r>
          </a:p>
          <a:p>
            <a:r>
              <a:rPr lang="en-GB" sz="1400" dirty="0" smtClean="0">
                <a:latin typeface="+mn-lt"/>
              </a:rPr>
              <a:t>Paediatric dietitian </a:t>
            </a:r>
          </a:p>
          <a:p>
            <a:r>
              <a:rPr lang="en-GB" sz="1400" dirty="0" smtClean="0">
                <a:latin typeface="+mn-lt"/>
              </a:rPr>
              <a:t>Specialist childhood obesity services 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e.g. HENRY</a:t>
            </a:r>
          </a:p>
          <a:p>
            <a:pPr marL="0" indent="0">
              <a:buNone/>
            </a:pPr>
            <a:endParaRPr lang="en-GB" sz="1400" dirty="0" smtClean="0">
              <a:latin typeface="+mn-lt"/>
            </a:endParaRPr>
          </a:p>
          <a:p>
            <a:pPr marL="0" indent="0">
              <a:buNone/>
            </a:pPr>
            <a:r>
              <a:rPr lang="en-GB" sz="1400" b="1" dirty="0" smtClean="0">
                <a:latin typeface="+mn-lt"/>
              </a:rPr>
              <a:t>Initial advice</a:t>
            </a:r>
            <a:r>
              <a:rPr lang="en-GB" sz="1400" b="1" dirty="0" smtClean="0"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en-GB" sz="1400" dirty="0" smtClean="0">
                <a:latin typeface="+mn-lt"/>
              </a:rPr>
              <a:t>First </a:t>
            </a:r>
            <a:r>
              <a:rPr lang="en-GB" sz="1400" smtClean="0">
                <a:latin typeface="+mn-lt"/>
              </a:rPr>
              <a:t>step – regular meals</a:t>
            </a:r>
            <a:endParaRPr lang="en-GB" sz="1400" dirty="0" smtClean="0">
              <a:latin typeface="+mn-lt"/>
            </a:endParaRPr>
          </a:p>
          <a:p>
            <a:pPr marL="0" indent="0">
              <a:buNone/>
            </a:pPr>
            <a:r>
              <a:rPr lang="en-GB" sz="1400" dirty="0" smtClean="0">
                <a:latin typeface="+mn-lt"/>
              </a:rPr>
              <a:t>What are the barriers (family, parenting issues, child always hungry etc..)</a:t>
            </a:r>
          </a:p>
          <a:p>
            <a:pPr marL="0" indent="0">
              <a:buNone/>
            </a:pPr>
            <a:r>
              <a:rPr lang="en-GB" sz="1400" dirty="0" smtClean="0">
                <a:latin typeface="+mn-lt"/>
              </a:rPr>
              <a:t>Check diet – include food and drinks (e.g. portion sizes, snacks, meal frequency, drinks)</a:t>
            </a:r>
          </a:p>
          <a:p>
            <a:pPr marL="0" indent="0">
              <a:buNone/>
            </a:pPr>
            <a:r>
              <a:rPr lang="en-GB" sz="1400" dirty="0" smtClean="0">
                <a:latin typeface="+mn-lt"/>
              </a:rPr>
              <a:t>Lifestyle – hobbies, activities, screen time, sleep etc.</a:t>
            </a:r>
          </a:p>
          <a:p>
            <a:pPr marL="0" indent="0">
              <a:buNone/>
            </a:pPr>
            <a:r>
              <a:rPr lang="en-GB" sz="1400" dirty="0" smtClean="0">
                <a:latin typeface="+mn-lt"/>
              </a:rPr>
              <a:t>Psychological support</a:t>
            </a:r>
          </a:p>
          <a:p>
            <a:pPr marL="0" indent="0">
              <a:buNone/>
            </a:pPr>
            <a:r>
              <a:rPr lang="en-GB" sz="1400" dirty="0" smtClean="0">
                <a:latin typeface="+mn-lt"/>
              </a:rPr>
              <a:t>Signpost to locally available activities –  see local council website</a:t>
            </a:r>
          </a:p>
          <a:p>
            <a:pPr marL="0" indent="0">
              <a:buNone/>
            </a:pPr>
            <a:r>
              <a:rPr lang="en-GB" sz="1400" dirty="0" smtClean="0">
                <a:latin typeface="+mn-lt"/>
              </a:rPr>
              <a:t>Encourage walking, using stairs instead of lifts, avoiding over use of push chairs etc.</a:t>
            </a:r>
          </a:p>
          <a:p>
            <a:pPr marL="0" indent="0">
              <a:buNone/>
            </a:pPr>
            <a:endParaRPr lang="en-GB" sz="1400" dirty="0" smtClean="0">
              <a:latin typeface="+mn-lt"/>
            </a:endParaRPr>
          </a:p>
          <a:p>
            <a:pPr marL="0" indent="0">
              <a:buNone/>
            </a:pPr>
            <a:endParaRPr lang="en-GB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34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381000" y="4648200"/>
            <a:ext cx="3657600" cy="1905000"/>
          </a:xfrm>
        </p:spPr>
        <p:txBody>
          <a:bodyPr/>
          <a:lstStyle/>
          <a:p>
            <a:r>
              <a:rPr lang="en-US" b="0" dirty="0" smtClean="0"/>
              <a:t>Nutrition and Dietetics</a:t>
            </a:r>
            <a:br>
              <a:rPr lang="en-US" b="0" dirty="0" smtClean="0"/>
            </a:br>
            <a:r>
              <a:rPr lang="en-US" b="0" dirty="0" smtClean="0"/>
              <a:t>Whittington Health</a:t>
            </a:r>
            <a:br>
              <a:rPr lang="en-US" b="0" dirty="0" smtClean="0"/>
            </a:br>
            <a:r>
              <a:rPr lang="en-US" b="0" dirty="0" err="1" smtClean="0"/>
              <a:t>Magdala</a:t>
            </a:r>
            <a:r>
              <a:rPr lang="en-US" b="0" dirty="0" smtClean="0"/>
              <a:t> Avenue</a:t>
            </a:r>
            <a:br>
              <a:rPr lang="en-US" b="0" dirty="0" smtClean="0"/>
            </a:br>
            <a:r>
              <a:rPr lang="en-US" b="0" dirty="0" smtClean="0"/>
              <a:t>London</a:t>
            </a:r>
            <a:br>
              <a:rPr lang="en-US" b="0" dirty="0" smtClean="0"/>
            </a:br>
            <a:r>
              <a:rPr lang="en-US" b="0" dirty="0" smtClean="0"/>
              <a:t>N19 5NF</a:t>
            </a:r>
            <a:br>
              <a:rPr lang="en-US" b="0" dirty="0" smtClean="0"/>
            </a:br>
            <a:r>
              <a:rPr lang="en-US" b="0" dirty="0" smtClean="0"/>
              <a:t>Tel:	020 </a:t>
            </a:r>
            <a:r>
              <a:rPr lang="en-US" b="0" dirty="0"/>
              <a:t> </a:t>
            </a:r>
            <a:r>
              <a:rPr lang="en-US" b="0" dirty="0" smtClean="0"/>
              <a:t>7288 5851</a:t>
            </a:r>
            <a:br>
              <a:rPr lang="en-US" b="0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Aim and objectives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b="1" dirty="0" smtClean="0">
                <a:latin typeface="+mn-lt"/>
                <a:ea typeface="Calibri"/>
                <a:cs typeface="Times New Roman"/>
              </a:rPr>
              <a:t>Aim:</a:t>
            </a:r>
            <a:r>
              <a:rPr lang="en-GB" sz="1400" dirty="0" smtClean="0">
                <a:latin typeface="+mn-lt"/>
                <a:ea typeface="Calibri"/>
                <a:cs typeface="Times New Roman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dirty="0" smtClean="0">
                <a:latin typeface="+mn-lt"/>
                <a:ea typeface="Calibri"/>
                <a:cs typeface="Times New Roman"/>
              </a:rPr>
              <a:t>Identify the obese child, the influences that contribute to obesity and the interventions to help achieve and maintain a healthy weight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b="1" dirty="0" smtClean="0">
                <a:latin typeface="+mn-lt"/>
                <a:ea typeface="Calibri"/>
                <a:cs typeface="Times New Roman"/>
              </a:rPr>
              <a:t>Objectives: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dirty="0" smtClean="0">
                <a:latin typeface="+mn-lt"/>
                <a:ea typeface="Calibri"/>
                <a:cs typeface="Times New Roman"/>
              </a:rPr>
              <a:t>Understand the causes and effects of obesity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dirty="0" smtClean="0">
                <a:latin typeface="+mn-lt"/>
                <a:ea typeface="Calibri"/>
                <a:cs typeface="Times New Roman"/>
              </a:rPr>
              <a:t>Interpreting measurements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dirty="0" smtClean="0">
                <a:latin typeface="+mn-lt"/>
                <a:ea typeface="Calibri"/>
                <a:cs typeface="Times New Roman"/>
              </a:rPr>
              <a:t>Overview of the energy balance, nutritional requirements and influences</a:t>
            </a:r>
            <a:endParaRPr lang="en-GB" sz="1400" dirty="0">
              <a:latin typeface="+mn-lt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dirty="0" smtClean="0">
                <a:latin typeface="+mn-lt"/>
                <a:ea typeface="Calibri"/>
                <a:cs typeface="Times New Roman"/>
              </a:rPr>
              <a:t>Overview of government initiatives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dirty="0" smtClean="0">
                <a:latin typeface="+mn-lt"/>
                <a:ea typeface="Calibri"/>
                <a:cs typeface="Times New Roman"/>
              </a:rPr>
              <a:t>How health professionals can help and support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3200" dirty="0" smtClean="0">
              <a:latin typeface="Calibri"/>
              <a:ea typeface="Calibri"/>
              <a:cs typeface="Times New Roman"/>
            </a:endParaRP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What is obesity and what are the statistics?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5192" y="2434334"/>
            <a:ext cx="6851103" cy="4091010"/>
          </a:xfrm>
        </p:spPr>
        <p:txBody>
          <a:bodyPr/>
          <a:lstStyle/>
          <a:p>
            <a:r>
              <a:rPr lang="en-GB" sz="1400" b="0" dirty="0" smtClean="0">
                <a:latin typeface="+mn-lt"/>
              </a:rPr>
              <a:t>World Health Organisation (WHO) has defined obesity as abnormal or excessive fat accumulation that presents a risk to health (WHO). </a:t>
            </a:r>
          </a:p>
          <a:p>
            <a:endParaRPr lang="en-GB" sz="1400" b="0" dirty="0">
              <a:latin typeface="+mn-lt"/>
            </a:endParaRPr>
          </a:p>
          <a:p>
            <a:r>
              <a:rPr lang="en-GB" sz="1400" b="0" dirty="0" smtClean="0">
                <a:latin typeface="+mn-lt"/>
              </a:rPr>
              <a:t>It may be classed as overweight or obesity depending on measurements.</a:t>
            </a:r>
          </a:p>
          <a:p>
            <a:endParaRPr lang="en-GB" sz="1400" b="0" dirty="0" smtClean="0">
              <a:latin typeface="+mn-lt"/>
            </a:endParaRPr>
          </a:p>
          <a:p>
            <a:r>
              <a:rPr lang="en-GB" sz="1400" b="0" dirty="0" smtClean="0">
                <a:latin typeface="+mn-lt"/>
              </a:rPr>
              <a:t>Caused by an imbalance of energy in (food) and energy out (activity)</a:t>
            </a:r>
          </a:p>
          <a:p>
            <a:endParaRPr lang="en-GB" sz="1400" b="0" dirty="0" smtClean="0">
              <a:latin typeface="+mn-lt"/>
            </a:endParaRPr>
          </a:p>
          <a:p>
            <a:r>
              <a:rPr lang="en-GB" sz="1400" b="0" dirty="0" smtClean="0">
                <a:latin typeface="+mn-lt"/>
              </a:rPr>
              <a:t>The National Child Measurement Programme (NCMP)   </a:t>
            </a:r>
          </a:p>
          <a:p>
            <a:r>
              <a:rPr lang="en-GB" sz="1400" dirty="0" smtClean="0">
                <a:latin typeface="+mn-lt"/>
              </a:rPr>
              <a:t>All children         Overweight or obese       Obese</a:t>
            </a:r>
          </a:p>
          <a:p>
            <a:r>
              <a:rPr lang="en-GB" sz="1400" dirty="0" smtClean="0">
                <a:latin typeface="+mn-lt"/>
              </a:rPr>
              <a:t>Reception</a:t>
            </a:r>
            <a:r>
              <a:rPr lang="en-GB" sz="1600" dirty="0" smtClean="0">
                <a:latin typeface="+mn-lt"/>
              </a:rPr>
              <a:t>	</a:t>
            </a:r>
            <a:r>
              <a:rPr lang="en-GB" sz="1400" dirty="0" smtClean="0">
                <a:latin typeface="+mn-lt"/>
              </a:rPr>
              <a:t>                 </a:t>
            </a:r>
            <a:r>
              <a:rPr lang="en-GB" sz="1400" b="0" dirty="0" smtClean="0">
                <a:latin typeface="+mn-lt"/>
              </a:rPr>
              <a:t>22.6%                             9.7%                       2018/19</a:t>
            </a:r>
          </a:p>
          <a:p>
            <a:r>
              <a:rPr lang="en-GB" sz="1400" dirty="0" smtClean="0">
                <a:latin typeface="+mn-lt"/>
              </a:rPr>
              <a:t>Year 6     </a:t>
            </a:r>
            <a:r>
              <a:rPr lang="en-GB" sz="1400" b="0" dirty="0" smtClean="0">
                <a:latin typeface="+mn-lt"/>
              </a:rPr>
              <a:t>	                 34.3%	                  20.2%</a:t>
            </a:r>
          </a:p>
          <a:p>
            <a:endParaRPr lang="en-GB" sz="1400" b="0" dirty="0">
              <a:latin typeface="+mn-lt"/>
            </a:endParaRPr>
          </a:p>
          <a:p>
            <a:r>
              <a:rPr lang="en-GB" sz="1400" dirty="0" smtClean="0">
                <a:latin typeface="+mn-lt"/>
              </a:rPr>
              <a:t>Reception	</a:t>
            </a:r>
            <a:r>
              <a:rPr lang="en-GB" sz="1400" b="0" dirty="0" smtClean="0">
                <a:latin typeface="+mn-lt"/>
              </a:rPr>
              <a:t>	22.6%		9.4%                         2010/11</a:t>
            </a:r>
          </a:p>
          <a:p>
            <a:r>
              <a:rPr lang="en-GB" sz="1400" dirty="0" smtClean="0">
                <a:latin typeface="+mn-lt"/>
              </a:rPr>
              <a:t>Year 6</a:t>
            </a:r>
            <a:r>
              <a:rPr lang="en-GB" sz="1400" b="0" dirty="0" smtClean="0">
                <a:latin typeface="+mn-lt"/>
              </a:rPr>
              <a:t>		33.4%		19%</a:t>
            </a:r>
          </a:p>
          <a:p>
            <a:endParaRPr lang="en-GB" sz="1400" b="0" dirty="0">
              <a:latin typeface="+mn-lt"/>
            </a:endParaRPr>
          </a:p>
          <a:p>
            <a:r>
              <a:rPr lang="en-GB" sz="1400" b="0" dirty="0" smtClean="0">
                <a:latin typeface="+mn-lt"/>
              </a:rPr>
              <a:t>Areas of deprivation the worse affected</a:t>
            </a:r>
            <a:endParaRPr lang="en-GB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37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Why is it a problem?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1560" y="2276872"/>
            <a:ext cx="6624736" cy="3312368"/>
          </a:xfrm>
        </p:spPr>
        <p:txBody>
          <a:bodyPr/>
          <a:lstStyle/>
          <a:p>
            <a:r>
              <a:rPr lang="en-GB" sz="1400" b="0" dirty="0" smtClean="0"/>
              <a:t>Emotional </a:t>
            </a:r>
            <a:r>
              <a:rPr lang="en-GB" sz="1400" b="0" dirty="0"/>
              <a:t>/ behavioural / bullying / low self-esteem</a:t>
            </a:r>
          </a:p>
          <a:p>
            <a:r>
              <a:rPr lang="en-GB" sz="1400" b="0" dirty="0"/>
              <a:t>School absence</a:t>
            </a:r>
          </a:p>
          <a:p>
            <a:r>
              <a:rPr lang="en-GB" sz="1400" b="0" dirty="0"/>
              <a:t>High cholesterol / BP / pre-diabetes / bone &amp; joint / breathing difficulties</a:t>
            </a:r>
          </a:p>
          <a:p>
            <a:r>
              <a:rPr lang="en-GB" sz="1400" b="0" dirty="0"/>
              <a:t>Increased risk of becoming overweight adults</a:t>
            </a:r>
          </a:p>
          <a:p>
            <a:r>
              <a:rPr lang="en-GB" sz="1400" b="0" dirty="0"/>
              <a:t>Risk of ill-health and premature mortality in adult life</a:t>
            </a:r>
          </a:p>
          <a:p>
            <a:r>
              <a:rPr lang="en-GB" sz="1100" b="0" dirty="0" smtClean="0"/>
              <a:t>(Public </a:t>
            </a:r>
            <a:r>
              <a:rPr lang="en-GB" sz="1100" b="0" dirty="0"/>
              <a:t>Health England - Guidance on Childhood obesity: applying All Or Health – May </a:t>
            </a:r>
            <a:r>
              <a:rPr lang="en-GB" sz="1100" b="0" dirty="0" smtClean="0"/>
              <a:t>2020)</a:t>
            </a:r>
            <a:endParaRPr lang="en-GB" sz="1100" b="0" dirty="0"/>
          </a:p>
          <a:p>
            <a:endParaRPr lang="en-GB" sz="1400" b="0" dirty="0" smtClean="0"/>
          </a:p>
          <a:p>
            <a:r>
              <a:rPr lang="en-GB" sz="1400" b="0" dirty="0" smtClean="0"/>
              <a:t>Obese </a:t>
            </a:r>
            <a:r>
              <a:rPr lang="en-GB" sz="1400" b="0" dirty="0"/>
              <a:t>children with asthma associated with a greater airflow obstruction and a mildly diminished response to inhaled corticosteroids</a:t>
            </a:r>
          </a:p>
          <a:p>
            <a:r>
              <a:rPr lang="en-GB" sz="1100" b="0" dirty="0" smtClean="0"/>
              <a:t>(Jason </a:t>
            </a:r>
            <a:r>
              <a:rPr lang="en-GB" sz="1100" b="0" dirty="0"/>
              <a:t>E. Lang. Obesity, Nutrition and Asthma in Children. Paediatric Allergy Immunology and Pulmonology. 2012 Jun; 252): </a:t>
            </a:r>
            <a:r>
              <a:rPr lang="en-GB" sz="1100" b="0" dirty="0" smtClean="0"/>
              <a:t>64-75)</a:t>
            </a:r>
            <a:r>
              <a:rPr lang="en-GB" sz="1400" b="0" dirty="0" smtClean="0"/>
              <a:t>.</a:t>
            </a:r>
            <a:endParaRPr lang="en-GB" sz="1400" b="0" dirty="0"/>
          </a:p>
          <a:p>
            <a:endParaRPr lang="en-GB" sz="1400" b="0" dirty="0"/>
          </a:p>
          <a:p>
            <a:endParaRPr lang="en-GB" sz="1400" b="0" dirty="0">
              <a:latin typeface="+mn-lt"/>
            </a:endParaRPr>
          </a:p>
          <a:p>
            <a:endParaRPr lang="en-GB" sz="1600" b="0" dirty="0" smtClean="0">
              <a:latin typeface="+mn-lt"/>
            </a:endParaRPr>
          </a:p>
          <a:p>
            <a:endParaRPr lang="en-GB" sz="1600" b="0" dirty="0" smtClean="0">
              <a:latin typeface="+mn-lt"/>
            </a:endParaRPr>
          </a:p>
          <a:p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21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1800" dirty="0" smtClean="0"/>
              <a:t>Interpreting measurements 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850" y="2132856"/>
            <a:ext cx="6912446" cy="3888532"/>
          </a:xfrm>
        </p:spPr>
        <p:txBody>
          <a:bodyPr/>
          <a:lstStyle/>
          <a:p>
            <a:r>
              <a:rPr lang="en-GB" sz="1400" b="0" dirty="0" smtClean="0"/>
              <a:t>RCPCH growth charts </a:t>
            </a:r>
          </a:p>
          <a:p>
            <a:endParaRPr lang="en-GB" sz="1400" b="0" dirty="0"/>
          </a:p>
          <a:p>
            <a:r>
              <a:rPr lang="en-GB" sz="1400" b="0" dirty="0" smtClean="0"/>
              <a:t>BMI better indicator of overweight (can be used from age 2 years)</a:t>
            </a:r>
          </a:p>
          <a:p>
            <a:endParaRPr lang="en-GB" sz="1400" b="0" dirty="0" smtClean="0"/>
          </a:p>
          <a:p>
            <a:r>
              <a:rPr lang="en-GB" sz="1400" b="0" dirty="0" smtClean="0"/>
              <a:t>Calculate BMI if weight alone is ≥75</a:t>
            </a:r>
            <a:r>
              <a:rPr lang="en-GB" sz="1400" b="0" baseline="30000" dirty="0" smtClean="0"/>
              <a:t>th</a:t>
            </a:r>
            <a:r>
              <a:rPr lang="en-GB" sz="1400" b="0" dirty="0" smtClean="0"/>
              <a:t> C or weight and height C’s differ</a:t>
            </a:r>
          </a:p>
          <a:p>
            <a:r>
              <a:rPr lang="en-GB" sz="1400" b="0" dirty="0" smtClean="0"/>
              <a:t>Note: Weight alone &gt;99.6</a:t>
            </a:r>
            <a:r>
              <a:rPr lang="en-GB" sz="1400" b="0" baseline="30000" dirty="0" smtClean="0"/>
              <a:t>th</a:t>
            </a:r>
            <a:r>
              <a:rPr lang="en-GB" sz="1400" b="0" dirty="0" smtClean="0"/>
              <a:t> C almost always heavy</a:t>
            </a:r>
          </a:p>
          <a:p>
            <a:endParaRPr lang="en-GB" sz="1400" b="0" dirty="0" smtClean="0"/>
          </a:p>
          <a:p>
            <a:r>
              <a:rPr lang="en-GB" sz="1400" b="0" dirty="0" smtClean="0"/>
              <a:t>BMI  ≥91</a:t>
            </a:r>
            <a:r>
              <a:rPr lang="en-GB" sz="1400" b="0" baseline="30000" dirty="0" smtClean="0"/>
              <a:t>st</a:t>
            </a:r>
            <a:r>
              <a:rPr lang="en-GB" sz="1400" b="0" dirty="0" smtClean="0"/>
              <a:t> C – suggests overweight</a:t>
            </a:r>
          </a:p>
          <a:p>
            <a:r>
              <a:rPr lang="en-GB" sz="1400" b="0" dirty="0" smtClean="0"/>
              <a:t>BMI ≥ 98</a:t>
            </a:r>
            <a:r>
              <a:rPr lang="en-GB" sz="1400" b="0" baseline="30000" dirty="0" smtClean="0"/>
              <a:t>th</a:t>
            </a:r>
            <a:r>
              <a:rPr lang="en-GB" sz="1400" b="0" dirty="0" smtClean="0"/>
              <a:t> </a:t>
            </a:r>
            <a:r>
              <a:rPr lang="en-GB" sz="1400" b="0" dirty="0"/>
              <a:t>C</a:t>
            </a:r>
            <a:r>
              <a:rPr lang="en-GB" sz="1400" b="0" dirty="0" smtClean="0"/>
              <a:t> – obese</a:t>
            </a:r>
          </a:p>
          <a:p>
            <a:r>
              <a:rPr lang="en-GB" sz="1400" b="0" dirty="0" smtClean="0"/>
              <a:t>Calculate BMI by dividing weight (in KG) by square of height (in Metres)</a:t>
            </a:r>
          </a:p>
          <a:p>
            <a:endParaRPr lang="en-GB" sz="1400" b="0" dirty="0"/>
          </a:p>
          <a:p>
            <a:r>
              <a:rPr lang="en-GB" sz="1400" b="0" dirty="0" smtClean="0"/>
              <a:t>Caution as BMI not specific for fat and changes as children grow</a:t>
            </a:r>
          </a:p>
          <a:p>
            <a:endParaRPr lang="en-GB" sz="1400" b="0" dirty="0"/>
          </a:p>
          <a:p>
            <a:r>
              <a:rPr lang="en-GB" sz="1400" dirty="0" smtClean="0"/>
              <a:t>Depending on level of obesity and age of child aim for them to ‘grow into their weight’</a:t>
            </a:r>
          </a:p>
          <a:p>
            <a:endParaRPr lang="en-GB" sz="1400" dirty="0"/>
          </a:p>
          <a:p>
            <a:endParaRPr lang="en-GB" sz="1800" b="0" dirty="0" smtClean="0"/>
          </a:p>
          <a:p>
            <a:r>
              <a:rPr lang="en-GB" sz="1800" b="0" dirty="0" smtClean="0"/>
              <a:t> 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97842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Energy balance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67544" y="2132856"/>
            <a:ext cx="7272808" cy="3960440"/>
          </a:xfrm>
        </p:spPr>
        <p:txBody>
          <a:bodyPr/>
          <a:lstStyle/>
          <a:p>
            <a:r>
              <a:rPr lang="en-GB" sz="1400" dirty="0" smtClean="0">
                <a:latin typeface="+mn-lt"/>
              </a:rPr>
              <a:t>Calories in:</a:t>
            </a:r>
          </a:p>
          <a:p>
            <a:r>
              <a:rPr lang="en-GB" sz="1400" b="0" dirty="0" smtClean="0">
                <a:latin typeface="+mn-lt"/>
              </a:rPr>
              <a:t>Boys and girls have different </a:t>
            </a:r>
            <a:r>
              <a:rPr lang="en-GB" sz="1400" dirty="0" smtClean="0">
                <a:latin typeface="+mn-lt"/>
              </a:rPr>
              <a:t>estimated</a:t>
            </a:r>
            <a:r>
              <a:rPr lang="en-GB" sz="1400" b="0" dirty="0" smtClean="0">
                <a:latin typeface="+mn-lt"/>
              </a:rPr>
              <a:t> calorie requirement for age e.g.</a:t>
            </a:r>
          </a:p>
          <a:p>
            <a:r>
              <a:rPr lang="en-GB" sz="1400" b="0" dirty="0" smtClean="0">
                <a:latin typeface="+mn-lt"/>
              </a:rPr>
              <a:t>                                              (Kcal)</a:t>
            </a:r>
          </a:p>
          <a:p>
            <a:r>
              <a:rPr lang="en-GB" sz="1400" dirty="0" smtClean="0">
                <a:latin typeface="+mn-lt"/>
              </a:rPr>
              <a:t>Age</a:t>
            </a:r>
            <a:r>
              <a:rPr lang="en-GB" sz="1400" b="0" dirty="0" smtClean="0">
                <a:latin typeface="+mn-lt"/>
              </a:rPr>
              <a:t> (years)	</a:t>
            </a:r>
            <a:r>
              <a:rPr lang="en-GB" sz="1400" dirty="0" smtClean="0">
                <a:latin typeface="+mn-lt"/>
              </a:rPr>
              <a:t>Boys	 Girls</a:t>
            </a:r>
            <a:r>
              <a:rPr lang="en-GB" sz="1400" b="0" dirty="0" smtClean="0">
                <a:latin typeface="+mn-lt"/>
              </a:rPr>
              <a:t>		</a:t>
            </a:r>
            <a:endParaRPr lang="en-GB" sz="1400" b="0" dirty="0">
              <a:latin typeface="+mn-lt"/>
            </a:endParaRPr>
          </a:p>
          <a:p>
            <a:r>
              <a:rPr lang="en-GB" sz="1400" b="0" dirty="0" smtClean="0">
                <a:latin typeface="+mn-lt"/>
              </a:rPr>
              <a:t>1-3     		1230            1165 </a:t>
            </a:r>
          </a:p>
          <a:p>
            <a:r>
              <a:rPr lang="en-GB" sz="1400" b="0" dirty="0" smtClean="0">
                <a:latin typeface="+mn-lt"/>
              </a:rPr>
              <a:t>4-6      		1715            1545 </a:t>
            </a:r>
          </a:p>
          <a:p>
            <a:r>
              <a:rPr lang="en-GB" sz="1400" b="0" dirty="0" smtClean="0">
                <a:latin typeface="+mn-lt"/>
              </a:rPr>
              <a:t>7-10     		1970 	</a:t>
            </a:r>
            <a:r>
              <a:rPr lang="en-GB" sz="1400" b="0" dirty="0">
                <a:latin typeface="+mn-lt"/>
              </a:rPr>
              <a:t> </a:t>
            </a:r>
            <a:r>
              <a:rPr lang="en-GB" sz="1400" b="0" dirty="0" smtClean="0">
                <a:latin typeface="+mn-lt"/>
              </a:rPr>
              <a:t> 1740 </a:t>
            </a:r>
          </a:p>
          <a:p>
            <a:r>
              <a:rPr lang="en-GB" sz="1400" b="0" dirty="0" smtClean="0">
                <a:latin typeface="+mn-lt"/>
              </a:rPr>
              <a:t>11-14    		2220 	  1845</a:t>
            </a:r>
          </a:p>
          <a:p>
            <a:r>
              <a:rPr lang="en-GB" sz="1400" b="0" dirty="0" smtClean="0">
                <a:latin typeface="+mn-lt"/>
              </a:rPr>
              <a:t>15-18    		2755             2110 </a:t>
            </a:r>
          </a:p>
          <a:p>
            <a:endParaRPr lang="en-GB" sz="1400" b="0" dirty="0" smtClean="0">
              <a:latin typeface="+mn-lt"/>
            </a:endParaRPr>
          </a:p>
          <a:p>
            <a:r>
              <a:rPr lang="en-GB" sz="1400" dirty="0" smtClean="0">
                <a:latin typeface="+mn-lt"/>
              </a:rPr>
              <a:t>Calories out:</a:t>
            </a:r>
          </a:p>
          <a:p>
            <a:r>
              <a:rPr lang="en-GB" sz="1400" b="0" dirty="0" smtClean="0">
                <a:latin typeface="+mn-lt"/>
              </a:rPr>
              <a:t>Energy (kcal)  used in physical activity (per hour)</a:t>
            </a:r>
          </a:p>
          <a:p>
            <a:r>
              <a:rPr lang="en-GB" sz="1400" b="0" dirty="0" smtClean="0">
                <a:latin typeface="+mn-lt"/>
              </a:rPr>
              <a:t>Video games 22-32             Bike riding 118-172</a:t>
            </a:r>
          </a:p>
          <a:p>
            <a:r>
              <a:rPr lang="en-GB" sz="1400" b="0" dirty="0" smtClean="0">
                <a:latin typeface="+mn-lt"/>
              </a:rPr>
              <a:t>Skate boarding 74-108        Ballet 71-103 </a:t>
            </a:r>
            <a:endParaRPr lang="en-GB" sz="1400" b="0" dirty="0">
              <a:latin typeface="+mn-lt"/>
            </a:endParaRPr>
          </a:p>
          <a:p>
            <a:endParaRPr lang="en-GB" sz="1400" dirty="0" smtClean="0">
              <a:latin typeface="+mn-lt"/>
            </a:endParaRPr>
          </a:p>
          <a:p>
            <a:endParaRPr lang="en-GB" sz="1400" dirty="0" smtClean="0">
              <a:latin typeface="+mn-lt"/>
            </a:endParaRPr>
          </a:p>
          <a:p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57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3850" y="1628775"/>
            <a:ext cx="7416502" cy="576089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Eatwell</a:t>
            </a:r>
            <a:r>
              <a:rPr lang="en-GB" dirty="0" smtClean="0"/>
              <a:t> Guide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850" y="2204864"/>
            <a:ext cx="8064574" cy="3816524"/>
          </a:xfrm>
        </p:spPr>
        <p:txBody>
          <a:bodyPr/>
          <a:lstStyle/>
          <a:p>
            <a:r>
              <a:rPr lang="en-GB" sz="1400" b="0" dirty="0" smtClean="0"/>
              <a:t>A pictorial summary of the main food groups and their recommended portions for a healthy diet</a:t>
            </a:r>
            <a:endParaRPr lang="en-GB" sz="1400" b="0" dirty="0"/>
          </a:p>
        </p:txBody>
      </p:sp>
      <p:pic>
        <p:nvPicPr>
          <p:cNvPr id="5122" name="Picture 2" descr="C:\Users\rowleyca.WHITTINGTON\AppData\Local\Microsoft\Windows\INetCache\IE\H3BUTYV8\updated_eatwell_guide_2016_final_mar23-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4824536" cy="3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4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Activity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850" y="2348880"/>
            <a:ext cx="6984454" cy="3672508"/>
          </a:xfrm>
        </p:spPr>
        <p:txBody>
          <a:bodyPr/>
          <a:lstStyle/>
          <a:p>
            <a:r>
              <a:rPr lang="en-GB" sz="1400" dirty="0" smtClean="0">
                <a:latin typeface="+mn-lt"/>
              </a:rPr>
              <a:t>Regular physical activity: </a:t>
            </a:r>
          </a:p>
          <a:p>
            <a:r>
              <a:rPr lang="en-GB" sz="1400" b="0" dirty="0">
                <a:latin typeface="+mn-lt"/>
              </a:rPr>
              <a:t>H</a:t>
            </a:r>
            <a:r>
              <a:rPr lang="en-GB" sz="1400" b="0" dirty="0" smtClean="0">
                <a:latin typeface="+mn-lt"/>
              </a:rPr>
              <a:t>elps develop movement skills</a:t>
            </a:r>
          </a:p>
          <a:p>
            <a:r>
              <a:rPr lang="en-GB" sz="1400" b="0" dirty="0" smtClean="0">
                <a:latin typeface="+mn-lt"/>
              </a:rPr>
              <a:t>Assists the Energy Balance and uses calories up to help maintain a healthy weight</a:t>
            </a:r>
          </a:p>
          <a:p>
            <a:r>
              <a:rPr lang="en-GB" sz="1400" b="0" dirty="0" smtClean="0">
                <a:latin typeface="+mn-lt"/>
              </a:rPr>
              <a:t>Cardiovascular benefits and strengthening bones  </a:t>
            </a:r>
            <a:endParaRPr lang="en-GB" sz="1400" b="0" dirty="0">
              <a:latin typeface="+mn-lt"/>
            </a:endParaRPr>
          </a:p>
          <a:p>
            <a:endParaRPr lang="en-GB" sz="1400" b="0" dirty="0" smtClean="0">
              <a:latin typeface="+mn-lt"/>
            </a:endParaRPr>
          </a:p>
          <a:p>
            <a:r>
              <a:rPr lang="en-GB" sz="1400" dirty="0" smtClean="0">
                <a:latin typeface="+mn-lt"/>
              </a:rPr>
              <a:t>NHS website: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latin typeface="+mn-lt"/>
              </a:rPr>
              <a:t>Physical activity guidelines for children (under 5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latin typeface="+mn-lt"/>
              </a:rPr>
              <a:t>Physical activity guidelines for children and young people (aged 5-18)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latin typeface="+mn-lt"/>
            </a:endParaRPr>
          </a:p>
          <a:p>
            <a:r>
              <a:rPr lang="en-GB" sz="1400" dirty="0" smtClean="0">
                <a:latin typeface="+mn-lt"/>
              </a:rPr>
              <a:t>Sedentary activities:</a:t>
            </a:r>
          </a:p>
          <a:p>
            <a:r>
              <a:rPr lang="en-GB" sz="1400" dirty="0" smtClean="0">
                <a:latin typeface="+mn-lt"/>
              </a:rPr>
              <a:t>Useful:</a:t>
            </a:r>
          </a:p>
          <a:p>
            <a:r>
              <a:rPr lang="en-GB" sz="1400" b="0" dirty="0" smtClean="0">
                <a:latin typeface="+mn-lt"/>
              </a:rPr>
              <a:t>arts and crafts, reading </a:t>
            </a:r>
          </a:p>
          <a:p>
            <a:r>
              <a:rPr lang="en-GB" sz="1400" dirty="0" smtClean="0">
                <a:latin typeface="+mn-lt"/>
              </a:rPr>
              <a:t>Not useful:</a:t>
            </a:r>
          </a:p>
          <a:p>
            <a:r>
              <a:rPr lang="en-GB" sz="1400" b="0" dirty="0" smtClean="0">
                <a:latin typeface="+mn-lt"/>
              </a:rPr>
              <a:t>A child kept in a push chair when they could be walking, screen time etc.</a:t>
            </a:r>
          </a:p>
          <a:p>
            <a:endParaRPr lang="en-GB" sz="14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576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1800" dirty="0" smtClean="0">
                <a:latin typeface="+mn-lt"/>
              </a:rPr>
              <a:t>Factors that influence obesity</a:t>
            </a:r>
            <a:endParaRPr lang="en-GB" sz="1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850" y="2132856"/>
            <a:ext cx="7344494" cy="3888532"/>
          </a:xfrm>
        </p:spPr>
        <p:txBody>
          <a:bodyPr/>
          <a:lstStyle/>
          <a:p>
            <a:r>
              <a:rPr lang="en-GB" sz="1400" dirty="0" smtClean="0">
                <a:latin typeface="+mn-lt"/>
              </a:rPr>
              <a:t>A complex interaction of biological, environmental and social factors influences the likelihood of a child gaining excess weight e.g.</a:t>
            </a:r>
          </a:p>
          <a:p>
            <a:r>
              <a:rPr lang="en-GB" sz="1400" b="0" dirty="0" smtClean="0">
                <a:latin typeface="+mn-lt"/>
              </a:rPr>
              <a:t>Diet</a:t>
            </a:r>
          </a:p>
          <a:p>
            <a:r>
              <a:rPr lang="en-GB" sz="1400" b="0" dirty="0" smtClean="0">
                <a:latin typeface="+mn-lt"/>
              </a:rPr>
              <a:t>Activity levels / exercise / hobbies</a:t>
            </a:r>
          </a:p>
          <a:p>
            <a:r>
              <a:rPr lang="en-GB" sz="1400" b="0" dirty="0" smtClean="0">
                <a:latin typeface="+mn-lt"/>
              </a:rPr>
              <a:t>sleep </a:t>
            </a:r>
            <a:endParaRPr lang="en-GB" sz="1400" b="0" dirty="0">
              <a:latin typeface="+mn-lt"/>
            </a:endParaRPr>
          </a:p>
          <a:p>
            <a:r>
              <a:rPr lang="en-GB" sz="1400" b="0" dirty="0" smtClean="0">
                <a:latin typeface="+mn-lt"/>
              </a:rPr>
              <a:t>screen time </a:t>
            </a:r>
          </a:p>
          <a:p>
            <a:r>
              <a:rPr lang="en-GB" sz="1400" b="0" dirty="0" smtClean="0">
                <a:latin typeface="+mn-lt"/>
              </a:rPr>
              <a:t>Mental health</a:t>
            </a:r>
          </a:p>
          <a:p>
            <a:r>
              <a:rPr lang="en-GB" sz="1400" b="0" dirty="0" smtClean="0">
                <a:latin typeface="+mn-lt"/>
              </a:rPr>
              <a:t>Ethnic and cultural influences</a:t>
            </a:r>
          </a:p>
          <a:p>
            <a:r>
              <a:rPr lang="en-GB" sz="1400" b="0" dirty="0" smtClean="0">
                <a:latin typeface="+mn-lt"/>
              </a:rPr>
              <a:t>Socio-economic status</a:t>
            </a:r>
          </a:p>
          <a:p>
            <a:r>
              <a:rPr lang="en-GB" sz="1400" b="0" dirty="0" smtClean="0">
                <a:latin typeface="+mn-lt"/>
              </a:rPr>
              <a:t>Maternal obesity</a:t>
            </a:r>
          </a:p>
          <a:p>
            <a:r>
              <a:rPr lang="en-GB" sz="1400" b="0" dirty="0" smtClean="0">
                <a:latin typeface="+mn-lt"/>
              </a:rPr>
              <a:t>Family dynamics</a:t>
            </a:r>
          </a:p>
          <a:p>
            <a:r>
              <a:rPr lang="en-GB" sz="1400" b="0" dirty="0" smtClean="0">
                <a:latin typeface="+mn-lt"/>
              </a:rPr>
              <a:t>Genetic differences in appetite and metabolism</a:t>
            </a:r>
          </a:p>
          <a:p>
            <a:r>
              <a:rPr lang="en-GB" sz="1400" dirty="0" smtClean="0">
                <a:latin typeface="+mn-lt"/>
              </a:rPr>
              <a:t>Education (Home economics, GCSE food technology)</a:t>
            </a:r>
          </a:p>
          <a:p>
            <a:r>
              <a:rPr lang="en-GB" sz="1100" dirty="0" smtClean="0"/>
              <a:t>(Food </a:t>
            </a:r>
            <a:r>
              <a:rPr lang="en-GB" sz="1100" dirty="0"/>
              <a:t>in the school curriculum in England: Its development from cookery to cookery Gwyneth Owen-Jackson, The Open University Marion Rutland, University of </a:t>
            </a:r>
            <a:r>
              <a:rPr lang="en-GB" sz="1100" dirty="0" smtClean="0"/>
              <a:t>Roehampton) </a:t>
            </a:r>
          </a:p>
          <a:p>
            <a:endParaRPr lang="en-GB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636511"/>
      </p:ext>
    </p:extLst>
  </p:cSld>
  <p:clrMapOvr>
    <a:masterClrMapping/>
  </p:clrMapOvr>
</p:sld>
</file>

<file path=ppt/theme/theme1.xml><?xml version="1.0" encoding="utf-8"?>
<a:theme xmlns:a="http://schemas.openxmlformats.org/drawingml/2006/main" name="3_Corporate Presentation Template 1911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orate Presentation Template 191110">
      <a:majorFont>
        <a:latin typeface=""/>
        <a:ea typeface="MS PGothic"/>
        <a:cs typeface="MS PGothic"/>
      </a:majorFont>
      <a:minorFont>
        <a:latin typeface="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Presentation Template 191110.pot</Template>
  <TotalTime>4135</TotalTime>
  <Words>1543</Words>
  <Application>Microsoft Office PowerPoint</Application>
  <PresentationFormat>On-screen Show (4:3)</PresentationFormat>
  <Paragraphs>217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3_Corporate Presentation Template 191110</vt:lpstr>
      <vt:lpstr>Childhood Obesity   Caroline Rowley Paediatric Dietitian</vt:lpstr>
      <vt:lpstr>Aim and objectives</vt:lpstr>
      <vt:lpstr>What is obesity and what are the statistics?</vt:lpstr>
      <vt:lpstr>Why is it a problem?</vt:lpstr>
      <vt:lpstr>Interpreting measurements </vt:lpstr>
      <vt:lpstr>Energy balance</vt:lpstr>
      <vt:lpstr>The Eatwell Guide</vt:lpstr>
      <vt:lpstr>Activity </vt:lpstr>
      <vt:lpstr>Factors that influence obesity</vt:lpstr>
      <vt:lpstr>How we used to eat!</vt:lpstr>
      <vt:lpstr>Life today!</vt:lpstr>
      <vt:lpstr>Calorie content of common foods</vt:lpstr>
      <vt:lpstr>Nutrition labelling</vt:lpstr>
      <vt:lpstr>Government strategies</vt:lpstr>
      <vt:lpstr>What research tells us…..</vt:lpstr>
      <vt:lpstr>Actions to help</vt:lpstr>
      <vt:lpstr>Nutrition and Dietetics Whittington Health Magdala Avenue London N19 5NF Tel: 020  7288 5851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Kuper</dc:creator>
  <cp:lastModifiedBy>rowleyca</cp:lastModifiedBy>
  <cp:revision>302</cp:revision>
  <dcterms:created xsi:type="dcterms:W3CDTF">2013-09-24T14:02:25Z</dcterms:created>
  <dcterms:modified xsi:type="dcterms:W3CDTF">2020-11-30T09:14:55Z</dcterms:modified>
</cp:coreProperties>
</file>