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4" r:id="rId2"/>
    <p:sldId id="257" r:id="rId3"/>
    <p:sldId id="259" r:id="rId4"/>
    <p:sldId id="545" r:id="rId5"/>
    <p:sldId id="261" r:id="rId6"/>
    <p:sldId id="262" r:id="rId7"/>
    <p:sldId id="546" r:id="rId8"/>
    <p:sldId id="265" r:id="rId9"/>
    <p:sldId id="547" r:id="rId10"/>
    <p:sldId id="548" r:id="rId11"/>
    <p:sldId id="549" r:id="rId12"/>
    <p:sldId id="550" r:id="rId13"/>
    <p:sldId id="551" r:id="rId14"/>
    <p:sldId id="552" r:id="rId15"/>
    <p:sldId id="274" r:id="rId16"/>
    <p:sldId id="273" r:id="rId17"/>
    <p:sldId id="55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3"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7"/>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47329" y="-243408"/>
            <a:ext cx="7584843" cy="1745667"/>
          </a:xfrm>
          <a:prstGeom prst="rect">
            <a:avLst/>
          </a:prstGeom>
        </p:spPr>
      </p:pic>
      <p:sp>
        <p:nvSpPr>
          <p:cNvPr id="16" name="Rectangle 15"/>
          <p:cNvSpPr/>
          <p:nvPr userDrawn="1"/>
        </p:nvSpPr>
        <p:spPr>
          <a:xfrm>
            <a:off x="0" y="6381332"/>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40" y="6486758"/>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2" y="5497491"/>
            <a:ext cx="1323789"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9216345" y="5497490"/>
            <a:ext cx="2507483"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3503713" y="5596128"/>
            <a:ext cx="100811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56389" y="5532965"/>
            <a:ext cx="1536171"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52385" y="404664"/>
            <a:ext cx="2208247" cy="504056"/>
          </a:xfrm>
          <a:prstGeom prst="rect">
            <a:avLst/>
          </a:prstGeom>
        </p:spPr>
      </p:pic>
    </p:spTree>
    <p:extLst>
      <p:ext uri="{BB962C8B-B14F-4D97-AF65-F5344CB8AC3E}">
        <p14:creationId xmlns:p14="http://schemas.microsoft.com/office/powerpoint/2010/main" val="57113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6"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3"/>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08369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5"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3"/>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2766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92855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826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2803"/>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0753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6"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3"/>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8527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5"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3"/>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65067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88485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252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2803"/>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776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335360" y="1772816"/>
            <a:ext cx="10988917"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0176" y="4454488"/>
            <a:ext cx="4368485"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8369" y="404664"/>
            <a:ext cx="2352263" cy="504056"/>
          </a:xfrm>
          <a:prstGeom prst="rect">
            <a:avLst/>
          </a:prstGeom>
        </p:spPr>
      </p:pic>
      <p:sp>
        <p:nvSpPr>
          <p:cNvPr id="17" name="Text Placeholder 7"/>
          <p:cNvSpPr>
            <a:spLocks noGrp="1"/>
          </p:cNvSpPr>
          <p:nvPr>
            <p:ph type="body" sz="quarter" idx="10"/>
          </p:nvPr>
        </p:nvSpPr>
        <p:spPr>
          <a:xfrm>
            <a:off x="335363" y="5013176"/>
            <a:ext cx="9793087"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3397741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6"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3"/>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92461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5"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3"/>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65417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2862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6919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2803"/>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2774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6"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3"/>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900123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5"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3"/>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4666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4"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38594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9843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2803"/>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041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7833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6"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3"/>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04222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5"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3"/>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02856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4"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826398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081657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6"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616531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334435"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1464" y="-158619"/>
            <a:ext cx="10751840" cy="1780721"/>
          </a:xfrm>
          <a:prstGeom prst="rect">
            <a:avLst/>
          </a:prstGeom>
        </p:spPr>
      </p:pic>
    </p:spTree>
    <p:extLst>
      <p:ext uri="{BB962C8B-B14F-4D97-AF65-F5344CB8AC3E}">
        <p14:creationId xmlns:p14="http://schemas.microsoft.com/office/powerpoint/2010/main" val="2743902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C1A1FB-FAAC-4D77-8E98-39A38D1560A8}"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EDAF8-DD05-4167-BE7E-EA46121F2034}" type="slidenum">
              <a:rPr lang="en-GB" smtClean="0"/>
              <a:t>‹#›</a:t>
            </a:fld>
            <a:endParaRPr lang="en-GB"/>
          </a:p>
        </p:txBody>
      </p:sp>
    </p:spTree>
    <p:extLst>
      <p:ext uri="{BB962C8B-B14F-4D97-AF65-F5344CB8AC3E}">
        <p14:creationId xmlns:p14="http://schemas.microsoft.com/office/powerpoint/2010/main" val="3809262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E4751-5BA9-CA48-91ED-889EAA68D7C2}"/>
              </a:ext>
            </a:extLst>
          </p:cNvPr>
          <p:cNvPicPr>
            <a:picLocks noChangeAspect="1"/>
          </p:cNvPicPr>
          <p:nvPr userDrawn="1"/>
        </p:nvPicPr>
        <p:blipFill rotWithShape="1">
          <a:blip r:embed="rId2"/>
          <a:srcRect r="15808" b="18826"/>
          <a:stretch/>
        </p:blipFill>
        <p:spPr>
          <a:xfrm>
            <a:off x="2658456" y="1673299"/>
            <a:ext cx="9533545" cy="5184703"/>
          </a:xfrm>
          <a:prstGeom prst="rect">
            <a:avLst/>
          </a:prstGeom>
        </p:spPr>
      </p:pic>
      <p:sp>
        <p:nvSpPr>
          <p:cNvPr id="2" name="Title 1">
            <a:extLst>
              <a:ext uri="{FF2B5EF4-FFF2-40B4-BE49-F238E27FC236}">
                <a16:creationId xmlns:a16="http://schemas.microsoft.com/office/drawing/2014/main" id="{0D16418B-FA0E-384F-8FC6-81A9F90CA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4" name="Text Placeholder 12">
            <a:extLst>
              <a:ext uri="{FF2B5EF4-FFF2-40B4-BE49-F238E27FC236}">
                <a16:creationId xmlns:a16="http://schemas.microsoft.com/office/drawing/2014/main" id="{0F1548AA-5754-1F4E-A778-A26853B914DF}"/>
              </a:ext>
            </a:extLst>
          </p:cNvPr>
          <p:cNvSpPr>
            <a:spLocks noGrp="1"/>
          </p:cNvSpPr>
          <p:nvPr>
            <p:ph type="body" sz="quarter" idx="10" hasCustomPrompt="1"/>
          </p:nvPr>
        </p:nvSpPr>
        <p:spPr>
          <a:xfrm>
            <a:off x="482372" y="2771129"/>
            <a:ext cx="7307616" cy="814783"/>
          </a:xfrm>
          <a:prstGeom prst="rect">
            <a:avLst/>
          </a:prstGeom>
        </p:spPr>
        <p:txBody>
          <a:bodyPr/>
          <a:lstStyle>
            <a:lvl1pPr marL="0" indent="0">
              <a:buNone/>
              <a:defRPr sz="2310">
                <a:solidFill>
                  <a:schemeClr val="bg1"/>
                </a:solidFill>
              </a:defRPr>
            </a:lvl1pPr>
          </a:lstStyle>
          <a:p>
            <a:pPr lvl="0"/>
            <a:r>
              <a:rPr lang="en-US" altLang="en-US" dirty="0">
                <a:ea typeface="ヒラギノ角ゴ Pro W3" panose="020B0300000000000000" pitchFamily="34" charset="-128"/>
              </a:rPr>
              <a:t>Speaker info here</a:t>
            </a:r>
            <a:endParaRPr lang="en-US" dirty="0"/>
          </a:p>
        </p:txBody>
      </p:sp>
    </p:spTree>
    <p:extLst>
      <p:ext uri="{BB962C8B-B14F-4D97-AF65-F5344CB8AC3E}">
        <p14:creationId xmlns:p14="http://schemas.microsoft.com/office/powerpoint/2010/main" val="356180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85291" y="1331582"/>
            <a:ext cx="11232285" cy="837487"/>
          </a:xfrm>
        </p:spPr>
        <p:txBody>
          <a:bodyPr/>
          <a:lstStyle>
            <a:lvl1pPr>
              <a:defRPr>
                <a:gradFill>
                  <a:gsLst>
                    <a:gs pos="0">
                      <a:srgbClr val="053772"/>
                    </a:gs>
                    <a:gs pos="50000">
                      <a:srgbClr val="007DB8"/>
                    </a:gs>
                  </a:gsLst>
                  <a:lin ang="16200000" scaled="0"/>
                </a:gradFill>
              </a:defRPr>
            </a:lvl1pPr>
          </a:lstStyle>
          <a:p>
            <a:r>
              <a:rPr lang="en-GB" dirty="0"/>
              <a:t>Click to edit Master title style</a:t>
            </a:r>
            <a:endParaRPr lang="en-US" dirty="0"/>
          </a:p>
        </p:txBody>
      </p:sp>
      <p:sp>
        <p:nvSpPr>
          <p:cNvPr id="4" name="Content Placeholder 3"/>
          <p:cNvSpPr>
            <a:spLocks noGrp="1"/>
          </p:cNvSpPr>
          <p:nvPr>
            <p:ph sz="quarter" idx="10"/>
          </p:nvPr>
        </p:nvSpPr>
        <p:spPr>
          <a:xfrm>
            <a:off x="485291" y="2291759"/>
            <a:ext cx="11232285" cy="3983701"/>
          </a:xfrm>
          <a:prstGeom prst="rect">
            <a:avLst/>
          </a:prstGeom>
        </p:spPr>
        <p:txBody>
          <a:bodyPr vert="horz"/>
          <a:lstStyle>
            <a:lvl1pPr>
              <a:buClr>
                <a:srgbClr val="007DB8"/>
              </a:buClr>
              <a:defRPr/>
            </a:lvl1pPr>
            <a:lvl2pPr>
              <a:buClr>
                <a:srgbClr val="007DB8"/>
              </a:buClr>
              <a:defRPr/>
            </a:lvl2pPr>
            <a:lvl3pPr>
              <a:buClr>
                <a:srgbClr val="007DB8"/>
              </a:buClr>
              <a:defRPr/>
            </a:lvl3pPr>
            <a:lvl4pPr>
              <a:buClr>
                <a:srgbClr val="007DB8"/>
              </a:buClr>
              <a:defRPr/>
            </a:lvl4pPr>
            <a:lvl5pPr>
              <a:buClr>
                <a:srgbClr val="007DB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Slide Number Placeholder 5">
            <a:extLst>
              <a:ext uri="{FF2B5EF4-FFF2-40B4-BE49-F238E27FC236}">
                <a16:creationId xmlns:a16="http://schemas.microsoft.com/office/drawing/2014/main" id="{8A01D55C-AE8F-2149-A46A-5A8CE0466417}"/>
              </a:ext>
            </a:extLst>
          </p:cNvPr>
          <p:cNvSpPr>
            <a:spLocks noGrp="1"/>
          </p:cNvSpPr>
          <p:nvPr>
            <p:ph type="sldNum" sz="quarter" idx="11"/>
          </p:nvPr>
        </p:nvSpPr>
        <p:spPr>
          <a:xfrm>
            <a:off x="9283883" y="6274984"/>
            <a:ext cx="2433692" cy="331096"/>
          </a:xfrm>
          <a:prstGeom prst="rect">
            <a:avLst/>
          </a:prstGeom>
        </p:spPr>
        <p:txBody>
          <a:bodyPr vert="horz" wrap="square" lIns="91440" tIns="45720" rIns="91440" bIns="45720" numCol="1" anchor="ctr" anchorCtr="0" compatLnSpc="1">
            <a:prstTxWarp prst="textNoShape">
              <a:avLst/>
            </a:prstTxWarp>
          </a:bodyPr>
          <a:lstStyle>
            <a:lvl1pPr algn="r">
              <a:defRPr sz="1027">
                <a:solidFill>
                  <a:srgbClr val="898989"/>
                </a:solidFill>
              </a:defRPr>
            </a:lvl1pPr>
          </a:lstStyle>
          <a:p>
            <a:fld id="{624B9CB5-6351-504C-ACEE-39411D84193F}" type="slidenum">
              <a:rPr lang="en-US" altLang="en-US"/>
              <a:pPr/>
              <a:t>‹#›</a:t>
            </a:fld>
            <a:endParaRPr lang="en-US" altLang="en-US"/>
          </a:p>
        </p:txBody>
      </p:sp>
      <p:pic>
        <p:nvPicPr>
          <p:cNvPr id="7" name="Picture 6">
            <a:extLst>
              <a:ext uri="{FF2B5EF4-FFF2-40B4-BE49-F238E27FC236}">
                <a16:creationId xmlns:a16="http://schemas.microsoft.com/office/drawing/2014/main" id="{00FEB826-E624-E44B-90F4-92C9A9046301}"/>
              </a:ext>
            </a:extLst>
          </p:cNvPr>
          <p:cNvPicPr>
            <a:picLocks noChangeAspect="1"/>
          </p:cNvPicPr>
          <p:nvPr userDrawn="1"/>
        </p:nvPicPr>
        <p:blipFill>
          <a:blip r:embed="rId2"/>
          <a:stretch>
            <a:fillRect/>
          </a:stretch>
        </p:blipFill>
        <p:spPr>
          <a:xfrm>
            <a:off x="10522962" y="393911"/>
            <a:ext cx="1187905" cy="382013"/>
          </a:xfrm>
          <a:prstGeom prst="rect">
            <a:avLst/>
          </a:prstGeom>
        </p:spPr>
      </p:pic>
      <p:pic>
        <p:nvPicPr>
          <p:cNvPr id="8" name="Picture 7">
            <a:extLst>
              <a:ext uri="{FF2B5EF4-FFF2-40B4-BE49-F238E27FC236}">
                <a16:creationId xmlns:a16="http://schemas.microsoft.com/office/drawing/2014/main" id="{594FC569-9EFF-2240-97AF-DBFBDA242DCB}"/>
              </a:ext>
            </a:extLst>
          </p:cNvPr>
          <p:cNvPicPr>
            <a:picLocks noChangeAspect="1"/>
          </p:cNvPicPr>
          <p:nvPr userDrawn="1"/>
        </p:nvPicPr>
        <p:blipFill>
          <a:blip r:embed="rId3"/>
          <a:stretch>
            <a:fillRect/>
          </a:stretch>
        </p:blipFill>
        <p:spPr>
          <a:xfrm>
            <a:off x="423917" y="346043"/>
            <a:ext cx="2554499" cy="630700"/>
          </a:xfrm>
          <a:prstGeom prst="rect">
            <a:avLst/>
          </a:prstGeom>
        </p:spPr>
      </p:pic>
    </p:spTree>
    <p:extLst>
      <p:ext uri="{BB962C8B-B14F-4D97-AF65-F5344CB8AC3E}">
        <p14:creationId xmlns:p14="http://schemas.microsoft.com/office/powerpoint/2010/main" val="595145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5" y="2603500"/>
            <a:ext cx="8825659" cy="3416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6" y="6391839"/>
            <a:ext cx="990599" cy="304799"/>
          </a:xfrm>
          <a:prstGeom prst="rect">
            <a:avLst/>
          </a:prstGeom>
        </p:spPr>
        <p:txBody>
          <a:bodyPr/>
          <a:lstStyle/>
          <a:p>
            <a:fld id="{7A8F0625-52FE-44AA-B1D7-B966BA617E29}" type="datetimeFigureOut">
              <a:rPr lang="en-GB" smtClean="0"/>
              <a:t>22/01/2021</a:t>
            </a:fld>
            <a:endParaRPr lang="en-GB"/>
          </a:p>
        </p:txBody>
      </p:sp>
      <p:sp>
        <p:nvSpPr>
          <p:cNvPr id="5" name="Footer Placeholder 4"/>
          <p:cNvSpPr>
            <a:spLocks noGrp="1"/>
          </p:cNvSpPr>
          <p:nvPr>
            <p:ph type="ftr" sz="quarter" idx="11"/>
          </p:nvPr>
        </p:nvSpPr>
        <p:spPr>
          <a:xfrm>
            <a:off x="561111" y="6391839"/>
            <a:ext cx="3859795" cy="304801"/>
          </a:xfrm>
          <a:prstGeom prst="rect">
            <a:avLst/>
          </a:prstGeom>
        </p:spPr>
        <p:txBody>
          <a:bodyPr/>
          <a:lstStyle/>
          <a:p>
            <a:endParaRPr lang="en-GB"/>
          </a:p>
        </p:txBody>
      </p:sp>
      <p:sp>
        <p:nvSpPr>
          <p:cNvPr id="6" name="Slide Number Placeholder 5"/>
          <p:cNvSpPr>
            <a:spLocks noGrp="1"/>
          </p:cNvSpPr>
          <p:nvPr>
            <p:ph type="sldNum" sz="quarter" idx="12"/>
          </p:nvPr>
        </p:nvSpPr>
        <p:spPr>
          <a:xfrm>
            <a:off x="10352542" y="295730"/>
            <a:ext cx="838199" cy="767687"/>
          </a:xfrm>
          <a:prstGeom prst="rect">
            <a:avLst/>
          </a:prstGeom>
        </p:spPr>
        <p:txBody>
          <a:bodyPr/>
          <a:lstStyle/>
          <a:p>
            <a:fld id="{3D146C73-99E7-44C5-933D-33E29A742AEB}" type="slidenum">
              <a:rPr lang="en-GB" smtClean="0"/>
              <a:t>‹#›</a:t>
            </a:fld>
            <a:endParaRPr lang="en-GB"/>
          </a:p>
        </p:txBody>
      </p:sp>
    </p:spTree>
    <p:extLst>
      <p:ext uri="{BB962C8B-B14F-4D97-AF65-F5344CB8AC3E}">
        <p14:creationId xmlns:p14="http://schemas.microsoft.com/office/powerpoint/2010/main" val="2826678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2803"/>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218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2407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CB0EED6-D148-4683-B885-1CA09E6CAC42}"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05D11A-396F-4D74-84A4-A5AA4B245C03}" type="slidenum">
              <a:rPr lang="en-GB" smtClean="0"/>
              <a:t>‹#›</a:t>
            </a:fld>
            <a:endParaRPr lang="en-GB"/>
          </a:p>
        </p:txBody>
      </p:sp>
    </p:spTree>
    <p:extLst>
      <p:ext uri="{BB962C8B-B14F-4D97-AF65-F5344CB8AC3E}">
        <p14:creationId xmlns:p14="http://schemas.microsoft.com/office/powerpoint/2010/main" val="359232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5" y="188916"/>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5"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6"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3"/>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764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5"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3"/>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11524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334435"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6"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310556" y="6165304"/>
            <a:ext cx="11450075"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310556"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27218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5"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1441"/>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242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5" y="188916"/>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5"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5" y="1342803"/>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47244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5"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31"/>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853126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780722"/>
            <a:ext cx="8241688" cy="1432255"/>
          </a:xfrm>
        </p:spPr>
        <p:txBody>
          <a:bodyPr>
            <a:normAutofit fontScale="90000"/>
          </a:bodyPr>
          <a:lstStyle/>
          <a:p>
            <a:r>
              <a:rPr lang="en-GB" sz="4400" dirty="0"/>
              <a:t>Back to School and Asthma </a:t>
            </a:r>
            <a:r>
              <a:rPr lang="en-GB" sz="5300" dirty="0"/>
              <a:t>– </a:t>
            </a:r>
            <a:r>
              <a:rPr lang="en-GB" sz="3100" dirty="0"/>
              <a:t>Taking a Whole School Asthma Approach  </a:t>
            </a:r>
            <a:br>
              <a:rPr lang="en-GB" sz="3100" dirty="0"/>
            </a:br>
            <a:br>
              <a:rPr lang="en-GB" dirty="0"/>
            </a:br>
            <a:br>
              <a:rPr lang="en-GB" dirty="0"/>
            </a:br>
            <a:br>
              <a:rPr lang="en-GB" dirty="0"/>
            </a:br>
            <a:endParaRPr lang="en-GB" dirty="0"/>
          </a:p>
        </p:txBody>
      </p:sp>
      <p:sp>
        <p:nvSpPr>
          <p:cNvPr id="3" name="Text Placeholder 2"/>
          <p:cNvSpPr>
            <a:spLocks noGrp="1"/>
          </p:cNvSpPr>
          <p:nvPr>
            <p:ph type="body" sz="quarter" idx="10"/>
          </p:nvPr>
        </p:nvSpPr>
        <p:spPr>
          <a:xfrm>
            <a:off x="1775521" y="3861049"/>
            <a:ext cx="8484419" cy="936873"/>
          </a:xfrm>
        </p:spPr>
        <p:txBody>
          <a:bodyPr>
            <a:normAutofit fontScale="77500" lnSpcReduction="20000"/>
          </a:bodyPr>
          <a:lstStyle/>
          <a:p>
            <a:r>
              <a:rPr lang="en-GB" dirty="0"/>
              <a:t>Heather Robinson – Transformation Lead, Children’s Health 0-19 Service, LBN </a:t>
            </a:r>
          </a:p>
          <a:p>
            <a:r>
              <a:rPr lang="en-GB" dirty="0"/>
              <a:t>Emily </a:t>
            </a:r>
            <a:r>
              <a:rPr lang="en-GB" dirty="0" err="1"/>
              <a:t>Guilmant-Farry</a:t>
            </a:r>
            <a:r>
              <a:rPr lang="en-GB" dirty="0"/>
              <a:t> – Children’s Community Asthma Nurse Specialist, ELFT</a:t>
            </a:r>
          </a:p>
        </p:txBody>
      </p:sp>
    </p:spTree>
    <p:extLst>
      <p:ext uri="{BB962C8B-B14F-4D97-AF65-F5344CB8AC3E}">
        <p14:creationId xmlns:p14="http://schemas.microsoft.com/office/powerpoint/2010/main" val="203512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Whole School Asthma Approach </a:t>
            </a:r>
          </a:p>
        </p:txBody>
      </p:sp>
      <p:sp>
        <p:nvSpPr>
          <p:cNvPr id="3" name="Text Placeholder 2"/>
          <p:cNvSpPr>
            <a:spLocks noGrp="1"/>
          </p:cNvSpPr>
          <p:nvPr>
            <p:ph type="body" sz="quarter" idx="12"/>
          </p:nvPr>
        </p:nvSpPr>
        <p:spPr/>
        <p:txBody>
          <a:bodyPr/>
          <a:lstStyle/>
          <a:p>
            <a:r>
              <a:rPr lang="en-GB" dirty="0"/>
              <a:t>A new approach to asthma care in Newham schools </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10</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normAutofit/>
          </a:bodyPr>
          <a:lstStyle/>
          <a:p>
            <a:pPr marL="285737" indent="-285737">
              <a:buFont typeface="Arial" panose="020B0604020202020204" pitchFamily="34" charset="0"/>
              <a:buChar char="•"/>
            </a:pPr>
            <a:r>
              <a:rPr lang="en-GB" dirty="0"/>
              <a:t>Estimate there are 6000 CYP in LBN who have asthma </a:t>
            </a:r>
          </a:p>
          <a:p>
            <a:pPr marL="285737" indent="-285737">
              <a:buFont typeface="Arial" panose="020B0604020202020204" pitchFamily="34" charset="0"/>
              <a:buChar char="•"/>
            </a:pPr>
            <a:r>
              <a:rPr lang="en-GB" dirty="0"/>
              <a:t>Sub-optimal housing (damp/mould), pollution (congested roads, industrial traffic)</a:t>
            </a:r>
          </a:p>
          <a:p>
            <a:pPr marL="285737" indent="-285737">
              <a:buFont typeface="Arial" panose="020B0604020202020204" pitchFamily="34" charset="0"/>
              <a:buChar char="•"/>
            </a:pPr>
            <a:r>
              <a:rPr lang="en-GB" dirty="0"/>
              <a:t>Everyone with asthma should have a PAAP but we know these aren’t always completed in primary and secondary settings, they are completed but don’t make their way into school or they aren’t reviewed annually</a:t>
            </a:r>
          </a:p>
          <a:p>
            <a:pPr marL="285737" indent="-285737">
              <a:buFont typeface="Arial" panose="020B0604020202020204" pitchFamily="34" charset="0"/>
              <a:buChar char="•"/>
            </a:pPr>
            <a:r>
              <a:rPr lang="en-GB" dirty="0"/>
              <a:t>Request for a PAAP or PAAP review accounted for 20% of all referrals to the School Health Service from schools in 2019/2020</a:t>
            </a:r>
          </a:p>
          <a:p>
            <a:pPr marL="285737" indent="-285737">
              <a:buFont typeface="Arial" panose="020B0604020202020204" pitchFamily="34" charset="0"/>
              <a:buChar char="•"/>
            </a:pPr>
            <a:r>
              <a:rPr lang="en-GB" dirty="0"/>
              <a:t>School Nurses ‘mopping up’ for the wider system</a:t>
            </a:r>
          </a:p>
          <a:p>
            <a:pPr marL="285737" indent="-285737">
              <a:buFont typeface="Arial" panose="020B0604020202020204" pitchFamily="34" charset="0"/>
              <a:buChar char="•"/>
            </a:pPr>
            <a:r>
              <a:rPr lang="en-GB" dirty="0"/>
              <a:t>In some schools, school staff writing PAAP</a:t>
            </a:r>
          </a:p>
          <a:p>
            <a:endParaRPr lang="en-GB" b="1" dirty="0"/>
          </a:p>
          <a:p>
            <a:endParaRPr lang="en-GB" b="1" dirty="0"/>
          </a:p>
          <a:p>
            <a:endParaRPr lang="en-GB" b="1"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graphicFrame>
        <p:nvGraphicFramePr>
          <p:cNvPr id="7" name="Object 6"/>
          <p:cNvGraphicFramePr>
            <a:graphicFrameLocks noChangeAspect="1"/>
          </p:cNvGraphicFramePr>
          <p:nvPr/>
        </p:nvGraphicFramePr>
        <p:xfrm>
          <a:off x="263355" y="2132856"/>
          <a:ext cx="11969289" cy="5013176"/>
        </p:xfrm>
        <a:graphic>
          <a:graphicData uri="http://schemas.openxmlformats.org/presentationml/2006/ole">
            <mc:AlternateContent xmlns:mc="http://schemas.openxmlformats.org/markup-compatibility/2006">
              <mc:Choice xmlns:v="urn:schemas-microsoft-com:vml" Requires="v">
                <p:oleObj name="Document" r:id="rId2" imgW="5730132" imgH="2400342" progId="Word.Document.12">
                  <p:embed/>
                </p:oleObj>
              </mc:Choice>
              <mc:Fallback>
                <p:oleObj name="Document" r:id="rId2" imgW="5730132" imgH="2400342" progId="Word.Document.12">
                  <p:embed/>
                  <p:pic>
                    <p:nvPicPr>
                      <p:cNvPr id="7" name="Object 6"/>
                      <p:cNvPicPr/>
                      <p:nvPr/>
                    </p:nvPicPr>
                    <p:blipFill>
                      <a:blip r:embed="rId3"/>
                      <a:stretch>
                        <a:fillRect/>
                      </a:stretch>
                    </p:blipFill>
                    <p:spPr>
                      <a:xfrm>
                        <a:off x="263355" y="2132856"/>
                        <a:ext cx="11969289" cy="5013176"/>
                      </a:xfrm>
                      <a:prstGeom prst="rect">
                        <a:avLst/>
                      </a:prstGeom>
                    </p:spPr>
                  </p:pic>
                </p:oleObj>
              </mc:Fallback>
            </mc:AlternateContent>
          </a:graphicData>
        </a:graphic>
      </p:graphicFrame>
    </p:spTree>
    <p:extLst>
      <p:ext uri="{BB962C8B-B14F-4D97-AF65-F5344CB8AC3E}">
        <p14:creationId xmlns:p14="http://schemas.microsoft.com/office/powerpoint/2010/main" val="33186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Looking for a solution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11</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LBN was already working towards all schools being ‘Asthma Friendly’ </a:t>
            </a:r>
          </a:p>
          <a:p>
            <a:pPr marL="285737" indent="-285737">
              <a:buFont typeface="Arial" panose="020B0604020202020204" pitchFamily="34" charset="0"/>
              <a:buChar char="•"/>
            </a:pPr>
            <a:r>
              <a:rPr lang="en-GB" dirty="0"/>
              <a:t>Already provide regular asthma management training for school staff but not achieving the reach of all school staff</a:t>
            </a:r>
          </a:p>
          <a:p>
            <a:pPr marL="285737" indent="-285737">
              <a:buFont typeface="Arial" panose="020B0604020202020204" pitchFamily="34" charset="0"/>
              <a:buChar char="•"/>
            </a:pPr>
            <a:r>
              <a:rPr lang="en-GB" dirty="0"/>
              <a:t>Trying to shift the focus of School Health from completing PAAPs to supporting schools to become Asthma Friendly environments</a:t>
            </a:r>
          </a:p>
          <a:p>
            <a:pPr marL="285737" indent="-285737">
              <a:buFont typeface="Arial" panose="020B0604020202020204" pitchFamily="34" charset="0"/>
              <a:buChar char="•"/>
            </a:pPr>
            <a:r>
              <a:rPr lang="en-GB" dirty="0"/>
              <a:t>Limited resource and capacity, stuck in firefighting mode ‘CYP still need PAAPs!’</a:t>
            </a:r>
          </a:p>
          <a:p>
            <a:pPr marL="285737" indent="-285737">
              <a:buFont typeface="Arial" panose="020B0604020202020204" pitchFamily="34" charset="0"/>
              <a:buChar char="•"/>
            </a:pPr>
            <a:r>
              <a:rPr lang="en-GB" dirty="0"/>
              <a:t> PAAPs (or any IHCP) can take multiple appointments (e.g. was not brought, wrong medication/device), appointments take time to arrange, associated documentation, or if not completing the PAAP time is spent chasing from wider system</a:t>
            </a:r>
          </a:p>
          <a:p>
            <a:pPr marL="285737" indent="-285737">
              <a:buFont typeface="Arial" panose="020B0604020202020204" pitchFamily="34" charset="0"/>
              <a:buChar char="•"/>
            </a:pPr>
            <a:r>
              <a:rPr lang="en-GB" dirty="0"/>
              <a:t>This is all when they should be and are better completed elsewhere in the system (GP, clinics, hospital)</a:t>
            </a:r>
          </a:p>
          <a:p>
            <a:pPr marL="285737" indent="-285737">
              <a:buFont typeface="Arial" panose="020B0604020202020204" pitchFamily="34" charset="0"/>
              <a:buChar char="•"/>
            </a:pPr>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260233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done so far?</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12</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a:xfrm>
            <a:off x="1774828" y="1341442"/>
            <a:ext cx="8642351" cy="5297294"/>
          </a:xfrm>
        </p:spPr>
        <p:txBody>
          <a:bodyPr/>
          <a:lstStyle/>
          <a:p>
            <a:pPr marL="285737" indent="-285737">
              <a:buFont typeface="Arial" panose="020B0604020202020204" pitchFamily="34" charset="0"/>
              <a:buChar char="•"/>
            </a:pPr>
            <a:r>
              <a:rPr lang="en-GB" dirty="0"/>
              <a:t>Both have membership at the Pan London CYP asthma nurse network meetings where we had the pleasure of hearing about the work taking place in Hillingdon schools in November 2019</a:t>
            </a:r>
          </a:p>
          <a:p>
            <a:pPr marL="285737" indent="-285737">
              <a:buFont typeface="Arial" panose="020B0604020202020204" pitchFamily="34" charset="0"/>
              <a:buChar char="•"/>
            </a:pPr>
            <a:r>
              <a:rPr lang="en-GB" dirty="0"/>
              <a:t>We felt inspired to localise this way of working in Newham and set to work </a:t>
            </a:r>
          </a:p>
          <a:p>
            <a:pPr marL="285737" indent="-285737">
              <a:buFont typeface="Arial" panose="020B0604020202020204" pitchFamily="34" charset="0"/>
              <a:buChar char="•"/>
            </a:pPr>
            <a:r>
              <a:rPr lang="en-GB" dirty="0"/>
              <a:t>Despite there being a global pandemic we have continued to drive this project through, recognising the anxiety that returning to school and asthma would cause for the schools CYP and their families and the increased workload for public Health services such as the SHS </a:t>
            </a:r>
          </a:p>
          <a:p>
            <a:pPr marL="285737" indent="-285737">
              <a:buFont typeface="Arial" panose="020B0604020202020204" pitchFamily="34" charset="0"/>
              <a:buChar char="•"/>
            </a:pPr>
            <a:r>
              <a:rPr lang="en-GB" dirty="0"/>
              <a:t>Trained 40 Asthma Champions across the HV and SN workforce </a:t>
            </a:r>
          </a:p>
          <a:p>
            <a:pPr marL="285737" indent="-285737">
              <a:buFont typeface="Arial" panose="020B0604020202020204" pitchFamily="34" charset="0"/>
              <a:buChar char="•"/>
            </a:pPr>
            <a:r>
              <a:rPr lang="en-GB" dirty="0"/>
              <a:t>Met virtually with Hillingdon </a:t>
            </a:r>
          </a:p>
          <a:p>
            <a:pPr marL="285737" indent="-285737">
              <a:buFont typeface="Arial" panose="020B0604020202020204" pitchFamily="34" charset="0"/>
              <a:buChar char="•"/>
            </a:pPr>
            <a:r>
              <a:rPr lang="en-GB" dirty="0"/>
              <a:t>Designed a suite of materials for schools to use </a:t>
            </a:r>
          </a:p>
          <a:p>
            <a:pPr marL="285737" indent="-285737">
              <a:buFont typeface="Arial" panose="020B0604020202020204" pitchFamily="34" charset="0"/>
              <a:buChar char="•"/>
            </a:pPr>
            <a:r>
              <a:rPr lang="en-GB" dirty="0"/>
              <a:t>Approved by our two governance boards</a:t>
            </a:r>
          </a:p>
          <a:p>
            <a:pPr marL="285737" indent="-285737">
              <a:buFont typeface="Arial" panose="020B0604020202020204" pitchFamily="34" charset="0"/>
              <a:buChar char="•"/>
            </a:pPr>
            <a:r>
              <a:rPr lang="en-GB" dirty="0"/>
              <a:t>Approached a handful of schools to join us on the journey </a:t>
            </a:r>
          </a:p>
          <a:p>
            <a:pPr marL="285737" indent="-285737">
              <a:buFont typeface="Arial" panose="020B0604020202020204" pitchFamily="34" charset="0"/>
              <a:buChar char="•"/>
            </a:pPr>
            <a:r>
              <a:rPr lang="en-GB" dirty="0"/>
              <a:t>Launched the Whole School Asthma Approach for all schools in LBN </a:t>
            </a:r>
          </a:p>
          <a:p>
            <a:pPr marL="285737" indent="-285737">
              <a:buFont typeface="Arial" panose="020B0604020202020204" pitchFamily="34" charset="0"/>
              <a:buChar char="•"/>
            </a:pPr>
            <a:endParaRPr lang="en-GB" dirty="0"/>
          </a:p>
          <a:p>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pic>
        <p:nvPicPr>
          <p:cNvPr id="7" name="Picture 6"/>
          <p:cNvPicPr/>
          <p:nvPr/>
        </p:nvPicPr>
        <p:blipFill rotWithShape="1">
          <a:blip r:embed="rId2"/>
          <a:srcRect l="38872" t="20213" r="20775" b="16311"/>
          <a:stretch/>
        </p:blipFill>
        <p:spPr bwMode="auto">
          <a:xfrm>
            <a:off x="8616280" y="3933057"/>
            <a:ext cx="1655068" cy="20155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891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Whole School Asthma Approach? </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13</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a:xfrm>
            <a:off x="1774828" y="908724"/>
            <a:ext cx="8642351" cy="5400007"/>
          </a:xfrm>
        </p:spPr>
        <p:txBody>
          <a:bodyPr>
            <a:normAutofit fontScale="85000" lnSpcReduction="20000"/>
          </a:bodyPr>
          <a:lstStyle/>
          <a:p>
            <a:pPr marL="285737" indent="-285737">
              <a:buFont typeface="Arial" panose="020B0604020202020204" pitchFamily="34" charset="0"/>
              <a:buChar char="•"/>
            </a:pPr>
            <a:r>
              <a:rPr lang="en-GB" dirty="0"/>
              <a:t>SHS will issue an asthma action plan for the whole school (or nursery, PRU, etc.) that will support all CYP with asthma in that setting</a:t>
            </a:r>
          </a:p>
          <a:p>
            <a:pPr marL="285737" indent="-285737">
              <a:buFont typeface="Arial" panose="020B0604020202020204" pitchFamily="34" charset="0"/>
              <a:buChar char="•"/>
            </a:pPr>
            <a:r>
              <a:rPr lang="en-GB" dirty="0"/>
              <a:t>Issued providing the school has achieved a set of criteria that makes them an Asthma Friendly setting</a:t>
            </a:r>
          </a:p>
          <a:p>
            <a:pPr marL="285737" indent="-285737">
              <a:buFont typeface="Arial" panose="020B0604020202020204" pitchFamily="34" charset="0"/>
              <a:buChar char="•"/>
            </a:pPr>
            <a:r>
              <a:rPr lang="en-GB" dirty="0"/>
              <a:t>The school is assessed or reviewed annually against the criteria rather than the School Nurse reviewing (or chasing others to review) each PAAP annually</a:t>
            </a:r>
          </a:p>
          <a:p>
            <a:r>
              <a:rPr lang="en-GB" dirty="0"/>
              <a:t>Criteria - a school must have </a:t>
            </a:r>
          </a:p>
          <a:p>
            <a:pPr lvl="1"/>
            <a:r>
              <a:rPr lang="en-GB" dirty="0"/>
              <a:t>An asthma policy</a:t>
            </a:r>
          </a:p>
          <a:p>
            <a:pPr lvl="1"/>
            <a:r>
              <a:rPr lang="en-GB" dirty="0"/>
              <a:t>An asthma register of all CYP with diagnosed asthma </a:t>
            </a:r>
          </a:p>
          <a:p>
            <a:pPr lvl="1"/>
            <a:r>
              <a:rPr lang="en-GB" dirty="0"/>
              <a:t>An emergency asthma and allergy kit with procedures for use and ongoing management </a:t>
            </a:r>
          </a:p>
          <a:p>
            <a:pPr lvl="1"/>
            <a:r>
              <a:rPr lang="en-GB" dirty="0"/>
              <a:t>Consent from parent/carer of all CYP with asthma to use the emergency inhaler</a:t>
            </a:r>
          </a:p>
          <a:p>
            <a:pPr lvl="1"/>
            <a:r>
              <a:rPr lang="en-GB" dirty="0"/>
              <a:t>A system for recording the use of medication and flagging excessive use (3 times a week including at home)</a:t>
            </a:r>
          </a:p>
          <a:p>
            <a:pPr lvl="1"/>
            <a:r>
              <a:rPr lang="en-GB" dirty="0"/>
              <a:t>A system for identifying and referring CYP who are absent or unable to take part in PE due to asthma to the CHS 0-19. </a:t>
            </a:r>
          </a:p>
          <a:p>
            <a:pPr lvl="1"/>
            <a:r>
              <a:rPr lang="en-GB" dirty="0"/>
              <a:t>An asthma lead and other key staff trained in the management of asthma and allergies </a:t>
            </a:r>
          </a:p>
          <a:p>
            <a:pPr lvl="1"/>
            <a:r>
              <a:rPr lang="en-GB" dirty="0"/>
              <a:t>At least 85% of the school workforce trained in asthma awareness </a:t>
            </a:r>
          </a:p>
          <a:p>
            <a:pPr lvl="1"/>
            <a:r>
              <a:rPr lang="en-GB" dirty="0"/>
              <a:t>It is the school’s responsibility to make the SHS aware of any changes in their circumstances i.e. staff leave and minimum training numbers drop</a:t>
            </a:r>
          </a:p>
          <a:p>
            <a:pPr marL="285737" indent="-285737">
              <a:buFont typeface="Arial" panose="020B0604020202020204" pitchFamily="34" charset="0"/>
              <a:buChar char="•"/>
            </a:pPr>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99457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it works</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14</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The personalised element of the PAAP is information not required in an emergency or in the school/nursery environment e.g. preventer medication which is only given at home</a:t>
            </a:r>
          </a:p>
          <a:p>
            <a:pPr marL="285737" indent="-285737">
              <a:buFont typeface="Arial" panose="020B0604020202020204" pitchFamily="34" charset="0"/>
              <a:buChar char="•"/>
            </a:pPr>
            <a:r>
              <a:rPr lang="en-GB" dirty="0"/>
              <a:t>What to do when a CYP with asthma is unwell or experiencing asthma symptoms and what to do when a CYP is having an asthma attack is the same for each CYP (age/setting adapted)</a:t>
            </a:r>
          </a:p>
          <a:p>
            <a:pPr marL="285737" indent="-285737">
              <a:buFont typeface="Arial" panose="020B0604020202020204" pitchFamily="34" charset="0"/>
              <a:buChar char="•"/>
            </a:pPr>
            <a:r>
              <a:rPr lang="en-GB" dirty="0"/>
              <a:t>Ensures that school/nursery staff are able to support CYP in an emergency even if their PAAP is not in school/nursery</a:t>
            </a:r>
          </a:p>
          <a:p>
            <a:pPr marL="285737" indent="-285737">
              <a:buFont typeface="Arial" panose="020B0604020202020204" pitchFamily="34" charset="0"/>
              <a:buChar char="•"/>
            </a:pPr>
            <a:r>
              <a:rPr lang="en-GB" dirty="0"/>
              <a:t>Does not replace the PAAP but is aligned so either will support in an emergency</a:t>
            </a:r>
          </a:p>
          <a:p>
            <a:pPr marL="285737" indent="-285737">
              <a:buFont typeface="Arial" panose="020B0604020202020204" pitchFamily="34" charset="0"/>
              <a:buChar char="•"/>
            </a:pPr>
            <a:r>
              <a:rPr lang="en-GB" dirty="0"/>
              <a:t>Improves accessibility to information about asthma care </a:t>
            </a:r>
          </a:p>
          <a:p>
            <a:pPr marL="285737" indent="-285737">
              <a:buFont typeface="Arial" panose="020B0604020202020204" pitchFamily="34" charset="0"/>
              <a:buChar char="•"/>
            </a:pPr>
            <a:r>
              <a:rPr lang="en-GB" dirty="0"/>
              <a:t>Can be used in conjunction with school emergency inhalers and AAIs</a:t>
            </a:r>
          </a:p>
          <a:p>
            <a:pPr marL="285737" indent="-285737">
              <a:buFont typeface="Arial" panose="020B0604020202020204" pitchFamily="34" charset="0"/>
              <a:buChar char="•"/>
            </a:pPr>
            <a:endParaRPr lang="en-GB" dirty="0"/>
          </a:p>
          <a:p>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166343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Shift in the School Nurse role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15</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normAutofit/>
          </a:bodyPr>
          <a:lstStyle/>
          <a:p>
            <a:pPr marL="285737" indent="-285737">
              <a:buFont typeface="Arial" panose="020B0604020202020204" pitchFamily="34" charset="0"/>
              <a:buChar char="•"/>
            </a:pPr>
            <a:r>
              <a:rPr lang="en-GB" dirty="0"/>
              <a:t>Identified funding to create a new COVID-19 PH nurse and nursery nurse role which will include embedding the whole school asthma approach in every LBN </a:t>
            </a:r>
            <a:r>
              <a:rPr lang="en-GB" dirty="0">
                <a:solidFill>
                  <a:schemeClr val="tx1"/>
                </a:solidFill>
              </a:rPr>
              <a:t>school – a number of resources available for schools i.e. self assessment form, policy templates </a:t>
            </a:r>
          </a:p>
          <a:p>
            <a:pPr marL="285737" indent="-285737">
              <a:buFont typeface="Arial" panose="020B0604020202020204" pitchFamily="34" charset="0"/>
              <a:buChar char="•"/>
            </a:pPr>
            <a:r>
              <a:rPr lang="en-GB" dirty="0">
                <a:solidFill>
                  <a:schemeClr val="tx1"/>
                </a:solidFill>
              </a:rPr>
              <a:t>By no longer completing PAAPs it builds capacity and we will be increasing the asthma training offer to schools by 800%</a:t>
            </a:r>
          </a:p>
          <a:p>
            <a:pPr marL="285737" indent="-285737">
              <a:buFont typeface="Arial" panose="020B0604020202020204" pitchFamily="34" charset="0"/>
              <a:buChar char="•"/>
            </a:pPr>
            <a:r>
              <a:rPr lang="en-GB" dirty="0">
                <a:solidFill>
                  <a:schemeClr val="tx1"/>
                </a:solidFill>
              </a:rPr>
              <a:t>Providing training for more school staff will enable better identification of CYP who require further support and ensure the correct medication/spacers are in schools in a timely manner rather than making a referral and waiting for SN/HV to action </a:t>
            </a:r>
            <a:endParaRPr lang="en-GB" dirty="0"/>
          </a:p>
          <a:p>
            <a:r>
              <a:rPr lang="en-GB" dirty="0"/>
              <a:t>Builds capacity to see CYP</a:t>
            </a:r>
          </a:p>
          <a:p>
            <a:pPr lvl="1"/>
            <a:r>
              <a:rPr lang="en-GB" dirty="0"/>
              <a:t>Absent due to asthma</a:t>
            </a:r>
          </a:p>
          <a:p>
            <a:pPr lvl="1"/>
            <a:r>
              <a:rPr lang="en-GB" dirty="0"/>
              <a:t>Unable or have difficulty in participating in PE due to asthma </a:t>
            </a:r>
          </a:p>
          <a:p>
            <a:pPr lvl="1"/>
            <a:r>
              <a:rPr lang="en-GB" dirty="0"/>
              <a:t>Using blue inhaler more than 3 times in the space of a week </a:t>
            </a:r>
          </a:p>
          <a:p>
            <a:pPr lvl="1"/>
            <a:r>
              <a:rPr lang="en-GB" dirty="0"/>
              <a:t>Who have attended A&amp;E due to asthma</a:t>
            </a:r>
          </a:p>
          <a:p>
            <a:pPr marL="285737" indent="-285737">
              <a:buFont typeface="Arial" panose="020B0604020202020204" pitchFamily="34" charset="0"/>
              <a:buChar char="•"/>
            </a:pPr>
            <a:endParaRPr lang="en-GB" dirty="0"/>
          </a:p>
          <a:p>
            <a:pPr marL="285737" indent="-285737">
              <a:buFont typeface="Arial" panose="020B0604020202020204" pitchFamily="34" charset="0"/>
              <a:buChar char="•"/>
            </a:pPr>
            <a:endParaRPr lang="en-GB" dirty="0"/>
          </a:p>
          <a:p>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325282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Whole school asthma action plan </a:t>
            </a:r>
            <a:endParaRPr lang="en-GB" dirty="0"/>
          </a:p>
        </p:txBody>
      </p:sp>
      <p:sp>
        <p:nvSpPr>
          <p:cNvPr id="11" name="Text Placeholder 10"/>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16</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endParaRPr lang="en-GB"/>
          </a:p>
          <a:p>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
        <p:nvSpPr>
          <p:cNvPr id="12" name="TextBox 11"/>
          <p:cNvSpPr txBox="1"/>
          <p:nvPr/>
        </p:nvSpPr>
        <p:spPr>
          <a:xfrm>
            <a:off x="6528048" y="1357475"/>
            <a:ext cx="3744416" cy="4247317"/>
          </a:xfrm>
          <a:prstGeom prst="rect">
            <a:avLst/>
          </a:prstGeom>
          <a:noFill/>
        </p:spPr>
        <p:txBody>
          <a:bodyPr wrap="square" rtlCol="0">
            <a:spAutoFit/>
          </a:bodyPr>
          <a:lstStyle/>
          <a:p>
            <a:r>
              <a:rPr lang="en-GB" dirty="0">
                <a:solidFill>
                  <a:srgbClr val="3F3F3F"/>
                </a:solidFill>
                <a:latin typeface="Arial"/>
              </a:rPr>
              <a:t>3 versions of poster, design can be adapted for setting </a:t>
            </a:r>
          </a:p>
          <a:p>
            <a:pPr lvl="1">
              <a:buFont typeface="Arial" panose="020B0604020202020204" pitchFamily="34" charset="0"/>
              <a:buChar char="•"/>
            </a:pPr>
            <a:r>
              <a:rPr lang="en-GB" dirty="0">
                <a:solidFill>
                  <a:srgbClr val="3F3F3F"/>
                </a:solidFill>
                <a:latin typeface="Arial"/>
              </a:rPr>
              <a:t>Nursery</a:t>
            </a:r>
          </a:p>
          <a:p>
            <a:pPr lvl="1">
              <a:buFont typeface="Arial" panose="020B0604020202020204" pitchFamily="34" charset="0"/>
              <a:buChar char="•"/>
            </a:pPr>
            <a:r>
              <a:rPr lang="en-GB" dirty="0">
                <a:solidFill>
                  <a:srgbClr val="3F3F3F"/>
                </a:solidFill>
                <a:latin typeface="Arial"/>
              </a:rPr>
              <a:t>Primary</a:t>
            </a:r>
          </a:p>
          <a:p>
            <a:pPr lvl="1">
              <a:buFont typeface="Arial" panose="020B0604020202020204" pitchFamily="34" charset="0"/>
              <a:buChar char="•"/>
            </a:pPr>
            <a:r>
              <a:rPr lang="en-GB" dirty="0">
                <a:solidFill>
                  <a:srgbClr val="3F3F3F"/>
                </a:solidFill>
                <a:latin typeface="Arial"/>
              </a:rPr>
              <a:t>Secondary</a:t>
            </a:r>
          </a:p>
          <a:p>
            <a:pPr marL="285750" indent="-285750">
              <a:buFont typeface="Arial" panose="020B0604020202020204" pitchFamily="34" charset="0"/>
              <a:buChar char="•"/>
            </a:pPr>
            <a:r>
              <a:rPr lang="en-GB" dirty="0">
                <a:solidFill>
                  <a:srgbClr val="3F3F3F"/>
                </a:solidFill>
                <a:latin typeface="Arial"/>
              </a:rPr>
              <a:t>Different number of puffs and who to refer to (HV/SHS)</a:t>
            </a:r>
          </a:p>
          <a:p>
            <a:pPr marL="285750" indent="-285750">
              <a:buFont typeface="Arial" panose="020B0604020202020204" pitchFamily="34" charset="0"/>
              <a:buChar char="•"/>
            </a:pPr>
            <a:r>
              <a:rPr lang="en-GB" dirty="0">
                <a:solidFill>
                  <a:srgbClr val="3F3F3F"/>
                </a:solidFill>
                <a:latin typeface="Arial"/>
              </a:rPr>
              <a:t>Age specific devices pictured</a:t>
            </a:r>
          </a:p>
          <a:p>
            <a:pPr marL="285750" indent="-285750">
              <a:buFont typeface="Arial" panose="020B0604020202020204" pitchFamily="34" charset="0"/>
              <a:buChar char="•"/>
            </a:pPr>
            <a:r>
              <a:rPr lang="en-GB" dirty="0">
                <a:solidFill>
                  <a:srgbClr val="3F3F3F"/>
                </a:solidFill>
                <a:latin typeface="Arial"/>
              </a:rPr>
              <a:t>Display on the wall of every room in the school/nursery environment </a:t>
            </a:r>
          </a:p>
          <a:p>
            <a:pPr marL="285750" indent="-285750">
              <a:buFont typeface="Arial" panose="020B0604020202020204" pitchFamily="34" charset="0"/>
              <a:buChar char="•"/>
            </a:pPr>
            <a:r>
              <a:rPr lang="en-GB" dirty="0">
                <a:solidFill>
                  <a:srgbClr val="3F3F3F"/>
                </a:solidFill>
                <a:latin typeface="Arial"/>
              </a:rPr>
              <a:t>Available in A3, A4, A5</a:t>
            </a:r>
          </a:p>
          <a:p>
            <a:pPr marL="285750" indent="-285750">
              <a:buFont typeface="Arial" panose="020B0604020202020204" pitchFamily="34" charset="0"/>
              <a:buChar char="•"/>
            </a:pPr>
            <a:r>
              <a:rPr lang="en-GB" dirty="0">
                <a:solidFill>
                  <a:srgbClr val="3F3F3F"/>
                </a:solidFill>
                <a:latin typeface="Arial"/>
              </a:rPr>
              <a:t>A5 for school trips, PE off-site, emergency kits etc. </a:t>
            </a:r>
          </a:p>
          <a:p>
            <a:pPr marL="285750" indent="-285750">
              <a:buFont typeface="Arial" panose="020B0604020202020204" pitchFamily="34" charset="0"/>
              <a:buChar char="•"/>
            </a:pPr>
            <a:r>
              <a:rPr lang="en-GB" dirty="0">
                <a:solidFill>
                  <a:srgbClr val="3F3F3F"/>
                </a:solidFill>
                <a:latin typeface="Arial"/>
              </a:rPr>
              <a:t>Think allergies!</a:t>
            </a:r>
          </a:p>
        </p:txBody>
      </p:sp>
      <p:graphicFrame>
        <p:nvGraphicFramePr>
          <p:cNvPr id="13" name="Object 12"/>
          <p:cNvGraphicFramePr>
            <a:graphicFrameLocks noChangeAspect="1"/>
          </p:cNvGraphicFramePr>
          <p:nvPr/>
        </p:nvGraphicFramePr>
        <p:xfrm>
          <a:off x="1776414" y="720154"/>
          <a:ext cx="4606921" cy="6014460"/>
        </p:xfrm>
        <a:graphic>
          <a:graphicData uri="http://schemas.openxmlformats.org/presentationml/2006/ole">
            <mc:AlternateContent xmlns:mc="http://schemas.openxmlformats.org/markup-compatibility/2006">
              <mc:Choice xmlns:v="urn:schemas-microsoft-com:vml" Requires="v">
                <p:oleObj name="Acrobat Document" r:id="rId2" imgW="6343291" imgH="8686757" progId="Acrobat.Document.DC">
                  <p:embed/>
                </p:oleObj>
              </mc:Choice>
              <mc:Fallback>
                <p:oleObj name="Acrobat Document" r:id="rId2" imgW="6343291" imgH="8686757" progId="Acrobat.Document.DC">
                  <p:embed/>
                  <p:pic>
                    <p:nvPicPr>
                      <p:cNvPr id="13" name="Object 12"/>
                      <p:cNvPicPr/>
                      <p:nvPr/>
                    </p:nvPicPr>
                    <p:blipFill>
                      <a:blip r:embed="rId3"/>
                      <a:stretch>
                        <a:fillRect/>
                      </a:stretch>
                    </p:blipFill>
                    <p:spPr>
                      <a:xfrm>
                        <a:off x="1776414" y="720154"/>
                        <a:ext cx="4606921" cy="6014460"/>
                      </a:xfrm>
                      <a:prstGeom prst="rect">
                        <a:avLst/>
                      </a:prstGeom>
                    </p:spPr>
                  </p:pic>
                </p:oleObj>
              </mc:Fallback>
            </mc:AlternateContent>
          </a:graphicData>
        </a:graphic>
      </p:graphicFrame>
      <p:sp>
        <p:nvSpPr>
          <p:cNvPr id="9" name="TextBox 8"/>
          <p:cNvSpPr txBox="1"/>
          <p:nvPr/>
        </p:nvSpPr>
        <p:spPr>
          <a:xfrm>
            <a:off x="1952420" y="65295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170142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17</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normAutofit/>
          </a:bodyPr>
          <a:lstStyle/>
          <a:p>
            <a:pPr algn="ctr"/>
            <a:endParaRPr lang="en-GB" sz="6600" dirty="0"/>
          </a:p>
          <a:p>
            <a:pPr algn="ctr"/>
            <a:r>
              <a:rPr lang="en-GB" sz="6600" dirty="0"/>
              <a:t>Any questions? </a:t>
            </a:r>
          </a:p>
        </p:txBody>
      </p:sp>
      <p:sp>
        <p:nvSpPr>
          <p:cNvPr id="6" name="TextBox 5"/>
          <p:cNvSpPr txBox="1"/>
          <p:nvPr/>
        </p:nvSpPr>
        <p:spPr>
          <a:xfrm>
            <a:off x="1952420" y="65295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76326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disclaimer!</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2</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pPr algn="ctr"/>
            <a:endParaRPr lang="en-GB" dirty="0"/>
          </a:p>
          <a:p>
            <a:pPr algn="ctr"/>
            <a:endParaRPr lang="en-GB" dirty="0"/>
          </a:p>
          <a:p>
            <a:pPr algn="ctr"/>
            <a:r>
              <a:rPr lang="en-GB" dirty="0"/>
              <a:t>As with everything related to COVID-19 the information available is ever changing,</a:t>
            </a:r>
          </a:p>
          <a:p>
            <a:pPr algn="ctr"/>
            <a:r>
              <a:rPr lang="en-GB" dirty="0"/>
              <a:t>Please review these slides with the latest Government guidance.</a:t>
            </a:r>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8328600" y="747016"/>
            <a:ext cx="2042160" cy="1061085"/>
          </a:xfrm>
          <a:prstGeom prst="rect">
            <a:avLst/>
          </a:prstGeom>
          <a:noFill/>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6891" t="10803" r="2094" b="33245"/>
          <a:stretch/>
        </p:blipFill>
        <p:spPr>
          <a:xfrm>
            <a:off x="1800019" y="761098"/>
            <a:ext cx="1787528" cy="880079"/>
          </a:xfrm>
          <a:prstGeom prst="rect">
            <a:avLst/>
          </a:prstGeom>
        </p:spPr>
      </p:pic>
    </p:spTree>
    <p:extLst>
      <p:ext uri="{BB962C8B-B14F-4D97-AF65-F5344CB8AC3E}">
        <p14:creationId xmlns:p14="http://schemas.microsoft.com/office/powerpoint/2010/main" val="309929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 to School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3</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All children and young people (CYP) have now returned to school </a:t>
            </a:r>
          </a:p>
          <a:p>
            <a:pPr marL="285737" indent="-285737">
              <a:buFont typeface="Arial" panose="020B0604020202020204" pitchFamily="34" charset="0"/>
              <a:buChar char="•"/>
            </a:pPr>
            <a:r>
              <a:rPr lang="en-GB" dirty="0"/>
              <a:t>Shielding was paused on the 1</a:t>
            </a:r>
            <a:r>
              <a:rPr lang="en-GB" baseline="30000" dirty="0"/>
              <a:t>st</a:t>
            </a:r>
            <a:r>
              <a:rPr lang="en-GB" dirty="0"/>
              <a:t> August 2020</a:t>
            </a:r>
          </a:p>
          <a:p>
            <a:pPr marL="285737" indent="-285737">
              <a:buFont typeface="Arial" panose="020B0604020202020204" pitchFamily="34" charset="0"/>
              <a:buChar char="•"/>
            </a:pPr>
            <a:r>
              <a:rPr lang="en-GB" dirty="0"/>
              <a:t>Very few CYP remain on the shielding list should the need to shield return if rates of the disease rises in local areas</a:t>
            </a:r>
          </a:p>
          <a:p>
            <a:pPr marL="285737" indent="-285737">
              <a:buFont typeface="Arial" panose="020B0604020202020204" pitchFamily="34" charset="0"/>
              <a:buChar char="•"/>
            </a:pPr>
            <a:r>
              <a:rPr lang="en-GB" dirty="0"/>
              <a:t>If a CYP with asthma remains on the shielding list they will have been advised by their specialist </a:t>
            </a:r>
          </a:p>
          <a:p>
            <a:pPr marL="285737" indent="-285737">
              <a:buFont typeface="Arial" panose="020B0604020202020204" pitchFamily="34" charset="0"/>
              <a:buChar char="•"/>
            </a:pPr>
            <a:r>
              <a:rPr lang="en-GB" dirty="0"/>
              <a:t>Latest evidence suggests that the risk of serious illness for most CYP is low</a:t>
            </a:r>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254430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COVID-19 and CYP with asthma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4</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normAutofit/>
          </a:bodyPr>
          <a:lstStyle/>
          <a:p>
            <a:r>
              <a:rPr lang="en-GB" dirty="0"/>
              <a:t>COVID-19 had the opposite effect to the one most of us expected, of a high incidence of infection due to asthma co-morbidity.  In actual fact the UK (and overseas) saw a significant drop in emergency attendance for asthma March – August 2020.</a:t>
            </a:r>
          </a:p>
          <a:p>
            <a:r>
              <a:rPr lang="en-GB" dirty="0"/>
              <a:t>The reasons are not yet evidenced, but are thought to be around:</a:t>
            </a:r>
          </a:p>
          <a:p>
            <a:pPr marL="342900" indent="-342900">
              <a:buAutoNum type="arabicPeriod"/>
            </a:pPr>
            <a:r>
              <a:rPr lang="en-GB" dirty="0"/>
              <a:t>Improved adherence to preventer medications – Newham had an increase of 138% in preventer prescriptions for CYP in March 2020 compared to the year previous.  </a:t>
            </a:r>
          </a:p>
          <a:p>
            <a:pPr marL="342900" indent="-342900">
              <a:buAutoNum type="arabicPeriod"/>
            </a:pPr>
            <a:r>
              <a:rPr lang="en-GB" dirty="0"/>
              <a:t>No school attendance, so decreased physical activity, and reduced availability of respiratory illnesses, so many common triggers were reduced.</a:t>
            </a:r>
          </a:p>
          <a:p>
            <a:pPr marL="342900" indent="-342900">
              <a:buAutoNum type="arabicPeriod"/>
            </a:pPr>
            <a:r>
              <a:rPr lang="en-GB" dirty="0"/>
              <a:t>Air pollution dropped significantly over lockdown, although sadly, rates are nearly back to pre-lockdown levels now.</a:t>
            </a:r>
          </a:p>
          <a:p>
            <a:r>
              <a:rPr lang="en-GB" dirty="0"/>
              <a:t>Importantly, the risk of COVID-19 infection and illness is low compared to the risk of not treating asthma.</a:t>
            </a:r>
          </a:p>
          <a:p>
            <a:r>
              <a:rPr lang="en-GB" dirty="0"/>
              <a:t>There is a greater risk of a fatal asthma attack if they do not seek help because of a fear of COVID-19 </a:t>
            </a:r>
          </a:p>
          <a:p>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47913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Asthma care in schools </a:t>
            </a:r>
          </a:p>
        </p:txBody>
      </p:sp>
      <p:sp>
        <p:nvSpPr>
          <p:cNvPr id="3" name="Text Placeholder 2"/>
          <p:cNvSpPr>
            <a:spLocks noGrp="1"/>
          </p:cNvSpPr>
          <p:nvPr>
            <p:ph type="body" sz="quarter" idx="12"/>
          </p:nvPr>
        </p:nvSpPr>
        <p:spPr/>
        <p:txBody>
          <a:bodyPr/>
          <a:lstStyle/>
          <a:p>
            <a:r>
              <a:rPr lang="en-GB" dirty="0"/>
              <a:t>Business as usual </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5</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normAutofit/>
          </a:bodyPr>
          <a:lstStyle/>
          <a:p>
            <a:r>
              <a:rPr lang="en-GB" dirty="0"/>
              <a:t>Every CYP at school with asthma should have: </a:t>
            </a:r>
          </a:p>
          <a:p>
            <a:pPr marL="285737" indent="-285737">
              <a:buFont typeface="Arial" panose="020B0604020202020204" pitchFamily="34" charset="0"/>
              <a:buChar char="•"/>
            </a:pPr>
            <a:r>
              <a:rPr lang="en-GB" dirty="0"/>
              <a:t>A Personalised Asthma Action Plan (PAAP)*</a:t>
            </a:r>
          </a:p>
          <a:p>
            <a:pPr marL="285737" indent="-285737">
              <a:buFont typeface="Arial" panose="020B0604020202020204" pitchFamily="34" charset="0"/>
              <a:buChar char="•"/>
            </a:pPr>
            <a:r>
              <a:rPr lang="en-GB" dirty="0"/>
              <a:t>A reliever inhaler </a:t>
            </a:r>
          </a:p>
          <a:p>
            <a:pPr marL="285737" indent="-285737">
              <a:buFont typeface="Arial" panose="020B0604020202020204" pitchFamily="34" charset="0"/>
              <a:buChar char="•"/>
            </a:pPr>
            <a:r>
              <a:rPr lang="en-GB" dirty="0"/>
              <a:t>The correct spacer </a:t>
            </a:r>
          </a:p>
          <a:p>
            <a:r>
              <a:rPr lang="en-GB" dirty="0"/>
              <a:t>Every school should have as an absolute minimum: </a:t>
            </a:r>
          </a:p>
          <a:p>
            <a:pPr marL="285737" indent="-285737">
              <a:buFont typeface="Arial" panose="020B0604020202020204" pitchFamily="34" charset="0"/>
              <a:buChar char="•"/>
            </a:pPr>
            <a:r>
              <a:rPr lang="en-GB" dirty="0"/>
              <a:t>An asthma policy </a:t>
            </a:r>
          </a:p>
          <a:p>
            <a:pPr marL="285737" indent="-285737">
              <a:buFont typeface="Arial" panose="020B0604020202020204" pitchFamily="34" charset="0"/>
              <a:buChar char="•"/>
            </a:pPr>
            <a:r>
              <a:rPr lang="en-GB" dirty="0"/>
              <a:t>An asthma register</a:t>
            </a:r>
          </a:p>
          <a:p>
            <a:pPr marL="285737" indent="-285737">
              <a:buFont typeface="Arial" panose="020B0604020202020204" pitchFamily="34" charset="0"/>
              <a:buChar char="•"/>
            </a:pPr>
            <a:r>
              <a:rPr lang="en-GB" dirty="0"/>
              <a:t>Trained staff and asthma leads</a:t>
            </a:r>
          </a:p>
          <a:p>
            <a:pPr marL="285737" indent="-285737">
              <a:buFont typeface="Arial" panose="020B0604020202020204" pitchFamily="34" charset="0"/>
              <a:buChar char="•"/>
            </a:pPr>
            <a:r>
              <a:rPr lang="en-GB" dirty="0"/>
              <a:t>Emergency kit and consent to use </a:t>
            </a:r>
          </a:p>
          <a:p>
            <a:endParaRPr lang="en-GB" dirty="0"/>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7438" y="3641082"/>
            <a:ext cx="3995936" cy="2996952"/>
          </a:xfrm>
          <a:prstGeom prst="rect">
            <a:avLst/>
          </a:prstGeom>
        </p:spPr>
      </p:pic>
    </p:spTree>
    <p:extLst>
      <p:ext uri="{BB962C8B-B14F-4D97-AF65-F5344CB8AC3E}">
        <p14:creationId xmlns:p14="http://schemas.microsoft.com/office/powerpoint/2010/main" val="243916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8" y="188917"/>
            <a:ext cx="8642351" cy="935829"/>
          </a:xfrm>
        </p:spPr>
        <p:txBody>
          <a:bodyPr/>
          <a:lstStyle/>
          <a:p>
            <a:r>
              <a:rPr lang="en-GB" dirty="0"/>
              <a:t>Why does the risk of asthma attacks increase when returning to school?</a:t>
            </a:r>
          </a:p>
        </p:txBody>
      </p:sp>
      <p:sp>
        <p:nvSpPr>
          <p:cNvPr id="3" name="Text Placeholder 2"/>
          <p:cNvSpPr>
            <a:spLocks noGrp="1"/>
          </p:cNvSpPr>
          <p:nvPr>
            <p:ph type="body" sz="quarter" idx="12"/>
          </p:nvPr>
        </p:nvSpPr>
        <p:spPr>
          <a:xfrm>
            <a:off x="1774132" y="1125418"/>
            <a:ext cx="8642351" cy="432047"/>
          </a:xfrm>
        </p:spPr>
        <p:txBody>
          <a:bodyPr/>
          <a:lstStyle/>
          <a:p>
            <a:r>
              <a:rPr lang="en-GB" dirty="0"/>
              <a:t>And what impact could COVID-19 have?</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6</a:t>
            </a:fld>
            <a:endParaRPr lang="en-GB" dirty="0">
              <a:solidFill>
                <a:srgbClr val="3F3F3F">
                  <a:lumMod val="50000"/>
                </a:srgbClr>
              </a:solidFill>
              <a:latin typeface="Arial"/>
            </a:endParaRPr>
          </a:p>
        </p:txBody>
      </p:sp>
      <p:graphicFrame>
        <p:nvGraphicFramePr>
          <p:cNvPr id="6" name="Content Placeholder 5"/>
          <p:cNvGraphicFramePr>
            <a:graphicFrameLocks noGrp="1"/>
          </p:cNvGraphicFramePr>
          <p:nvPr>
            <p:ph sz="quarter" idx="15"/>
          </p:nvPr>
        </p:nvGraphicFramePr>
        <p:xfrm>
          <a:off x="1775588" y="1642159"/>
          <a:ext cx="8641591" cy="4389559"/>
        </p:xfrm>
        <a:graphic>
          <a:graphicData uri="http://schemas.openxmlformats.org/drawingml/2006/table">
            <a:tbl>
              <a:tblPr firstRow="1" bandRow="1">
                <a:tableStyleId>{5C22544A-7EE6-4342-B048-85BDC9FD1C3A}</a:tableStyleId>
              </a:tblPr>
              <a:tblGrid>
                <a:gridCol w="1801591">
                  <a:extLst>
                    <a:ext uri="{9D8B030D-6E8A-4147-A177-3AD203B41FA5}">
                      <a16:colId xmlns:a16="http://schemas.microsoft.com/office/drawing/2014/main" val="2271932529"/>
                    </a:ext>
                  </a:extLst>
                </a:gridCol>
                <a:gridCol w="3420000">
                  <a:extLst>
                    <a:ext uri="{9D8B030D-6E8A-4147-A177-3AD203B41FA5}">
                      <a16:colId xmlns:a16="http://schemas.microsoft.com/office/drawing/2014/main" val="1834813267"/>
                    </a:ext>
                  </a:extLst>
                </a:gridCol>
                <a:gridCol w="3420000">
                  <a:extLst>
                    <a:ext uri="{9D8B030D-6E8A-4147-A177-3AD203B41FA5}">
                      <a16:colId xmlns:a16="http://schemas.microsoft.com/office/drawing/2014/main" val="471109435"/>
                    </a:ext>
                  </a:extLst>
                </a:gridCol>
              </a:tblGrid>
              <a:tr h="458285">
                <a:tc>
                  <a:txBody>
                    <a:bodyPr/>
                    <a:lstStyle/>
                    <a:p>
                      <a:r>
                        <a:rPr lang="en-GB" sz="1300" dirty="0"/>
                        <a:t>Triggers</a:t>
                      </a:r>
                      <a:r>
                        <a:rPr lang="en-GB" sz="1300" baseline="0" dirty="0"/>
                        <a:t> </a:t>
                      </a:r>
                      <a:endParaRPr lang="en-GB" sz="1300" dirty="0"/>
                    </a:p>
                  </a:txBody>
                  <a:tcPr/>
                </a:tc>
                <a:tc>
                  <a:txBody>
                    <a:bodyPr/>
                    <a:lstStyle/>
                    <a:p>
                      <a:r>
                        <a:rPr lang="en-GB" sz="1300" dirty="0"/>
                        <a:t>Cons</a:t>
                      </a:r>
                      <a:r>
                        <a:rPr lang="en-GB" sz="1300" baseline="0" dirty="0"/>
                        <a:t> </a:t>
                      </a:r>
                      <a:endParaRPr lang="en-GB" sz="1300" dirty="0"/>
                    </a:p>
                  </a:txBody>
                  <a:tcPr/>
                </a:tc>
                <a:tc>
                  <a:txBody>
                    <a:bodyPr/>
                    <a:lstStyle/>
                    <a:p>
                      <a:r>
                        <a:rPr lang="en-GB" sz="1300" dirty="0"/>
                        <a:t>Pros</a:t>
                      </a:r>
                      <a:r>
                        <a:rPr lang="en-GB" sz="1300" baseline="0" dirty="0"/>
                        <a:t> </a:t>
                      </a:r>
                      <a:endParaRPr lang="en-GB" sz="1300" dirty="0"/>
                    </a:p>
                  </a:txBody>
                  <a:tcPr/>
                </a:tc>
                <a:extLst>
                  <a:ext uri="{0D108BD9-81ED-4DB2-BD59-A6C34878D82A}">
                    <a16:rowId xmlns:a16="http://schemas.microsoft.com/office/drawing/2014/main" val="2222961530"/>
                  </a:ext>
                </a:extLst>
              </a:tr>
              <a:tr h="1463040">
                <a:tc>
                  <a:txBody>
                    <a:bodyPr/>
                    <a:lstStyle/>
                    <a:p>
                      <a:r>
                        <a:rPr lang="en-GB" sz="1500" dirty="0"/>
                        <a:t>Seasonal colds </a:t>
                      </a:r>
                    </a:p>
                  </a:txBody>
                  <a:tcPr/>
                </a:tc>
                <a:tc>
                  <a:txBody>
                    <a:bodyPr/>
                    <a:lstStyle/>
                    <a:p>
                      <a:pPr marL="285750" indent="-285750">
                        <a:buFont typeface="Arial" panose="020B0604020202020204" pitchFamily="34" charset="0"/>
                        <a:buChar char="•"/>
                      </a:pPr>
                      <a:r>
                        <a:rPr lang="en-GB" sz="1500" baseline="0" dirty="0"/>
                        <a:t>Spending more time indoors</a:t>
                      </a:r>
                    </a:p>
                    <a:p>
                      <a:pPr marL="285750" indent="-285750">
                        <a:buFont typeface="Arial" panose="020B0604020202020204" pitchFamily="34" charset="0"/>
                        <a:buChar char="•"/>
                      </a:pPr>
                      <a:r>
                        <a:rPr lang="en-GB" sz="1500" baseline="0" dirty="0"/>
                        <a:t>Spent up to 6 months apart </a:t>
                      </a:r>
                      <a:endParaRPr lang="en-GB" sz="1500" dirty="0"/>
                    </a:p>
                  </a:txBody>
                  <a:tcPr/>
                </a:tc>
                <a:tc>
                  <a:txBody>
                    <a:bodyPr/>
                    <a:lstStyle/>
                    <a:p>
                      <a:pPr marL="285750" indent="-285750">
                        <a:buFont typeface="Arial" panose="020B0604020202020204" pitchFamily="34" charset="0"/>
                        <a:buChar char="•"/>
                      </a:pPr>
                      <a:r>
                        <a:rPr lang="en-GB" sz="1500" dirty="0"/>
                        <a:t>Better hand and</a:t>
                      </a:r>
                      <a:r>
                        <a:rPr lang="en-GB" sz="1500" baseline="0" dirty="0"/>
                        <a:t> respiratory hygiene</a:t>
                      </a:r>
                    </a:p>
                    <a:p>
                      <a:pPr marL="285750" indent="-285750">
                        <a:buFont typeface="Arial" panose="020B0604020202020204" pitchFamily="34" charset="0"/>
                        <a:buChar char="•"/>
                      </a:pPr>
                      <a:r>
                        <a:rPr lang="en-GB" sz="1500" baseline="0" dirty="0"/>
                        <a:t>Cleaner environment </a:t>
                      </a:r>
                    </a:p>
                    <a:p>
                      <a:pPr marL="285750" indent="-285750">
                        <a:buFont typeface="Arial" panose="020B0604020202020204" pitchFamily="34" charset="0"/>
                        <a:buChar char="•"/>
                      </a:pPr>
                      <a:r>
                        <a:rPr lang="en-GB" sz="1500" baseline="0" dirty="0"/>
                        <a:t>Wearing FC/masks</a:t>
                      </a:r>
                    </a:p>
                    <a:p>
                      <a:pPr marL="285750" indent="-285750">
                        <a:buFont typeface="Arial" panose="020B0604020202020204" pitchFamily="34" charset="0"/>
                        <a:buChar char="•"/>
                      </a:pPr>
                      <a:r>
                        <a:rPr lang="en-GB" sz="1500" baseline="0" dirty="0"/>
                        <a:t>Social distancing  </a:t>
                      </a:r>
                    </a:p>
                    <a:p>
                      <a:pPr marL="285750" indent="-285750">
                        <a:buFont typeface="Arial" panose="020B0604020202020204" pitchFamily="34" charset="0"/>
                        <a:buChar char="•"/>
                      </a:pPr>
                      <a:r>
                        <a:rPr lang="en-GB" sz="1500" baseline="0" dirty="0"/>
                        <a:t>Self and household isolating</a:t>
                      </a:r>
                      <a:endParaRPr lang="en-GB" sz="1500" dirty="0"/>
                    </a:p>
                  </a:txBody>
                  <a:tcPr/>
                </a:tc>
                <a:extLst>
                  <a:ext uri="{0D108BD9-81ED-4DB2-BD59-A6C34878D82A}">
                    <a16:rowId xmlns:a16="http://schemas.microsoft.com/office/drawing/2014/main" val="4232444633"/>
                  </a:ext>
                </a:extLst>
              </a:tr>
              <a:tr h="736569">
                <a:tc>
                  <a:txBody>
                    <a:bodyPr/>
                    <a:lstStyle/>
                    <a:p>
                      <a:r>
                        <a:rPr lang="en-GB" sz="1500" dirty="0"/>
                        <a:t>Dust</a:t>
                      </a:r>
                      <a:r>
                        <a:rPr lang="en-GB" sz="1500" baseline="0" dirty="0"/>
                        <a:t> mite and seasonal allergies </a:t>
                      </a:r>
                      <a:endParaRPr lang="en-GB" sz="1500" dirty="0"/>
                    </a:p>
                  </a:txBody>
                  <a:tcPr/>
                </a:tc>
                <a:tc>
                  <a:txBody>
                    <a:bodyPr/>
                    <a:lstStyle/>
                    <a:p>
                      <a:pPr marL="285750" indent="-285750">
                        <a:buFont typeface="Arial" panose="020B0604020202020204" pitchFamily="34" charset="0"/>
                        <a:buChar char="•"/>
                      </a:pPr>
                      <a:r>
                        <a:rPr lang="en-GB" sz="1500" dirty="0"/>
                        <a:t>Increased</a:t>
                      </a:r>
                      <a:r>
                        <a:rPr lang="en-GB" sz="1500" baseline="0" dirty="0"/>
                        <a:t> exposure as more time spent indoors</a:t>
                      </a:r>
                      <a:endParaRPr lang="en-GB" sz="1500" dirty="0"/>
                    </a:p>
                  </a:txBody>
                  <a:tcPr/>
                </a:tc>
                <a:tc>
                  <a:txBody>
                    <a:bodyPr/>
                    <a:lstStyle/>
                    <a:p>
                      <a:pPr marL="285750" indent="-285750">
                        <a:buFont typeface="Arial" panose="020B0604020202020204" pitchFamily="34" charset="0"/>
                        <a:buChar char="•"/>
                      </a:pPr>
                      <a:r>
                        <a:rPr lang="en-GB" sz="1500" dirty="0"/>
                        <a:t>Cleaner environment</a:t>
                      </a:r>
                    </a:p>
                    <a:p>
                      <a:pPr marL="285750" indent="-285750">
                        <a:buFont typeface="Arial" panose="020B0604020202020204" pitchFamily="34" charset="0"/>
                        <a:buChar char="•"/>
                      </a:pPr>
                      <a:r>
                        <a:rPr lang="en-GB" sz="1500" dirty="0"/>
                        <a:t>Wearing</a:t>
                      </a:r>
                      <a:r>
                        <a:rPr lang="en-GB" sz="1500" baseline="0" dirty="0"/>
                        <a:t> FC/masks </a:t>
                      </a:r>
                      <a:endParaRPr lang="en-GB" sz="1500" dirty="0"/>
                    </a:p>
                  </a:txBody>
                  <a:tcPr/>
                </a:tc>
                <a:extLst>
                  <a:ext uri="{0D108BD9-81ED-4DB2-BD59-A6C34878D82A}">
                    <a16:rowId xmlns:a16="http://schemas.microsoft.com/office/drawing/2014/main" val="743717582"/>
                  </a:ext>
                </a:extLst>
              </a:tr>
              <a:tr h="900252">
                <a:tc>
                  <a:txBody>
                    <a:bodyPr/>
                    <a:lstStyle/>
                    <a:p>
                      <a:r>
                        <a:rPr lang="en-GB" sz="1500" dirty="0"/>
                        <a:t>Preventer inhaler</a:t>
                      </a:r>
                      <a:r>
                        <a:rPr lang="en-GB" sz="1500" baseline="0" dirty="0"/>
                        <a:t> routines disrupted </a:t>
                      </a:r>
                      <a:endParaRPr lang="en-GB" sz="1500" dirty="0"/>
                    </a:p>
                  </a:txBody>
                  <a:tcPr/>
                </a:tc>
                <a:tc>
                  <a:txBody>
                    <a:bodyPr/>
                    <a:lstStyle/>
                    <a:p>
                      <a:pPr marL="285750" indent="-285750">
                        <a:buFont typeface="Arial" panose="020B0604020202020204" pitchFamily="34" charset="0"/>
                        <a:buChar char="•"/>
                      </a:pPr>
                      <a:r>
                        <a:rPr lang="en-GB" sz="1500" dirty="0"/>
                        <a:t>Spent up to 6 months out</a:t>
                      </a:r>
                      <a:r>
                        <a:rPr lang="en-GB" sz="1500" baseline="0" dirty="0"/>
                        <a:t> of normal school routines </a:t>
                      </a:r>
                      <a:endParaRPr lang="en-GB" sz="1500" dirty="0"/>
                    </a:p>
                  </a:txBody>
                  <a:tcPr/>
                </a:tc>
                <a:tc>
                  <a:txBody>
                    <a:bodyPr/>
                    <a:lstStyle/>
                    <a:p>
                      <a:pPr marL="285750" indent="-285750">
                        <a:buFont typeface="Arial" panose="020B0604020202020204" pitchFamily="34" charset="0"/>
                        <a:buChar char="•"/>
                      </a:pPr>
                      <a:r>
                        <a:rPr lang="en-GB" sz="1500" dirty="0"/>
                        <a:t>Improved concordance </a:t>
                      </a:r>
                    </a:p>
                  </a:txBody>
                  <a:tcPr/>
                </a:tc>
                <a:extLst>
                  <a:ext uri="{0D108BD9-81ED-4DB2-BD59-A6C34878D82A}">
                    <a16:rowId xmlns:a16="http://schemas.microsoft.com/office/drawing/2014/main" val="3523395006"/>
                  </a:ext>
                </a:extLst>
              </a:tr>
              <a:tr h="831413">
                <a:tc>
                  <a:txBody>
                    <a:bodyPr/>
                    <a:lstStyle/>
                    <a:p>
                      <a:r>
                        <a:rPr lang="en-GB" sz="1500" dirty="0"/>
                        <a:t>Anxiety</a:t>
                      </a:r>
                      <a:r>
                        <a:rPr lang="en-GB" sz="1500" baseline="0" dirty="0"/>
                        <a:t> and stress </a:t>
                      </a:r>
                      <a:endParaRPr lang="en-GB" sz="1500" dirty="0"/>
                    </a:p>
                  </a:txBody>
                  <a:tcPr/>
                </a:tc>
                <a:tc>
                  <a:txBody>
                    <a:bodyPr/>
                    <a:lstStyle/>
                    <a:p>
                      <a:pPr marL="285750" indent="-285750">
                        <a:buFont typeface="Arial" panose="020B0604020202020204" pitchFamily="34" charset="0"/>
                        <a:buChar char="•"/>
                      </a:pPr>
                      <a:r>
                        <a:rPr lang="en-GB" sz="1500" dirty="0"/>
                        <a:t>Increased</a:t>
                      </a:r>
                      <a:r>
                        <a:rPr lang="en-GB" sz="1500" baseline="0" dirty="0"/>
                        <a:t> time spent away from school</a:t>
                      </a:r>
                    </a:p>
                    <a:p>
                      <a:pPr marL="285750" indent="-285750">
                        <a:buFont typeface="Arial" panose="020B0604020202020204" pitchFamily="34" charset="0"/>
                        <a:buChar char="•"/>
                      </a:pPr>
                      <a:r>
                        <a:rPr lang="en-GB" sz="1500" baseline="0" dirty="0"/>
                        <a:t>COVID-19 concerns </a:t>
                      </a:r>
                      <a:endParaRPr lang="en-GB" sz="1500" dirty="0"/>
                    </a:p>
                  </a:txBody>
                  <a:tcPr/>
                </a:tc>
                <a:tc>
                  <a:txBody>
                    <a:bodyPr/>
                    <a:lstStyle/>
                    <a:p>
                      <a:endParaRPr lang="en-GB" sz="1500" dirty="0"/>
                    </a:p>
                  </a:txBody>
                  <a:tcPr/>
                </a:tc>
                <a:extLst>
                  <a:ext uri="{0D108BD9-81ED-4DB2-BD59-A6C34878D82A}">
                    <a16:rowId xmlns:a16="http://schemas.microsoft.com/office/drawing/2014/main" val="3132965047"/>
                  </a:ext>
                </a:extLst>
              </a:tr>
            </a:tbl>
          </a:graphicData>
        </a:graphic>
      </p:graphicFrame>
      <p:sp>
        <p:nvSpPr>
          <p:cNvPr id="7" name="TextBox 6"/>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261734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Spacers </a:t>
            </a:r>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7</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Where possible maintain a social distance when supporting a CYP using a spacer </a:t>
            </a:r>
          </a:p>
          <a:p>
            <a:pPr marL="285737" indent="-285737">
              <a:buFont typeface="Arial" panose="020B0604020202020204" pitchFamily="34" charset="0"/>
              <a:buChar char="•"/>
            </a:pPr>
            <a:r>
              <a:rPr lang="en-GB" dirty="0"/>
              <a:t>Adult to stand behind and to the side of the CYP, CYP breathing away from the adult but adult is able to observe valve moving back and forth and listen for whistle. </a:t>
            </a:r>
          </a:p>
          <a:p>
            <a:pPr marL="285737" indent="-285737">
              <a:buFont typeface="Arial" panose="020B0604020202020204" pitchFamily="34" charset="0"/>
              <a:buChar char="•"/>
            </a:pPr>
            <a:r>
              <a:rPr lang="en-GB" dirty="0"/>
              <a:t>Ensure room is well ventilated, large enough space, open windows</a:t>
            </a:r>
          </a:p>
          <a:p>
            <a:pPr marL="285737" indent="-285737">
              <a:buFont typeface="Arial" panose="020B0604020202020204" pitchFamily="34" charset="0"/>
              <a:buChar char="•"/>
            </a:pPr>
            <a:r>
              <a:rPr lang="en-GB" dirty="0"/>
              <a:t>No sharing </a:t>
            </a:r>
          </a:p>
          <a:p>
            <a:r>
              <a:rPr lang="en-GB" dirty="0"/>
              <a:t>Storage</a:t>
            </a:r>
          </a:p>
          <a:p>
            <a:pPr marL="285737" indent="-285737">
              <a:buFont typeface="Arial" panose="020B0604020202020204" pitchFamily="34" charset="0"/>
              <a:buChar char="•"/>
            </a:pPr>
            <a:r>
              <a:rPr lang="en-GB" dirty="0"/>
              <a:t>Not in a plastic bag, cotton bag is ideal</a:t>
            </a:r>
          </a:p>
          <a:p>
            <a:r>
              <a:rPr lang="en-GB" dirty="0"/>
              <a:t>Washing spacers</a:t>
            </a:r>
          </a:p>
          <a:p>
            <a:pPr marL="285737" indent="-285737">
              <a:buFont typeface="Arial" panose="020B0604020202020204" pitchFamily="34" charset="0"/>
              <a:buChar char="•"/>
            </a:pPr>
            <a:r>
              <a:rPr lang="en-GB" dirty="0"/>
              <a:t>Half termly or if visually dirty </a:t>
            </a:r>
          </a:p>
          <a:p>
            <a:pPr marL="285737" indent="-285737">
              <a:buFont typeface="Arial" panose="020B0604020202020204" pitchFamily="34" charset="0"/>
              <a:buChar char="•"/>
            </a:pPr>
            <a:r>
              <a:rPr lang="en-GB" dirty="0"/>
              <a:t>Ensure the spacer is returned to the right CYP after washing </a:t>
            </a:r>
          </a:p>
          <a:p>
            <a:pPr marL="285737" indent="-285737">
              <a:buFont typeface="Arial" panose="020B0604020202020204" pitchFamily="34" charset="0"/>
              <a:buChar char="•"/>
            </a:pPr>
            <a:r>
              <a:rPr lang="en-GB" dirty="0"/>
              <a:t>Wash hands </a:t>
            </a:r>
          </a:p>
          <a:p>
            <a:endParaRPr lang="en-GB" dirty="0"/>
          </a:p>
        </p:txBody>
      </p:sp>
      <p:pic>
        <p:nvPicPr>
          <p:cNvPr id="11" name="Picture 10"/>
          <p:cNvPicPr/>
          <p:nvPr/>
        </p:nvPicPr>
        <p:blipFill>
          <a:blip r:embed="rId2"/>
          <a:stretch>
            <a:fillRect/>
          </a:stretch>
        </p:blipFill>
        <p:spPr>
          <a:xfrm rot="1185541">
            <a:off x="8601308" y="3620958"/>
            <a:ext cx="1217791" cy="2478155"/>
          </a:xfrm>
          <a:prstGeom prst="rect">
            <a:avLst/>
          </a:prstGeom>
        </p:spPr>
      </p:pic>
      <p:sp>
        <p:nvSpPr>
          <p:cNvPr id="13" name="TextBox 12"/>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325931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Face Coverings and Masks </a:t>
            </a:r>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8</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p:txBody>
          <a:bodyPr/>
          <a:lstStyle/>
          <a:p>
            <a:pPr marL="285737" indent="-285737">
              <a:buFont typeface="Arial" panose="020B0604020202020204" pitchFamily="34" charset="0"/>
              <a:buChar char="•"/>
            </a:pPr>
            <a:r>
              <a:rPr lang="en-GB" dirty="0"/>
              <a:t>Government guidance should be followed re. where, when and who</a:t>
            </a:r>
          </a:p>
          <a:p>
            <a:pPr marL="285737" indent="-285737">
              <a:buFont typeface="Arial" panose="020B0604020202020204" pitchFamily="34" charset="0"/>
              <a:buChar char="•"/>
            </a:pPr>
            <a:r>
              <a:rPr lang="en-GB" dirty="0"/>
              <a:t>CYP with asthma (even severe) can wear FC/masks if they are comfortable to do so </a:t>
            </a:r>
          </a:p>
          <a:p>
            <a:pPr marL="285737" indent="-285737">
              <a:buFont typeface="Arial" panose="020B0604020202020204" pitchFamily="34" charset="0"/>
              <a:buChar char="•"/>
            </a:pPr>
            <a:r>
              <a:rPr lang="en-GB" dirty="0"/>
              <a:t>If it makes breathing difficult it could be due to uncontrolled asthma – talk to parent/carers, refer to School Health/GP</a:t>
            </a:r>
          </a:p>
          <a:p>
            <a:pPr marL="285737" indent="-285737">
              <a:buFont typeface="Arial" panose="020B0604020202020204" pitchFamily="34" charset="0"/>
              <a:buChar char="•"/>
            </a:pPr>
            <a:r>
              <a:rPr lang="en-GB" dirty="0"/>
              <a:t>Practice wearing for short periods of time and try different types</a:t>
            </a:r>
          </a:p>
          <a:p>
            <a:r>
              <a:rPr lang="en-GB" dirty="0"/>
              <a:t>Benefits -  barrier between triggers </a:t>
            </a:r>
          </a:p>
          <a:p>
            <a:pPr marL="285737" indent="-285737">
              <a:buFont typeface="Arial" panose="020B0604020202020204" pitchFamily="34" charset="0"/>
              <a:buChar char="•"/>
            </a:pPr>
            <a:r>
              <a:rPr lang="en-GB" dirty="0"/>
              <a:t>Filters the air – mould spores, dust, pollen, pollution</a:t>
            </a:r>
          </a:p>
          <a:p>
            <a:pPr marL="285737" indent="-285737">
              <a:buFont typeface="Arial" panose="020B0604020202020204" pitchFamily="34" charset="0"/>
              <a:buChar char="•"/>
            </a:pPr>
            <a:r>
              <a:rPr lang="en-GB" dirty="0"/>
              <a:t>Improves respiratory hygiene </a:t>
            </a:r>
          </a:p>
          <a:p>
            <a:pPr marL="285737" indent="-285737">
              <a:buFont typeface="Arial" panose="020B0604020202020204" pitchFamily="34" charset="0"/>
              <a:buChar char="•"/>
            </a:pPr>
            <a:r>
              <a:rPr lang="en-GB" dirty="0"/>
              <a:t>Warms the air </a:t>
            </a:r>
          </a:p>
          <a:p>
            <a:pPr marL="285737" indent="-285737">
              <a:buFont typeface="Arial" panose="020B0604020202020204" pitchFamily="34" charset="0"/>
              <a:buChar char="•"/>
            </a:pPr>
            <a:r>
              <a:rPr lang="en-GB" dirty="0"/>
              <a:t>Anecdotally parents and CYP are reporting an                                      improvement in symptoms since wearing FC/mask </a:t>
            </a:r>
          </a:p>
          <a:p>
            <a:endParaRPr lang="en-GB" dirty="0"/>
          </a:p>
        </p:txBody>
      </p:sp>
      <p:pic>
        <p:nvPicPr>
          <p:cNvPr id="6" name="Content Placeholder 5" descr="Welsh Government face covering recommendation the wrong decision fo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171" y="4658417"/>
            <a:ext cx="3524833" cy="1867323"/>
          </a:xfrm>
          <a:prstGeom prst="ellipse">
            <a:avLst/>
          </a:prstGeom>
          <a:ln>
            <a:noFill/>
          </a:ln>
          <a:effectLst>
            <a:softEdge rad="112500"/>
          </a:effectLst>
        </p:spPr>
      </p:pic>
      <p:sp>
        <p:nvSpPr>
          <p:cNvPr id="7" name="TextBox 6"/>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2504446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Cleaning </a:t>
            </a:r>
          </a:p>
        </p:txBody>
      </p:sp>
      <p:sp>
        <p:nvSpPr>
          <p:cNvPr id="4" name="Slide Number Placeholder 3"/>
          <p:cNvSpPr>
            <a:spLocks noGrp="1"/>
          </p:cNvSpPr>
          <p:nvPr>
            <p:ph type="sldNum" sz="quarter" idx="14"/>
          </p:nvPr>
        </p:nvSpPr>
        <p:spPr/>
        <p:txBody>
          <a:bodyPr/>
          <a:lstStyle/>
          <a:p>
            <a:fld id="{8FC524A1-7B6A-464D-B8BC-8FE2E057339E}" type="slidenum">
              <a:rPr lang="en-GB">
                <a:solidFill>
                  <a:srgbClr val="3F3F3F">
                    <a:lumMod val="50000"/>
                  </a:srgbClr>
                </a:solidFill>
                <a:latin typeface="Arial"/>
              </a:rPr>
              <a:pPr/>
              <a:t>9</a:t>
            </a:fld>
            <a:endParaRPr lang="en-GB" dirty="0">
              <a:solidFill>
                <a:srgbClr val="3F3F3F">
                  <a:lumMod val="50000"/>
                </a:srgbClr>
              </a:solidFill>
              <a:latin typeface="Arial"/>
            </a:endParaRPr>
          </a:p>
        </p:txBody>
      </p:sp>
      <p:sp>
        <p:nvSpPr>
          <p:cNvPr id="5" name="Content Placeholder 4"/>
          <p:cNvSpPr>
            <a:spLocks noGrp="1"/>
          </p:cNvSpPr>
          <p:nvPr>
            <p:ph sz="quarter" idx="15"/>
          </p:nvPr>
        </p:nvSpPr>
        <p:spPr>
          <a:xfrm>
            <a:off x="1774828" y="1341443"/>
            <a:ext cx="8642351" cy="4895869"/>
          </a:xfrm>
        </p:spPr>
        <p:txBody>
          <a:bodyPr>
            <a:normAutofit lnSpcReduction="10000"/>
          </a:bodyPr>
          <a:lstStyle/>
          <a:p>
            <a:pPr>
              <a:spcAft>
                <a:spcPts val="0"/>
              </a:spcAft>
            </a:pPr>
            <a:r>
              <a:rPr lang="en-GB" sz="1900" dirty="0">
                <a:solidFill>
                  <a:schemeClr val="tx1"/>
                </a:solidFill>
                <a:ea typeface="Calibri"/>
              </a:rPr>
              <a:t>“ While professional cleaners often report respiratory symptoms, such as cough, when they are at work we believe this is due to the process of applying the products (and particularly sprays). The symptoms are thought to be due to irritation.</a:t>
            </a:r>
          </a:p>
          <a:p>
            <a:pPr>
              <a:spcAft>
                <a:spcPts val="0"/>
              </a:spcAft>
            </a:pPr>
            <a:r>
              <a:rPr lang="en-GB" sz="1900" dirty="0">
                <a:solidFill>
                  <a:schemeClr val="tx1"/>
                </a:solidFill>
                <a:ea typeface="Calibri"/>
              </a:rPr>
              <a:t>There is no evidence to suggest a newly cleaned room (even where ‘strong’ chemicals have been used) will have sufficiently high levels of cleaning agents lingering in the air to trigger respiratory symptoms; but it’s probably good practice, all things being equal,  to open the windows after cleaning. For those with well-controlled asthma, strong smells (including bleach) do not generally trigger asthma symptoms. </a:t>
            </a:r>
          </a:p>
          <a:p>
            <a:pPr>
              <a:spcAft>
                <a:spcPts val="0"/>
              </a:spcAft>
            </a:pPr>
            <a:r>
              <a:rPr lang="en-GB" sz="1900" dirty="0">
                <a:solidFill>
                  <a:schemeClr val="tx1"/>
                </a:solidFill>
                <a:ea typeface="Calibri"/>
              </a:rPr>
              <a:t>Conversely, the increase in frequency of cleaning in schools may result in a reduction in virus transmission between children – viral infections being a common cause of respiratory symptoms.”</a:t>
            </a:r>
          </a:p>
          <a:p>
            <a:pPr>
              <a:spcAft>
                <a:spcPts val="0"/>
              </a:spcAft>
            </a:pPr>
            <a:r>
              <a:rPr lang="en-GB" dirty="0">
                <a:solidFill>
                  <a:schemeClr val="tx1"/>
                </a:solidFill>
                <a:ea typeface="Calibri"/>
              </a:rPr>
              <a:t> </a:t>
            </a:r>
          </a:p>
          <a:p>
            <a:pPr>
              <a:spcAft>
                <a:spcPts val="0"/>
              </a:spcAft>
            </a:pPr>
            <a:r>
              <a:rPr lang="en-GB" dirty="0">
                <a:solidFill>
                  <a:schemeClr val="tx1"/>
                </a:solidFill>
                <a:ea typeface="Calibri"/>
              </a:rPr>
              <a:t>Dr Johanna </a:t>
            </a:r>
            <a:r>
              <a:rPr lang="en-GB" dirty="0" err="1">
                <a:solidFill>
                  <a:schemeClr val="tx1"/>
                </a:solidFill>
                <a:ea typeface="Calibri"/>
              </a:rPr>
              <a:t>Feary</a:t>
            </a:r>
            <a:r>
              <a:rPr lang="en-GB" dirty="0">
                <a:solidFill>
                  <a:schemeClr val="tx1"/>
                </a:solidFill>
                <a:ea typeface="Calibri"/>
              </a:rPr>
              <a:t> MRCP (UK), PhD, MSc </a:t>
            </a:r>
          </a:p>
          <a:p>
            <a:pPr>
              <a:spcAft>
                <a:spcPts val="0"/>
              </a:spcAft>
            </a:pPr>
            <a:r>
              <a:rPr lang="en-GB" dirty="0">
                <a:solidFill>
                  <a:schemeClr val="tx1"/>
                </a:solidFill>
                <a:ea typeface="Calibri"/>
              </a:rPr>
              <a:t>Senior Clinical Fellow in Occupational and Environmental Medicine</a:t>
            </a:r>
          </a:p>
          <a:p>
            <a:pPr>
              <a:spcAft>
                <a:spcPts val="0"/>
              </a:spcAft>
            </a:pPr>
            <a:r>
              <a:rPr lang="en-GB" dirty="0">
                <a:solidFill>
                  <a:schemeClr val="tx1"/>
                </a:solidFill>
                <a:ea typeface="Calibri"/>
              </a:rPr>
              <a:t>National Heart &amp; Lung Institute, Imperial College</a:t>
            </a:r>
          </a:p>
          <a:p>
            <a:endParaRPr lang="en-GB" dirty="0">
              <a:solidFill>
                <a:srgbClr val="FF0000"/>
              </a:solidFill>
            </a:endParaRPr>
          </a:p>
        </p:txBody>
      </p:sp>
      <p:sp>
        <p:nvSpPr>
          <p:cNvPr id="6" name="TextBox 5"/>
          <p:cNvSpPr txBox="1"/>
          <p:nvPr/>
        </p:nvSpPr>
        <p:spPr>
          <a:xfrm>
            <a:off x="1800020" y="6377126"/>
            <a:ext cx="1944911" cy="261610"/>
          </a:xfrm>
          <a:prstGeom prst="rect">
            <a:avLst/>
          </a:prstGeom>
          <a:noFill/>
        </p:spPr>
        <p:txBody>
          <a:bodyPr wrap="square" rtlCol="0">
            <a:spAutoFit/>
          </a:bodyPr>
          <a:lstStyle/>
          <a:p>
            <a:r>
              <a:rPr lang="en-GB" sz="1100" dirty="0">
                <a:solidFill>
                  <a:srgbClr val="3F3F3F"/>
                </a:solidFill>
                <a:latin typeface="Arial"/>
              </a:rPr>
              <a:t>04/09/2020</a:t>
            </a:r>
          </a:p>
        </p:txBody>
      </p:sp>
    </p:spTree>
    <p:extLst>
      <p:ext uri="{BB962C8B-B14F-4D97-AF65-F5344CB8AC3E}">
        <p14:creationId xmlns:p14="http://schemas.microsoft.com/office/powerpoint/2010/main" val="2395047185"/>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docProps/app.xml><?xml version="1.0" encoding="utf-8"?>
<Properties xmlns="http://schemas.openxmlformats.org/officeDocument/2006/extended-properties" xmlns:vt="http://schemas.openxmlformats.org/officeDocument/2006/docPropsVTypes">
  <TotalTime>148</TotalTime>
  <Words>1875</Words>
  <Application>Microsoft Office PowerPoint</Application>
  <PresentationFormat>Widescreen</PresentationFormat>
  <Paragraphs>188</Paragraphs>
  <Slides>17</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2" baseType="lpstr">
      <vt:lpstr>Arial</vt:lpstr>
      <vt:lpstr>Arial Black</vt:lpstr>
      <vt:lpstr>2017 - HLP updated branding-PPT Template</vt:lpstr>
      <vt:lpstr>Document</vt:lpstr>
      <vt:lpstr>Acrobat Document</vt:lpstr>
      <vt:lpstr>Back to School and Asthma – Taking a Whole School Asthma Approach      </vt:lpstr>
      <vt:lpstr>Quick disclaimer!</vt:lpstr>
      <vt:lpstr>Back to School </vt:lpstr>
      <vt:lpstr>COVID-19 and CYP with asthma </vt:lpstr>
      <vt:lpstr>Asthma care in schools </vt:lpstr>
      <vt:lpstr>Why does the risk of asthma attacks increase when returning to school?</vt:lpstr>
      <vt:lpstr>Spacers </vt:lpstr>
      <vt:lpstr>Face Coverings and Masks </vt:lpstr>
      <vt:lpstr>Cleaning </vt:lpstr>
      <vt:lpstr>Whole School Asthma Approach </vt:lpstr>
      <vt:lpstr>Looking for a solution </vt:lpstr>
      <vt:lpstr>What have we done so far?</vt:lpstr>
      <vt:lpstr>What is the Whole School Asthma Approach? </vt:lpstr>
      <vt:lpstr>Why it works</vt:lpstr>
      <vt:lpstr>Shift in the School Nurse role </vt:lpstr>
      <vt:lpstr>Whole school asthma action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and Asthma – Taking a Whole School Asthma Approach</dc:title>
  <dc:creator>Georgie Herskovits</dc:creator>
  <cp:lastModifiedBy>Amana Subhani</cp:lastModifiedBy>
  <cp:revision>1</cp:revision>
  <dcterms:created xsi:type="dcterms:W3CDTF">2020-09-15T14:18:06Z</dcterms:created>
  <dcterms:modified xsi:type="dcterms:W3CDTF">2021-01-22T12:13:25Z</dcterms:modified>
</cp:coreProperties>
</file>