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0" r:id="rId3"/>
  </p:sldMasterIdLst>
  <p:notesMasterIdLst>
    <p:notesMasterId r:id="rId35"/>
  </p:notesMasterIdLst>
  <p:sldIdLst>
    <p:sldId id="281" r:id="rId4"/>
    <p:sldId id="262" r:id="rId5"/>
    <p:sldId id="258" r:id="rId6"/>
    <p:sldId id="261" r:id="rId7"/>
    <p:sldId id="263" r:id="rId8"/>
    <p:sldId id="272" r:id="rId9"/>
    <p:sldId id="266" r:id="rId10"/>
    <p:sldId id="278" r:id="rId11"/>
    <p:sldId id="279" r:id="rId12"/>
    <p:sldId id="280" r:id="rId13"/>
    <p:sldId id="292" r:id="rId14"/>
    <p:sldId id="283" r:id="rId15"/>
    <p:sldId id="259" r:id="rId16"/>
    <p:sldId id="285" r:id="rId17"/>
    <p:sldId id="269" r:id="rId18"/>
    <p:sldId id="276" r:id="rId19"/>
    <p:sldId id="277" r:id="rId20"/>
    <p:sldId id="270" r:id="rId21"/>
    <p:sldId id="274" r:id="rId22"/>
    <p:sldId id="275" r:id="rId23"/>
    <p:sldId id="260" r:id="rId24"/>
    <p:sldId id="265" r:id="rId25"/>
    <p:sldId id="268" r:id="rId26"/>
    <p:sldId id="271" r:id="rId27"/>
    <p:sldId id="282" r:id="rId28"/>
    <p:sldId id="284" r:id="rId29"/>
    <p:sldId id="288" r:id="rId30"/>
    <p:sldId id="291" r:id="rId31"/>
    <p:sldId id="286" r:id="rId32"/>
    <p:sldId id="287" r:id="rId33"/>
    <p:sldId id="289" r:id="rId3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White" initials="FW" lastIdx="2" clrIdx="0"/>
  <p:cmAuthor id="1" name="Sara Nels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86"/>
    <a:srgbClr val="A25BA0"/>
    <a:srgbClr val="4F81BD"/>
    <a:srgbClr val="0072C6"/>
    <a:srgbClr val="E1E8F7"/>
    <a:srgbClr val="33BBB1"/>
    <a:srgbClr val="0091C9"/>
    <a:srgbClr val="003893"/>
    <a:srgbClr val="04AAA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6686" autoAdjust="0"/>
  </p:normalViewPr>
  <p:slideViewPr>
    <p:cSldViewPr showGuides="1">
      <p:cViewPr varScale="1">
        <p:scale>
          <a:sx n="98" d="100"/>
          <a:sy n="98" d="100"/>
        </p:scale>
        <p:origin x="1072" y="52"/>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10/09/2020</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checked and</a:t>
            </a:r>
            <a:r>
              <a:rPr lang="en-GB" baseline="0" dirty="0"/>
              <a:t> the terminology is wrong on this.  Engine idling is </a:t>
            </a:r>
            <a:r>
              <a:rPr lang="en-GB" b="1" u="sng" baseline="0" dirty="0"/>
              <a:t>not </a:t>
            </a:r>
            <a:r>
              <a:rPr lang="en-GB" b="0" u="none" baseline="0" dirty="0"/>
              <a:t>switching off, so we want people to stop it</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7</a:t>
            </a:fld>
            <a:endParaRPr lang="en-GB" dirty="0"/>
          </a:p>
        </p:txBody>
      </p:sp>
    </p:spTree>
    <p:extLst>
      <p:ext uri="{BB962C8B-B14F-4D97-AF65-F5344CB8AC3E}">
        <p14:creationId xmlns:p14="http://schemas.microsoft.com/office/powerpoint/2010/main" val="391843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This London bench absorbs as much pollution as 275 trees  Each </a:t>
            </a:r>
            <a:r>
              <a:rPr lang="en-GB" dirty="0" err="1"/>
              <a:t>CityTree</a:t>
            </a:r>
            <a:r>
              <a:rPr lang="en-GB" dirty="0"/>
              <a:t> holds 1,682 pots of moss which, its creators claim, extract as much particulate matter as 275 trees in one per cent of the space</a:t>
            </a:r>
          </a:p>
          <a:p>
            <a:r>
              <a:rPr lang="en-GB" dirty="0"/>
              <a:t>Toxic toby speaks as people pass</a:t>
            </a:r>
          </a:p>
          <a:p>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00A87-77B9-4372-8F89-E17ACE83D2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491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13176"/>
            <a:ext cx="9144000" cy="1368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5432" y="4487075"/>
            <a:ext cx="4505160" cy="253190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8201" y="5381815"/>
            <a:ext cx="992842" cy="720000"/>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58"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208"/>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505" y="-243408"/>
            <a:ext cx="6620075" cy="1745667"/>
          </a:xfrm>
          <a:prstGeom prst="rect">
            <a:avLst/>
          </a:prstGeom>
        </p:spPr>
      </p:pic>
      <p:sp>
        <p:nvSpPr>
          <p:cNvPr id="16" name="Rectangle 15"/>
          <p:cNvSpPr/>
          <p:nvPr userDrawn="1"/>
        </p:nvSpPr>
        <p:spPr>
          <a:xfrm>
            <a:off x="0" y="6381353"/>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6" y="6486779"/>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2" y="5497512"/>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6" y="5497511"/>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83" y="404664"/>
            <a:ext cx="2164901" cy="504056"/>
          </a:xfrm>
          <a:prstGeom prst="rect">
            <a:avLst/>
          </a:prstGeom>
        </p:spPr>
      </p:pic>
    </p:spTree>
    <p:extLst>
      <p:ext uri="{BB962C8B-B14F-4D97-AF65-F5344CB8AC3E}">
        <p14:creationId xmlns:p14="http://schemas.microsoft.com/office/powerpoint/2010/main" val="2065642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83" y="404664"/>
            <a:ext cx="2164901" cy="504056"/>
          </a:xfrm>
          <a:prstGeom prst="rect">
            <a:avLst/>
          </a:prstGeom>
        </p:spPr>
      </p:pic>
      <p:sp>
        <p:nvSpPr>
          <p:cNvPr id="17" name="Text Placeholder 7"/>
          <p:cNvSpPr>
            <a:spLocks noGrp="1"/>
          </p:cNvSpPr>
          <p:nvPr>
            <p:ph type="body" sz="quarter" idx="10"/>
          </p:nvPr>
        </p:nvSpPr>
        <p:spPr>
          <a:xfrm>
            <a:off x="251533"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173953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3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667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64585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5103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60914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245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0862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81896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74514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36926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495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067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12989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34784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34479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3303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893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31788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6749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78403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3216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162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1748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36199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22501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8916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0775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92051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9031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40111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7112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0947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7"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8713297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4"/>
            <a:ext cx="2133600" cy="365125"/>
          </a:xfrm>
          <a:prstGeom prst="rect">
            <a:avLst/>
          </a:prstGeom>
        </p:spPr>
        <p:txBody>
          <a:bodyPr/>
          <a:lstStyle/>
          <a:p>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034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916E2D92-C7B3-40F9-8906-A38C5EE83138}" type="datetimeFigureOut">
              <a:rPr lang="en-GB">
                <a:solidFill>
                  <a:srgbClr val="3F3F3F"/>
                </a:solidFill>
              </a:rPr>
              <a:pPr/>
              <a:t>10/09/2020</a:t>
            </a:fld>
            <a:endParaRPr lang="en-GB">
              <a:solidFill>
                <a:srgbClr val="3F3F3F"/>
              </a:solidFill>
            </a:endParaRPr>
          </a:p>
        </p:txBody>
      </p:sp>
      <p:sp>
        <p:nvSpPr>
          <p:cNvPr id="5" name="Footer Placeholder 4"/>
          <p:cNvSpPr>
            <a:spLocks noGrp="1"/>
          </p:cNvSpPr>
          <p:nvPr>
            <p:ph type="ftr" sz="quarter" idx="11"/>
          </p:nvPr>
        </p:nvSpPr>
        <p:spPr/>
        <p:txBody>
          <a:bodyPr/>
          <a:lstStyle/>
          <a:p>
            <a:endParaRPr lang="en-GB">
              <a:solidFill>
                <a:srgbClr val="3F3F3F">
                  <a:tint val="75000"/>
                </a:srgbClr>
              </a:solidFill>
            </a:endParaRPr>
          </a:p>
        </p:txBody>
      </p:sp>
      <p:sp>
        <p:nvSpPr>
          <p:cNvPr id="6" name="Slide Number Placeholder 5"/>
          <p:cNvSpPr>
            <a:spLocks noGrp="1"/>
          </p:cNvSpPr>
          <p:nvPr>
            <p:ph type="sldNum" sz="quarter" idx="12"/>
          </p:nvPr>
        </p:nvSpPr>
        <p:spPr/>
        <p:txBody>
          <a:bodyPr/>
          <a:lstStyle/>
          <a:p>
            <a:fld id="{96893F44-C7DF-48A4-9DDB-6626F40766F9}"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638619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788" y="249238"/>
            <a:ext cx="8229600" cy="1117600"/>
          </a:xfrm>
          <a:prstGeom prst="rect">
            <a:avLst/>
          </a:prstGeom>
        </p:spPr>
        <p:txBody>
          <a:bodyPr/>
          <a:lstStyle/>
          <a:p>
            <a:r>
              <a:rPr lang="en-US"/>
              <a:t>Click to edit Master title style</a:t>
            </a:r>
            <a:endParaRPr lang="en-GB"/>
          </a:p>
        </p:txBody>
      </p:sp>
      <p:sp>
        <p:nvSpPr>
          <p:cNvPr id="4" name="Rectangle 6"/>
          <p:cNvSpPr>
            <a:spLocks noGrp="1" noChangeArrowheads="1"/>
          </p:cNvSpPr>
          <p:nvPr>
            <p:ph type="sldNum" sz="quarter" idx="11"/>
          </p:nvPr>
        </p:nvSpPr>
        <p:spPr>
          <a:xfrm>
            <a:off x="8455350" y="6508750"/>
            <a:ext cx="365125" cy="255588"/>
          </a:xfrm>
          <a:ln/>
        </p:spPr>
        <p:txBody>
          <a:bodyPr/>
          <a:lstStyle>
            <a:lvl1pPr>
              <a:defRPr/>
            </a:lvl1pPr>
          </a:lstStyle>
          <a:p>
            <a:r>
              <a:rPr lang="en-US" dirty="0">
                <a:solidFill>
                  <a:srgbClr val="3F3F3F">
                    <a:lumMod val="50000"/>
                  </a:srgbClr>
                </a:solidFill>
              </a:rPr>
              <a:t>  </a:t>
            </a:r>
            <a:fld id="{74852743-75E5-4467-A4E9-15A37879E33B}" type="slidenum">
              <a:rPr lang="en-US" smtClean="0">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24110086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theme" Target="../theme/theme3.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8" Type="http://schemas.openxmlformats.org/officeDocument/2006/relationships/slideLayout" Target="../slideLayouts/slideLayout53.xml"/><Relationship Id="rId3"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7"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52"/>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28095030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don.gov.uk/sites/default/files/borough_air_quality_report_2018_final.pdf" TargetMode="External"/><Relationship Id="rId2" Type="http://schemas.openxmlformats.org/officeDocument/2006/relationships/hyperlink" Target="https://www.london.gov.uk/what-we-do/environment/pollution-and-air-quality" TargetMode="External"/><Relationship Id="rId1" Type="http://schemas.openxmlformats.org/officeDocument/2006/relationships/slideLayout" Target="../slideLayouts/slideLayout7.xml"/><Relationship Id="rId4" Type="http://schemas.openxmlformats.org/officeDocument/2006/relationships/hyperlink" Target="Finalisation%20of%20evised%20london%20local-air-quality-manageme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ondon.gov.uk/what-we-do/environment/pollution-and-air-quality/london-air-quality-map" TargetMode="External"/><Relationship Id="rId3" Type="http://schemas.openxmlformats.org/officeDocument/2006/relationships/hyperlink" Target="https://www.london.gov.uk/what-we-do/environment/pollution-and-air-quality/electric-vehicle-infrastructure" TargetMode="External"/><Relationship Id="rId7" Type="http://schemas.openxmlformats.org/officeDocument/2006/relationships/hyperlink" Target="https://blog.treesandhedging.co.uk/news-from-treesandhedging-co-uk/hedging-most-effective-in-improving-air-quality/" TargetMode="External"/><Relationship Id="rId2" Type="http://schemas.openxmlformats.org/officeDocument/2006/relationships/hyperlink" Target="https://www.london.gov.uk/what-we-do/environment/pollution-and-air-quality/mayors-ultra-low-emission-zone-london" TargetMode="External"/><Relationship Id="rId1" Type="http://schemas.openxmlformats.org/officeDocument/2006/relationships/slideLayout" Target="../slideLayouts/slideLayout2.xml"/><Relationship Id="rId6" Type="http://schemas.openxmlformats.org/officeDocument/2006/relationships/hyperlink" Target="https://www.gold.ac.uk/news/phyto-sensor/" TargetMode="External"/><Relationship Id="rId5" Type="http://schemas.openxmlformats.org/officeDocument/2006/relationships/hyperlink" Target="https://www.london.gov.uk/what-we-do/environment/pollution-and-air-quality/mayors-school-air-quality-audit-programme" TargetMode="External"/><Relationship Id="rId4" Type="http://schemas.openxmlformats.org/officeDocument/2006/relationships/hyperlink" Target="https://www.london.gov.uk/press-releases/mayoral/mayors-green-fund-helps-schools-fight-toxic-air-0" TargetMode="External"/><Relationship Id="rId9" Type="http://schemas.openxmlformats.org/officeDocument/2006/relationships/hyperlink" Target="https://www.london.gov.uk/press-releases/mayoral/mayor-launches-air-quality-monitor-backpack-tri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leanairroutes.london/" TargetMode="External"/><Relationship Id="rId2" Type="http://schemas.openxmlformats.org/officeDocument/2006/relationships/hyperlink" Target="https://crossriverpartnership.org/projects/clean-air-better-business/" TargetMode="Externa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9.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www.sduhealth.org.uk/documents/case_study/2016%20NHS%20Supply%20Chain%20-%20Gloves.pdf" TargetMode="External"/><Relationship Id="rId7" Type="http://schemas.openxmlformats.org/officeDocument/2006/relationships/image" Target="../media/image15.emf"/><Relationship Id="rId2" Type="http://schemas.openxmlformats.org/officeDocument/2006/relationships/hyperlink" Target="http://www.sduhealth.org.uk/documents/case_study/20160913_Case_Study_SDU_procurement_designed.pdf" TargetMode="External"/><Relationship Id="rId1" Type="http://schemas.openxmlformats.org/officeDocument/2006/relationships/slideLayout" Target="../slideLayouts/slideLayout12.xml"/><Relationship Id="rId6" Type="http://schemas.openxmlformats.org/officeDocument/2006/relationships/hyperlink" Target="http://www.sduhealth.org.uk/documents/case_study/20150505%20-%20Blackpool%20and%20Salix.pdf" TargetMode="External"/><Relationship Id="rId5" Type="http://schemas.openxmlformats.org/officeDocument/2006/relationships/hyperlink" Target="http://www.sduhealth.org.uk/documents/case_study/1282897855_KWRl_energy_-_nhs_oldham_in_greater_manchester_-_sustai.pdf" TargetMode="External"/><Relationship Id="rId4" Type="http://schemas.openxmlformats.org/officeDocument/2006/relationships/hyperlink" Target="http://www.sduhealth.org.uk/documents/case_study/Procurement_Rotherham.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hrhospitals.nhs.uk/sustainability" TargetMode="External"/><Relationship Id="rId7" Type="http://schemas.openxmlformats.org/officeDocument/2006/relationships/image" Target="../media/image11.emf"/><Relationship Id="rId2" Type="http://schemas.openxmlformats.org/officeDocument/2006/relationships/hyperlink" Target="https://www.sduhealth.org.uk/documents/case_study/20150806%20-%20BHRUT%20-%20Waste%20-%20designed%20FINAL.pdf" TargetMode="Externa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hyperlink" Target="https://www.bhrhospitals.nhs.uk/plan-your-journey" TargetMode="External"/><Relationship Id="rId4" Type="http://schemas.openxmlformats.org/officeDocument/2006/relationships/hyperlink" Target="https://www.sduhealth.org.uk/documents/case_study/BHRUT%20Energy%20monitoring%20-%20DESIGNE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artshealth.nhs.uk/download.cfm?doc=docm93jijm4n662.pdf&amp;ver=929" TargetMode="External"/><Relationship Id="rId7" Type="http://schemas.openxmlformats.org/officeDocument/2006/relationships/image" Target="../media/image18.png"/><Relationship Id="rId2" Type="http://schemas.openxmlformats.org/officeDocument/2006/relationships/hyperlink" Target="https://youtu.be/FCAskWHuye8" TargetMode="Externa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hyperlink" Target="https://www.bartshealth.nhs.uk/download.cfm?doc=docm93jijm4n664.pdf&amp;ver=9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duhealth.org.uk/documents/case_study/Teleconferencing.pdf" TargetMode="External"/><Relationship Id="rId7" Type="http://schemas.openxmlformats.org/officeDocument/2006/relationships/image" Target="../media/image11.emf"/><Relationship Id="rId2" Type="http://schemas.openxmlformats.org/officeDocument/2006/relationships/hyperlink" Target="http://www.sduhealth.org.uk/documents/case_study/Leeds%20CCG%20Travel%20reduction%20-%20DESIGNED.pdf" TargetMode="Externa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10.emf"/><Relationship Id="rId4" Type="http://schemas.openxmlformats.org/officeDocument/2006/relationships/hyperlink" Target="http://www.sduhealth.org.uk/documents/case_study/1242995793_JFyh_transport_-_north_lincolnshire__goole_hospitals_f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ellenmacarthurfoundation.org/circular-economy"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www.energygarden.org.uk/" TargetMode="External"/><Relationship Id="rId2" Type="http://schemas.openxmlformats.org/officeDocument/2006/relationships/hyperlink" Target="http://theediblebusstop.org/" TargetMode="External"/><Relationship Id="rId1" Type="http://schemas.openxmlformats.org/officeDocument/2006/relationships/slideLayout" Target="../slideLayouts/slideLayout17.xml"/><Relationship Id="rId5" Type="http://schemas.openxmlformats.org/officeDocument/2006/relationships/image" Target="../media/image13.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graviky.com/" TargetMode="External"/><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nextcupcycle.co.uk/" TargetMode="External"/><Relationship Id="rId1" Type="http://schemas.openxmlformats.org/officeDocument/2006/relationships/slideLayout" Target="../slideLayouts/slideLayout17.xml"/><Relationship Id="rId5" Type="http://schemas.openxmlformats.org/officeDocument/2006/relationships/image" Target="../media/image15.emf"/><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hyperlink" Target="https://greencitysolutions.de/en/" TargetMode="External"/><Relationship Id="rId7" Type="http://schemas.openxmlformats.org/officeDocument/2006/relationships/image" Target="../media/image11.emf"/><Relationship Id="rId2" Type="http://schemas.openxmlformats.org/officeDocument/2006/relationships/hyperlink" Target="http://www.pavegen.com/" TargetMode="Externa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hyperlink" Target="http://www.airlite.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toxictoby.com/" TargetMode="External"/><Relationship Id="rId2" Type="http://schemas.openxmlformats.org/officeDocument/2006/relationships/hyperlink" Target="https://www.london.gov.uk/what-we-do/environment/pollution-and-air-quality/monitoring-and-predicting-air-pollution" TargetMode="External"/><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hyperlink" Target="https://www.sustrans.org.uk/campaigns/air-quality/?gclid=Cj0KCQjws536BRDTARIsANeUZ5_lobM-sL45LA6m7l-cxt-USxpJdviTr0a8pPROl-0pcXP_VKAbAG4aAqXDEALw_wcB" TargetMode="External"/><Relationship Id="rId3" Type="http://schemas.openxmlformats.org/officeDocument/2006/relationships/hyperlink" Target="https://uk-air.defra.gov.uk/" TargetMode="External"/><Relationship Id="rId7" Type="http://schemas.openxmlformats.org/officeDocument/2006/relationships/hyperlink" Target="https://www.airtext.info/about" TargetMode="External"/><Relationship Id="rId2" Type="http://schemas.openxmlformats.org/officeDocument/2006/relationships/hyperlink" Target="https://www.cleanairday.org.uk/" TargetMode="External"/><Relationship Id="rId1" Type="http://schemas.openxmlformats.org/officeDocument/2006/relationships/slideLayout" Target="../slideLayouts/slideLayout17.xml"/><Relationship Id="rId6" Type="http://schemas.openxmlformats.org/officeDocument/2006/relationships/hyperlink" Target="https://www.londonair.org.uk/LondonAir/nowcast.aspx" TargetMode="External"/><Relationship Id="rId5" Type="http://schemas.openxmlformats.org/officeDocument/2006/relationships/hyperlink" Target="https://www.airqualityengland.co.uk/" TargetMode="External"/><Relationship Id="rId4" Type="http://schemas.openxmlformats.org/officeDocument/2006/relationships/hyperlink" Target="https://www.metoffice.gov.uk/weather/guides/air-quality" TargetMode="External"/><Relationship Id="rId9" Type="http://schemas.openxmlformats.org/officeDocument/2006/relationships/hyperlink" Target="goo.gle/londonairqual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o.int/en/news-room/fact-sheets/detail/ambient-(outdoor)-air-quality-and-health" TargetMode="External"/><Relationship Id="rId2" Type="http://schemas.openxmlformats.org/officeDocument/2006/relationships/hyperlink" Target="https://www.rcplondon.ac.uk/projects/outputs/every-breath-we-take-lifelong-impact-air-pollution" TargetMode="External"/><Relationship Id="rId1" Type="http://schemas.openxmlformats.org/officeDocument/2006/relationships/slideLayout" Target="../slideLayouts/slideLayout17.xml"/><Relationship Id="rId6" Type="http://schemas.openxmlformats.org/officeDocument/2006/relationships/hyperlink" Target="https://www.blf.org.uk/air-quality" TargetMode="External"/><Relationship Id="rId5" Type="http://schemas.openxmlformats.org/officeDocument/2006/relationships/hyperlink" Target="https://www.who.int/teams/environment-climate-change-and-health/air-quality-and-health/videos" TargetMode="External"/><Relationship Id="rId4" Type="http://schemas.openxmlformats.org/officeDocument/2006/relationships/hyperlink" Target="https://www.who.int/health-topics/air-pollution#tab=tab_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hyperlink" Target="https://www.bhrhospitals.nhs.uk/plan-your-journe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ationalparkcity.london/" TargetMode="External"/><Relationship Id="rId3" Type="http://schemas.openxmlformats.org/officeDocument/2006/relationships/hyperlink" Target="https://www.blablacar.com/" TargetMode="External"/><Relationship Id="rId7" Type="http://schemas.openxmlformats.org/officeDocument/2006/relationships/hyperlink" Target="https://www.freecycle.org/" TargetMode="External"/><Relationship Id="rId12" Type="http://schemas.openxmlformats.org/officeDocument/2006/relationships/image" Target="../media/image12.emf"/><Relationship Id="rId2" Type="http://schemas.openxmlformats.org/officeDocument/2006/relationships/hyperlink" Target="https://www.bartshealth.nhs.uk/download.cfm?doc=docm93jijm4n664.pdf&amp;ver=931" TargetMode="External"/><Relationship Id="rId1" Type="http://schemas.openxmlformats.org/officeDocument/2006/relationships/slideLayout" Target="../slideLayouts/slideLayout7.xml"/><Relationship Id="rId6" Type="http://schemas.openxmlformats.org/officeDocument/2006/relationships/hyperlink" Target="https://www.streetbank.com/splash?locale=en" TargetMode="External"/><Relationship Id="rId11" Type="http://schemas.openxmlformats.org/officeDocument/2006/relationships/image" Target="../media/image10.emf"/><Relationship Id="rId5" Type="http://schemas.openxmlformats.org/officeDocument/2006/relationships/hyperlink" Target="https://toogoodtogo.co.uk/en-gb" TargetMode="External"/><Relationship Id="rId10" Type="http://schemas.openxmlformats.org/officeDocument/2006/relationships/hyperlink" Target="https://clickcollect.london/" TargetMode="External"/><Relationship Id="rId4" Type="http://schemas.openxmlformats.org/officeDocument/2006/relationships/hyperlink" Target="http://www.zipcar.co.uk/car-hire-london" TargetMode="External"/><Relationship Id="rId9" Type="http://schemas.openxmlformats.org/officeDocument/2006/relationships/hyperlink" Target="https://ngs.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lingaction.lond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hyperlink" Target="https://www.london.gov.uk/WHAT-WE-DO/environment/pollution-and-air-quality/mayors-air-quality-fun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www.globalactionplan.org.uk/clean-air-hospital-framework/" TargetMode="External"/><Relationship Id="rId7" Type="http://schemas.openxmlformats.org/officeDocument/2006/relationships/image" Target="../media/image9.emf"/><Relationship Id="rId2" Type="http://schemas.openxmlformats.org/officeDocument/2006/relationships/hyperlink" Target="https://www.gosh.nhs.uk/news/gosh-and-global-action-plan-launch-first-ever-clean-air-hospital-framework#:~:text=%E2%80%9CAir%20pollution%20is%20a%20health%20issue%20which%20requires,become%20clean%20air%20champions%20for%20their%20local%20communities." TargetMode="Externa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hyperlink" Target="https://www.youtube.com/watch?v=r9kEYY0mFrs" TargetMode="External"/><Relationship Id="rId4" Type="http://schemas.openxmlformats.org/officeDocument/2006/relationships/hyperlink" Target="http://www.sduhealth.org.uk/documents/case_study/GOSH%20-%20AIR%20POLLUTION%20new.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tfl.gov.uk/cdn/static/cms/documents/walking-tube-map-zones-1-3.pdf" TargetMode="External"/><Relationship Id="rId7" Type="http://schemas.openxmlformats.org/officeDocument/2006/relationships/image" Target="../media/image10.emf"/><Relationship Id="rId2" Type="http://schemas.openxmlformats.org/officeDocument/2006/relationships/hyperlink" Target="https://lcc.org.uk/pages/tfl-cycling-workplace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lcc.org.uk/pages/workplace-cycling" TargetMode="External"/><Relationship Id="rId4" Type="http://schemas.openxmlformats.org/officeDocument/2006/relationships/hyperlink" Target="https://tfl.gov.uk/cdn/static/cms/documents/steps-tube-map-zones-1-3.pdf" TargetMode="Externa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Toolkit for NHS organisations: supporting the NHS to reduce its impact on air pollution</a:t>
            </a:r>
          </a:p>
        </p:txBody>
      </p:sp>
      <p:sp>
        <p:nvSpPr>
          <p:cNvPr id="3" name="Text Placeholder 2"/>
          <p:cNvSpPr>
            <a:spLocks noGrp="1"/>
          </p:cNvSpPr>
          <p:nvPr>
            <p:ph type="body" sz="quarter" idx="10"/>
          </p:nvPr>
        </p:nvSpPr>
        <p:spPr>
          <a:xfrm>
            <a:off x="264046" y="3500239"/>
            <a:ext cx="8484418" cy="936873"/>
          </a:xfrm>
        </p:spPr>
        <p:txBody>
          <a:bodyPr/>
          <a:lstStyle/>
          <a:p>
            <a:r>
              <a:rPr lang="en-GB" dirty="0"/>
              <a:t>Case studies and examples to support organisations to reduce their impact on air pollution </a:t>
            </a:r>
          </a:p>
        </p:txBody>
      </p:sp>
    </p:spTree>
    <p:extLst>
      <p:ext uri="{BB962C8B-B14F-4D97-AF65-F5344CB8AC3E}">
        <p14:creationId xmlns:p14="http://schemas.microsoft.com/office/powerpoint/2010/main" val="282421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lstStyle/>
          <a:p>
            <a:r>
              <a:rPr lang="en-GB" dirty="0"/>
              <a:t>Showing your support for the Mayor’s air quality campaign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p:txBody>
          <a:bodyPr>
            <a:normAutofit/>
          </a:bodyPr>
          <a:lstStyle/>
          <a:p>
            <a:r>
              <a:rPr lang="en-GB" dirty="0"/>
              <a:t>One simple way of helping to improve London’s air quality is by supporting some of the campaigns that are already going on. This may include those mentioned in this toolkit or the Mayor’s </a:t>
            </a:r>
            <a:r>
              <a:rPr lang="en-GB" dirty="0">
                <a:hlinkClick r:id="rId2"/>
              </a:rPr>
              <a:t>air quality initiatives </a:t>
            </a:r>
            <a:r>
              <a:rPr lang="en-GB" dirty="0"/>
              <a:t>for the capital. Ways of getting involved could include writing public letters of support for the initiatives and the positive impact they could have on health.</a:t>
            </a:r>
          </a:p>
          <a:p>
            <a:r>
              <a:rPr lang="en-GB" dirty="0"/>
              <a:t>Local boroughs have to complete a Local Air Quality Management framework each year to review and improve the air quality within their areas. A report outlining the findings and action taken by local boroughs can be found below. For more local information, contact your local borough to see how you can align your organisation’s plans to that of the local borough. </a:t>
            </a:r>
          </a:p>
          <a:p>
            <a:r>
              <a:rPr lang="en-GB" dirty="0">
                <a:hlinkClick r:id="rId3"/>
              </a:rPr>
              <a:t>LOCAL AUTHORITIES AND AIR QUALITY  A summary of action taken by  London boroughs to improve air quality (2019)</a:t>
            </a:r>
            <a:endParaRPr lang="en-GB" dirty="0"/>
          </a:p>
          <a:p>
            <a:r>
              <a:rPr lang="en-GB" dirty="0">
                <a:hlinkClick r:id="rId4" action="ppaction://hlinkfile"/>
              </a:rPr>
              <a:t>Finalisation of revised London local-air-quality-management</a:t>
            </a:r>
            <a:endParaRPr lang="en-GB" dirty="0"/>
          </a:p>
          <a:p>
            <a:endParaRPr lang="en-GB" dirty="0"/>
          </a:p>
        </p:txBody>
      </p:sp>
    </p:spTree>
    <p:extLst>
      <p:ext uri="{BB962C8B-B14F-4D97-AF65-F5344CB8AC3E}">
        <p14:creationId xmlns:p14="http://schemas.microsoft.com/office/powerpoint/2010/main" val="323522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GB" dirty="0"/>
              <a:t>Air Quality: Partnership working</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r>
              <a:rPr lang="en-GB" dirty="0"/>
              <a:t>More than two million Londoners living in areas exceeding legal air limits – including 400,000 children</a:t>
            </a:r>
          </a:p>
          <a:p>
            <a:r>
              <a:rPr lang="en-GB" dirty="0"/>
              <a:t>9, 400 died in capital last year due to air pollution</a:t>
            </a:r>
          </a:p>
          <a:p>
            <a:r>
              <a:rPr lang="en-GB" dirty="0"/>
              <a:t>The Mayor has introduced </a:t>
            </a:r>
            <a:r>
              <a:rPr lang="en-GB" dirty="0">
                <a:hlinkClick r:id="rId2"/>
              </a:rPr>
              <a:t>ULEZ (Ultra Low emission zone) </a:t>
            </a:r>
            <a:r>
              <a:rPr lang="en-GB" dirty="0"/>
              <a:t>and </a:t>
            </a:r>
            <a:r>
              <a:rPr lang="en-GB" dirty="0">
                <a:hlinkClick r:id="rId3"/>
              </a:rPr>
              <a:t>an electric vehicle infrastructure</a:t>
            </a:r>
            <a:endParaRPr lang="en-GB" dirty="0"/>
          </a:p>
          <a:p>
            <a:r>
              <a:rPr lang="en-GB" dirty="0">
                <a:hlinkClick r:id="rId4"/>
              </a:rPr>
              <a:t>Mayors Green Fund </a:t>
            </a:r>
            <a:r>
              <a:rPr lang="en-GB" dirty="0"/>
              <a:t>(£1.27m) to create green spaces, community gardens and playground pollution barriers</a:t>
            </a:r>
          </a:p>
          <a:p>
            <a:pPr marL="285750" indent="-285750">
              <a:buFont typeface="Arial" pitchFamily="34" charset="0"/>
              <a:buChar char="•"/>
            </a:pPr>
            <a:r>
              <a:rPr lang="en-GB" dirty="0"/>
              <a:t>29 schools – restricting road use, upgrading boilers, tackling idling engines, </a:t>
            </a:r>
            <a:r>
              <a:rPr lang="en-GB" dirty="0">
                <a:hlinkClick r:id="rId5"/>
              </a:rPr>
              <a:t>school air quality audits</a:t>
            </a:r>
            <a:endParaRPr lang="en-GB" dirty="0"/>
          </a:p>
          <a:p>
            <a:pPr marL="285750" indent="-285750">
              <a:buFont typeface="Arial" pitchFamily="34" charset="0"/>
              <a:buChar char="•"/>
            </a:pPr>
            <a:r>
              <a:rPr lang="en-GB" dirty="0"/>
              <a:t>Promoting walking and cycling</a:t>
            </a:r>
          </a:p>
          <a:p>
            <a:pPr marL="285750" indent="-285750">
              <a:buFont typeface="Arial" pitchFamily="34" charset="0"/>
              <a:buChar char="•"/>
            </a:pPr>
            <a:r>
              <a:rPr lang="en-GB" dirty="0">
                <a:hlinkClick r:id="rId6"/>
              </a:rPr>
              <a:t>Plants </a:t>
            </a:r>
            <a:r>
              <a:rPr lang="en-GB" dirty="0"/>
              <a:t>and </a:t>
            </a:r>
            <a:r>
              <a:rPr lang="en-GB" dirty="0">
                <a:hlinkClick r:id="rId7"/>
              </a:rPr>
              <a:t>hedges</a:t>
            </a:r>
            <a:endParaRPr lang="en-GB" dirty="0"/>
          </a:p>
          <a:p>
            <a:pPr marL="285750" indent="-285750">
              <a:buFont typeface="Arial" pitchFamily="34" charset="0"/>
              <a:buChar char="•"/>
            </a:pPr>
            <a:r>
              <a:rPr lang="en-GB" dirty="0">
                <a:hlinkClick r:id="rId8"/>
              </a:rPr>
              <a:t>Air quality maps </a:t>
            </a:r>
            <a:endParaRPr lang="en-GB" dirty="0"/>
          </a:p>
          <a:p>
            <a:pPr marL="285750" indent="-285750">
              <a:buFont typeface="Arial" pitchFamily="34" charset="0"/>
              <a:buChar char="•"/>
            </a:pPr>
            <a:r>
              <a:rPr lang="en-GB" dirty="0">
                <a:hlinkClick r:id="rId9"/>
              </a:rPr>
              <a:t>Air Quality monitors including in school backpacks</a:t>
            </a:r>
            <a:endParaRPr lang="en-GB" dirty="0"/>
          </a:p>
        </p:txBody>
      </p:sp>
    </p:spTree>
    <p:extLst>
      <p:ext uri="{BB962C8B-B14F-4D97-AF65-F5344CB8AC3E}">
        <p14:creationId xmlns:p14="http://schemas.microsoft.com/office/powerpoint/2010/main" val="328328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Air, Better Business </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p:cNvSpPr>
            <a:spLocks noGrp="1"/>
          </p:cNvSpPr>
          <p:nvPr>
            <p:ph sz="quarter" idx="15"/>
          </p:nvPr>
        </p:nvSpPr>
        <p:spPr/>
        <p:txBody>
          <a:bodyPr>
            <a:normAutofit/>
          </a:bodyPr>
          <a:lstStyle/>
          <a:p>
            <a:r>
              <a:rPr lang="en-GB" dirty="0"/>
              <a:t>The </a:t>
            </a:r>
            <a:r>
              <a:rPr lang="en-GB" dirty="0">
                <a:hlinkClick r:id="rId2"/>
              </a:rPr>
              <a:t>Clean Air, Better Business</a:t>
            </a:r>
            <a:r>
              <a:rPr lang="en-GB" dirty="0"/>
              <a:t> campaign is run by the Cross River Partnership, a public-private partnership which has been delivering regeneration projects in London since 1994. </a:t>
            </a:r>
          </a:p>
          <a:p>
            <a:r>
              <a:rPr lang="en-GB" dirty="0"/>
              <a:t>One of its key aims is to improve air quality and reduce the city’s carbon footprint. </a:t>
            </a:r>
          </a:p>
          <a:p>
            <a:r>
              <a:rPr lang="en-GB" dirty="0"/>
              <a:t>To support this the campaign has developed a suite of documents to help businesses reduce their impact on London’s air quality, which includes: </a:t>
            </a:r>
          </a:p>
          <a:p>
            <a:pPr marL="285750" indent="-285750">
              <a:buFontTx/>
              <a:buChar char="-"/>
            </a:pPr>
            <a:r>
              <a:rPr lang="en-GB" dirty="0"/>
              <a:t>Options for redirecting personal deliveries </a:t>
            </a:r>
          </a:p>
          <a:p>
            <a:pPr marL="285750" indent="-285750">
              <a:buFontTx/>
              <a:buChar char="-"/>
            </a:pPr>
            <a:r>
              <a:rPr lang="en-GB" dirty="0"/>
              <a:t>Delivery and servicing plan case studies </a:t>
            </a:r>
          </a:p>
          <a:p>
            <a:pPr marL="285750" indent="-285750">
              <a:buFontTx/>
              <a:buChar char="-"/>
            </a:pPr>
            <a:r>
              <a:rPr lang="en-GB" dirty="0"/>
              <a:t>Information on transportation and supply chains </a:t>
            </a:r>
          </a:p>
          <a:p>
            <a:r>
              <a:rPr lang="en-GB" dirty="0"/>
              <a:t>They have also developed a clean air route finder to help people to reduce their exposure to air pollution:</a:t>
            </a:r>
          </a:p>
          <a:p>
            <a:r>
              <a:rPr lang="en-GB" dirty="0">
                <a:hlinkClick r:id="rId3"/>
              </a:rPr>
              <a:t>https://www.cleanairroutes.london/</a:t>
            </a:r>
            <a:r>
              <a:rPr lang="en-GB" dirty="0"/>
              <a:t> </a:t>
            </a:r>
          </a:p>
        </p:txBody>
      </p:sp>
      <p:pic>
        <p:nvPicPr>
          <p:cNvPr id="6" name="Picture 5" descr="52.emf"/>
          <p:cNvPicPr>
            <a:picLocks noChangeAspect="1"/>
          </p:cNvPicPr>
          <p:nvPr/>
        </p:nvPicPr>
        <p:blipFill>
          <a:blip r:embed="rId4"/>
          <a:stretch>
            <a:fillRect/>
          </a:stretch>
        </p:blipFill>
        <p:spPr>
          <a:xfrm>
            <a:off x="389804" y="6195886"/>
            <a:ext cx="654942" cy="703712"/>
          </a:xfrm>
          <a:prstGeom prst="rect">
            <a:avLst/>
          </a:prstGeom>
        </p:spPr>
      </p:pic>
      <p:pic>
        <p:nvPicPr>
          <p:cNvPr id="7" name="Picture 6" descr="99.emf"/>
          <p:cNvPicPr>
            <a:picLocks noChangeAspect="1"/>
          </p:cNvPicPr>
          <p:nvPr/>
        </p:nvPicPr>
        <p:blipFill>
          <a:blip r:embed="rId5"/>
          <a:stretch>
            <a:fillRect/>
          </a:stretch>
        </p:blipFill>
        <p:spPr>
          <a:xfrm>
            <a:off x="3923928" y="6274879"/>
            <a:ext cx="999099" cy="545726"/>
          </a:xfrm>
          <a:prstGeom prst="rect">
            <a:avLst/>
          </a:prstGeom>
        </p:spPr>
      </p:pic>
      <p:pic>
        <p:nvPicPr>
          <p:cNvPr id="8" name="Picture 7" descr="144.emf"/>
          <p:cNvPicPr>
            <a:picLocks noChangeAspect="1"/>
          </p:cNvPicPr>
          <p:nvPr/>
        </p:nvPicPr>
        <p:blipFill>
          <a:blip r:embed="rId6">
            <a:duotone>
              <a:schemeClr val="bg2">
                <a:shade val="45000"/>
                <a:satMod val="135000"/>
              </a:schemeClr>
              <a:prstClr val="white"/>
            </a:duotone>
          </a:blip>
          <a:stretch>
            <a:fillRect/>
          </a:stretch>
        </p:blipFill>
        <p:spPr>
          <a:xfrm>
            <a:off x="7165094" y="6256181"/>
            <a:ext cx="767653" cy="583121"/>
          </a:xfrm>
          <a:prstGeom prst="rect">
            <a:avLst/>
          </a:prstGeom>
        </p:spPr>
      </p:pic>
    </p:spTree>
    <p:extLst>
      <p:ext uri="{BB962C8B-B14F-4D97-AF65-F5344CB8AC3E}">
        <p14:creationId xmlns:p14="http://schemas.microsoft.com/office/powerpoint/2010/main" val="67245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can help to save the organisation money </a:t>
            </a:r>
          </a:p>
        </p:txBody>
      </p:sp>
      <p:sp>
        <p:nvSpPr>
          <p:cNvPr id="3" name="Slide Number Placeholder 2"/>
          <p:cNvSpPr>
            <a:spLocks noGrp="1"/>
          </p:cNvSpPr>
          <p:nvPr>
            <p:ph type="sldNum" sz="quarter" idx="11"/>
          </p:nvPr>
        </p:nvSpPr>
        <p:spPr/>
        <p:txBody>
          <a:bodyPr/>
          <a:lstStyle/>
          <a:p>
            <a:fld id="{8FC524A1-7B6A-464D-B8BC-8FE2E057339E}" type="slidenum">
              <a:rPr lang="en-GB" smtClean="0"/>
              <a:pPr/>
              <a:t>13</a:t>
            </a:fld>
            <a:endParaRPr lang="en-GB" dirty="0"/>
          </a:p>
        </p:txBody>
      </p:sp>
    </p:spTree>
    <p:extLst>
      <p:ext uri="{BB962C8B-B14F-4D97-AF65-F5344CB8AC3E}">
        <p14:creationId xmlns:p14="http://schemas.microsoft.com/office/powerpoint/2010/main" val="8531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Switching Off</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p:txBody>
          <a:bodyPr/>
          <a:lstStyle/>
          <a:p>
            <a:pPr marL="285750" lvl="0" indent="-285750">
              <a:buFont typeface="Arial" pitchFamily="34" charset="0"/>
              <a:buChar char="•"/>
            </a:pPr>
            <a:r>
              <a:rPr lang="en-GB" dirty="0"/>
              <a:t>Over the 2015 Christmas period, there was an overall reduction in energy spending across the Royal Free London NHS Foundation Trust from people switching electrical items off, of </a:t>
            </a:r>
            <a:r>
              <a:rPr lang="en-GB" b="1" dirty="0">
                <a:solidFill>
                  <a:srgbClr val="FF0000"/>
                </a:solidFill>
              </a:rPr>
              <a:t>£7,856.</a:t>
            </a:r>
            <a:endParaRPr lang="en-GB" dirty="0"/>
          </a:p>
          <a:p>
            <a:pPr marL="285750" lvl="0" indent="-285750">
              <a:buFont typeface="Arial" pitchFamily="34" charset="0"/>
              <a:buChar char="•"/>
            </a:pPr>
            <a:r>
              <a:rPr lang="en-GB" dirty="0">
                <a:solidFill>
                  <a:schemeClr val="tx1"/>
                </a:solidFill>
              </a:rPr>
              <a:t>Interested to see whether these </a:t>
            </a:r>
            <a:r>
              <a:rPr lang="en-GB" b="1" dirty="0">
                <a:solidFill>
                  <a:srgbClr val="FF0000"/>
                </a:solidFill>
              </a:rPr>
              <a:t>cost and emissions savings </a:t>
            </a:r>
            <a:r>
              <a:rPr lang="en-GB" dirty="0">
                <a:solidFill>
                  <a:schemeClr val="tx1"/>
                </a:solidFill>
              </a:rPr>
              <a:t>were replicable all year round, the Trust audited its executive offices and found that, in an office of 60 desks, </a:t>
            </a:r>
            <a:r>
              <a:rPr lang="en-GB" b="1" dirty="0">
                <a:solidFill>
                  <a:srgbClr val="FF0000"/>
                </a:solidFill>
              </a:rPr>
              <a:t>£7,952 </a:t>
            </a:r>
            <a:r>
              <a:rPr lang="en-GB" dirty="0">
                <a:solidFill>
                  <a:schemeClr val="tx1"/>
                </a:solidFill>
              </a:rPr>
              <a:t>savings were achievable throughout the year if more people switched their desktops, screens, printers, projectors, air-conditioning, and other electrical appliances off when they went home at night or over the weekend.</a:t>
            </a:r>
          </a:p>
          <a:p>
            <a:pPr marL="285750" lvl="0" indent="-285750">
              <a:buFont typeface="Arial" pitchFamily="34" charset="0"/>
              <a:buChar char="•"/>
            </a:pPr>
            <a:r>
              <a:rPr lang="en-GB" dirty="0">
                <a:solidFill>
                  <a:schemeClr val="tx1"/>
                </a:solidFill>
              </a:rPr>
              <a:t>The Royal Free, at the time, had a total staff of over 10,000 people.  If almost £8,000 savings were achievable from 60 people, that’s a whopping </a:t>
            </a:r>
            <a:r>
              <a:rPr lang="en-GB" b="1" dirty="0">
                <a:solidFill>
                  <a:srgbClr val="FF0000"/>
                </a:solidFill>
              </a:rPr>
              <a:t>£1,333,333 </a:t>
            </a:r>
            <a:r>
              <a:rPr lang="en-GB" dirty="0">
                <a:solidFill>
                  <a:schemeClr val="tx1"/>
                </a:solidFill>
              </a:rPr>
              <a:t>over a year that they could save if everybody switched things off at night or at weekends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26" t="29690" r="60142" b="28797"/>
          <a:stretch/>
        </p:blipFill>
        <p:spPr bwMode="auto">
          <a:xfrm>
            <a:off x="5644490" y="4869160"/>
            <a:ext cx="3247990" cy="16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12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Reviewing the products you buy in the organisation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p:cNvSpPr>
            <a:spLocks noGrp="1"/>
          </p:cNvSpPr>
          <p:nvPr>
            <p:ph sz="quarter" idx="15"/>
          </p:nvPr>
        </p:nvSpPr>
        <p:spPr/>
        <p:txBody>
          <a:bodyPr>
            <a:normAutofit/>
          </a:bodyPr>
          <a:lstStyle/>
          <a:p>
            <a:r>
              <a:rPr lang="en-GB" b="1" dirty="0">
                <a:solidFill>
                  <a:srgbClr val="E32486"/>
                </a:solidFill>
              </a:rPr>
              <a:t>Many different products and services which are bought in the NHS can have an impact on the quality of the air both inside and outside. Reviewing the products and services you buy and how they impact the contribution of your organisation to London’s air quality could help to reduce your contribution and save your organisation a considerable sum too. </a:t>
            </a:r>
          </a:p>
          <a:p>
            <a:r>
              <a:rPr lang="en-GB" dirty="0"/>
              <a:t>Buying more sustainable products: </a:t>
            </a:r>
            <a:r>
              <a:rPr lang="en-GB" dirty="0">
                <a:solidFill>
                  <a:srgbClr val="E32486"/>
                </a:solidFill>
                <a:hlinkClick r:id="rId2"/>
              </a:rPr>
              <a:t>http://www.sduhealth.org.uk/documents/case_study/20160913_Case_Study_SDU_procurement_designed.pdf</a:t>
            </a:r>
            <a:r>
              <a:rPr lang="en-GB" dirty="0">
                <a:solidFill>
                  <a:srgbClr val="E32486"/>
                </a:solidFill>
              </a:rPr>
              <a:t> </a:t>
            </a:r>
          </a:p>
          <a:p>
            <a:r>
              <a:rPr lang="en-GB" dirty="0">
                <a:solidFill>
                  <a:srgbClr val="E32486"/>
                </a:solidFill>
                <a:hlinkClick r:id="rId3"/>
              </a:rPr>
              <a:t>Ethically sourced surgical gloves</a:t>
            </a:r>
            <a:r>
              <a:rPr lang="en-GB" dirty="0">
                <a:solidFill>
                  <a:srgbClr val="E32486"/>
                </a:solidFill>
              </a:rPr>
              <a:t> </a:t>
            </a:r>
          </a:p>
          <a:p>
            <a:r>
              <a:rPr lang="en-GB" dirty="0"/>
              <a:t>Thinking about your organisation’s energy usage: </a:t>
            </a:r>
          </a:p>
          <a:p>
            <a:r>
              <a:rPr lang="en-GB" dirty="0">
                <a:hlinkClick r:id="rId4"/>
              </a:rPr>
              <a:t>A new approach to procurement: Ultra efficient lighting - Rotherham</a:t>
            </a:r>
            <a:r>
              <a:rPr lang="en-GB" dirty="0"/>
              <a:t> </a:t>
            </a:r>
          </a:p>
          <a:p>
            <a:r>
              <a:rPr lang="en-GB" dirty="0">
                <a:hlinkClick r:id="rId5"/>
              </a:rPr>
              <a:t>Energy- automatic system for switching off computers in NHS Oldham</a:t>
            </a:r>
            <a:r>
              <a:rPr lang="en-GB" dirty="0"/>
              <a:t>  </a:t>
            </a:r>
          </a:p>
          <a:p>
            <a:pPr lvl="4"/>
            <a:r>
              <a:rPr lang="en-GB" dirty="0">
                <a:hlinkClick r:id="rId6"/>
              </a:rPr>
              <a:t>Energy efficiency, Finance, Estates Management, Carbon reduction in Blackpool NHG Foundation Trust</a:t>
            </a:r>
            <a:r>
              <a:rPr lang="en-GB" dirty="0"/>
              <a:t> </a:t>
            </a:r>
          </a:p>
        </p:txBody>
      </p:sp>
      <p:pic>
        <p:nvPicPr>
          <p:cNvPr id="6" name="Picture 5" descr="144.emf"/>
          <p:cNvPicPr>
            <a:picLocks noChangeAspect="1"/>
          </p:cNvPicPr>
          <p:nvPr/>
        </p:nvPicPr>
        <p:blipFill>
          <a:blip r:embed="rId7">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8"/>
          <a:stretch>
            <a:fillRect/>
          </a:stretch>
        </p:blipFill>
        <p:spPr>
          <a:xfrm>
            <a:off x="558300" y="5850790"/>
            <a:ext cx="560704" cy="775640"/>
          </a:xfrm>
          <a:prstGeom prst="rect">
            <a:avLst/>
          </a:prstGeom>
        </p:spPr>
      </p:pic>
    </p:spTree>
    <p:extLst>
      <p:ext uri="{BB962C8B-B14F-4D97-AF65-F5344CB8AC3E}">
        <p14:creationId xmlns:p14="http://schemas.microsoft.com/office/powerpoint/2010/main" val="33761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Reducing waste in your organisation – Barking Havering and Redbridge University Hospital Trust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p:txBody>
          <a:bodyPr>
            <a:normAutofit/>
          </a:bodyPr>
          <a:lstStyle/>
          <a:p>
            <a:r>
              <a:rPr lang="en-GB" dirty="0"/>
              <a:t>Barking Havering and Redbridge University Hospitals Trust has run a number of projects over the last few years to reduce its contribution to air pollution. Some examples of the work and its impact are detailed below. </a:t>
            </a:r>
          </a:p>
          <a:p>
            <a:r>
              <a:rPr lang="en-GB" dirty="0">
                <a:hlinkClick r:id="rId2"/>
              </a:rPr>
              <a:t>Reducing waste in theatres:</a:t>
            </a:r>
            <a:endParaRPr lang="en-GB" dirty="0"/>
          </a:p>
          <a:p>
            <a:r>
              <a:rPr lang="en-GB" dirty="0"/>
              <a:t>Messaging to staff and the public and demonstrating success: </a:t>
            </a:r>
          </a:p>
          <a:p>
            <a:r>
              <a:rPr lang="en-GB" dirty="0">
                <a:hlinkClick r:id="rId3"/>
              </a:rPr>
              <a:t>Sustainability: working to reduce our carbon footprint</a:t>
            </a:r>
            <a:endParaRPr lang="en-GB" dirty="0"/>
          </a:p>
          <a:p>
            <a:r>
              <a:rPr lang="en-GB" dirty="0">
                <a:hlinkClick r:id="rId4"/>
              </a:rPr>
              <a:t>Energy Savings:</a:t>
            </a:r>
            <a:endParaRPr lang="en-GB" dirty="0"/>
          </a:p>
          <a:p>
            <a:r>
              <a:rPr lang="en-GB" dirty="0"/>
              <a:t>Travelling to the trust, encouraging the use of public transport and walking routes : </a:t>
            </a:r>
          </a:p>
          <a:p>
            <a:pPr marL="0" lvl="1" indent="0">
              <a:buNone/>
            </a:pPr>
            <a:r>
              <a:rPr lang="en-GB" sz="1600" dirty="0">
                <a:hlinkClick r:id="rId5"/>
              </a:rPr>
              <a:t>https://www.bhrhospitals.nhs.uk/plan-your-journey</a:t>
            </a:r>
            <a:r>
              <a:rPr lang="en-GB" sz="1600" dirty="0"/>
              <a:t> </a:t>
            </a:r>
            <a:endParaRPr lang="en-GB" sz="1600" b="1" dirty="0">
              <a:solidFill>
                <a:srgbClr val="0072C6"/>
              </a:solidFill>
            </a:endParaRPr>
          </a:p>
          <a:p>
            <a:r>
              <a:rPr lang="en-GB" dirty="0"/>
              <a:t> </a:t>
            </a:r>
          </a:p>
        </p:txBody>
      </p:sp>
      <p:pic>
        <p:nvPicPr>
          <p:cNvPr id="6" name="Picture 5" descr="144.emf"/>
          <p:cNvPicPr>
            <a:picLocks noChangeAspect="1"/>
          </p:cNvPicPr>
          <p:nvPr/>
        </p:nvPicPr>
        <p:blipFill>
          <a:blip r:embed="rId6">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7"/>
          <a:stretch>
            <a:fillRect/>
          </a:stretch>
        </p:blipFill>
        <p:spPr>
          <a:xfrm>
            <a:off x="558300" y="5850790"/>
            <a:ext cx="560704" cy="775640"/>
          </a:xfrm>
          <a:prstGeom prst="rect">
            <a:avLst/>
          </a:prstGeom>
        </p:spPr>
      </p:pic>
    </p:spTree>
    <p:extLst>
      <p:ext uri="{BB962C8B-B14F-4D97-AF65-F5344CB8AC3E}">
        <p14:creationId xmlns:p14="http://schemas.microsoft.com/office/powerpoint/2010/main" val="379311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Reducing waste in your organisation – </a:t>
            </a:r>
            <a:r>
              <a:rPr lang="en-GB" dirty="0" err="1"/>
              <a:t>Barts</a:t>
            </a:r>
            <a:r>
              <a:rPr lang="en-GB" dirty="0"/>
              <a:t> Health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17</a:t>
            </a:fld>
            <a:endParaRPr lang="en-GB" dirty="0"/>
          </a:p>
        </p:txBody>
      </p:sp>
      <p:sp>
        <p:nvSpPr>
          <p:cNvPr id="5" name="Content Placeholder 4"/>
          <p:cNvSpPr>
            <a:spLocks noGrp="1"/>
          </p:cNvSpPr>
          <p:nvPr>
            <p:ph sz="quarter" idx="15"/>
          </p:nvPr>
        </p:nvSpPr>
        <p:spPr/>
        <p:txBody>
          <a:bodyPr>
            <a:normAutofit/>
          </a:bodyPr>
          <a:lstStyle/>
          <a:p>
            <a:r>
              <a:rPr lang="en-GB" dirty="0" err="1"/>
              <a:t>Barts</a:t>
            </a:r>
            <a:r>
              <a:rPr lang="en-GB" dirty="0"/>
              <a:t> Health have also done a lot of work over the last few years to become more sustainable and reduce their impact on emissions </a:t>
            </a:r>
            <a:r>
              <a:rPr lang="en-GB" b="1" dirty="0"/>
              <a:t>whilst saving £9.2million</a:t>
            </a:r>
            <a:r>
              <a:rPr lang="en-GB" dirty="0"/>
              <a:t>. Take a look at these resources they have created to get some ideas: </a:t>
            </a:r>
          </a:p>
          <a:p>
            <a:r>
              <a:rPr lang="en-GB" dirty="0"/>
              <a:t>A video demonstrating how they implemented it: </a:t>
            </a:r>
            <a:endParaRPr lang="en-GB" dirty="0">
              <a:hlinkClick r:id="rId2"/>
            </a:endParaRPr>
          </a:p>
          <a:p>
            <a:r>
              <a:rPr lang="en-GB" dirty="0">
                <a:hlinkClick r:id="rId2"/>
              </a:rPr>
              <a:t>https://youtu.be/FCAskWHuye8</a:t>
            </a:r>
            <a:r>
              <a:rPr lang="en-GB" dirty="0"/>
              <a:t> </a:t>
            </a:r>
          </a:p>
          <a:p>
            <a:endParaRPr lang="en-GB" dirty="0"/>
          </a:p>
          <a:p>
            <a:r>
              <a:rPr lang="en-GB" dirty="0"/>
              <a:t>An </a:t>
            </a:r>
            <a:r>
              <a:rPr lang="en-GB" dirty="0">
                <a:hlinkClick r:id="rId3"/>
              </a:rPr>
              <a:t>infographic</a:t>
            </a:r>
            <a:r>
              <a:rPr lang="en-GB" dirty="0"/>
              <a:t> with all their innovations and project: </a:t>
            </a:r>
          </a:p>
          <a:p>
            <a:endParaRPr lang="en-GB" dirty="0"/>
          </a:p>
          <a:p>
            <a:r>
              <a:rPr lang="en-GB" dirty="0"/>
              <a:t>A link to their vision for 2020: </a:t>
            </a:r>
          </a:p>
          <a:p>
            <a:r>
              <a:rPr lang="en-GB" dirty="0">
                <a:hlinkClick r:id="rId4"/>
              </a:rPr>
              <a:t>https://www.bartshealth.nhs.uk/download.cfm?doc=docm93jijm4n664.pdf&amp;ver=931</a:t>
            </a:r>
            <a:r>
              <a:rPr lang="en-GB" dirty="0"/>
              <a:t> </a:t>
            </a:r>
          </a:p>
        </p:txBody>
      </p:sp>
      <p:pic>
        <p:nvPicPr>
          <p:cNvPr id="6" name="Picture 5" descr="144.emf"/>
          <p:cNvPicPr>
            <a:picLocks noChangeAspect="1"/>
          </p:cNvPicPr>
          <p:nvPr/>
        </p:nvPicPr>
        <p:blipFill>
          <a:blip r:embed="rId5">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6"/>
          <a:stretch>
            <a:fillRect/>
          </a:stretch>
        </p:blipFill>
        <p:spPr>
          <a:xfrm>
            <a:off x="558300" y="5850790"/>
            <a:ext cx="560704" cy="775640"/>
          </a:xfrm>
          <a:prstGeom prst="rect">
            <a:avLst/>
          </a:prstGeom>
        </p:spPr>
      </p:pic>
      <p:pic>
        <p:nvPicPr>
          <p:cNvPr id="3" name="Picture 2">
            <a:extLst>
              <a:ext uri="{FF2B5EF4-FFF2-40B4-BE49-F238E27FC236}">
                <a16:creationId xmlns:a16="http://schemas.microsoft.com/office/drawing/2014/main" id="{763E83C1-8B73-4D2A-8D88-FF12C2553328}"/>
              </a:ext>
            </a:extLst>
          </p:cNvPr>
          <p:cNvPicPr/>
          <p:nvPr/>
        </p:nvPicPr>
        <p:blipFill rotWithShape="1">
          <a:blip r:embed="rId7"/>
          <a:srcRect l="27255" t="37062" r="27543" b="14908"/>
          <a:stretch/>
        </p:blipFill>
        <p:spPr bwMode="auto">
          <a:xfrm>
            <a:off x="5796136" y="2708920"/>
            <a:ext cx="2590800" cy="1835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438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Saving on staff time and travel costs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18</a:t>
            </a:fld>
            <a:endParaRPr lang="en-GB" dirty="0"/>
          </a:p>
        </p:txBody>
      </p:sp>
      <p:sp>
        <p:nvSpPr>
          <p:cNvPr id="5" name="Content Placeholder 4"/>
          <p:cNvSpPr>
            <a:spLocks noGrp="1"/>
          </p:cNvSpPr>
          <p:nvPr>
            <p:ph sz="quarter" idx="15"/>
          </p:nvPr>
        </p:nvSpPr>
        <p:spPr/>
        <p:txBody>
          <a:bodyPr/>
          <a:lstStyle/>
          <a:p>
            <a:r>
              <a:rPr lang="en-GB" b="1" dirty="0">
                <a:solidFill>
                  <a:srgbClr val="E32486"/>
                </a:solidFill>
              </a:rPr>
              <a:t>Encouraging staff to cycle or walk to work benefits their health and the local environment. If you can reduce travel between sites during the day, by encouraging teleconferencing and virtual meetings, you can also reduce costs and increase staff productivity. Something positive that has come out of COVID-19 is this is now commonplace</a:t>
            </a:r>
          </a:p>
          <a:p>
            <a:endParaRPr lang="en-GB" dirty="0"/>
          </a:p>
          <a:p>
            <a:r>
              <a:rPr lang="en-GB" dirty="0"/>
              <a:t>Examples: </a:t>
            </a:r>
          </a:p>
          <a:p>
            <a:r>
              <a:rPr lang="en-GB" dirty="0">
                <a:solidFill>
                  <a:srgbClr val="E32486"/>
                </a:solidFill>
                <a:hlinkClick r:id="rId2"/>
              </a:rPr>
              <a:t>Saving Staff Time and Travel Costs Through Virtual Meetings - Leeds CCG</a:t>
            </a:r>
            <a:r>
              <a:rPr lang="en-GB" dirty="0">
                <a:solidFill>
                  <a:srgbClr val="E32486"/>
                </a:solidFill>
              </a:rPr>
              <a:t> </a:t>
            </a:r>
          </a:p>
          <a:p>
            <a:r>
              <a:rPr lang="en-GB" dirty="0">
                <a:solidFill>
                  <a:srgbClr val="E32486"/>
                </a:solidFill>
                <a:hlinkClick r:id="rId3"/>
              </a:rPr>
              <a:t>Teleconferencing Derbyshire</a:t>
            </a:r>
            <a:r>
              <a:rPr lang="en-GB" dirty="0">
                <a:solidFill>
                  <a:srgbClr val="E32486"/>
                </a:solidFill>
              </a:rPr>
              <a:t> </a:t>
            </a:r>
          </a:p>
          <a:p>
            <a:r>
              <a:rPr lang="en-GB" dirty="0">
                <a:solidFill>
                  <a:srgbClr val="E32486"/>
                </a:solidFill>
                <a:hlinkClick r:id="rId4"/>
              </a:rPr>
              <a:t>Travel Plan North Lincolnshire &amp; Goole Hospitals Foundation Trust</a:t>
            </a:r>
            <a:r>
              <a:rPr lang="en-GB" dirty="0">
                <a:solidFill>
                  <a:srgbClr val="E32486"/>
                </a:solidFill>
              </a:rPr>
              <a:t> </a:t>
            </a:r>
          </a:p>
          <a:p>
            <a:endParaRPr lang="en-GB" b="1" dirty="0">
              <a:solidFill>
                <a:srgbClr val="E32486"/>
              </a:solidFill>
            </a:endParaRPr>
          </a:p>
          <a:p>
            <a:endParaRPr lang="en-GB" b="1" dirty="0">
              <a:solidFill>
                <a:srgbClr val="E32486"/>
              </a:solidFill>
            </a:endParaRPr>
          </a:p>
        </p:txBody>
      </p:sp>
      <p:pic>
        <p:nvPicPr>
          <p:cNvPr id="6" name="Picture 5" descr="6.emf"/>
          <p:cNvPicPr>
            <a:picLocks noChangeAspect="1"/>
          </p:cNvPicPr>
          <p:nvPr/>
        </p:nvPicPr>
        <p:blipFill>
          <a:blip r:embed="rId5"/>
          <a:stretch>
            <a:fillRect/>
          </a:stretch>
        </p:blipFill>
        <p:spPr>
          <a:xfrm>
            <a:off x="7812360" y="5661248"/>
            <a:ext cx="733763" cy="645358"/>
          </a:xfrm>
          <a:prstGeom prst="rect">
            <a:avLst/>
          </a:prstGeom>
        </p:spPr>
      </p:pic>
      <p:pic>
        <p:nvPicPr>
          <p:cNvPr id="7" name="Picture 6" descr="99.emf"/>
          <p:cNvPicPr>
            <a:picLocks noChangeAspect="1"/>
          </p:cNvPicPr>
          <p:nvPr/>
        </p:nvPicPr>
        <p:blipFill>
          <a:blip r:embed="rId6"/>
          <a:stretch>
            <a:fillRect/>
          </a:stretch>
        </p:blipFill>
        <p:spPr>
          <a:xfrm>
            <a:off x="611560" y="5760880"/>
            <a:ext cx="999099" cy="545726"/>
          </a:xfrm>
          <a:prstGeom prst="rect">
            <a:avLst/>
          </a:prstGeom>
        </p:spPr>
      </p:pic>
      <p:pic>
        <p:nvPicPr>
          <p:cNvPr id="9" name="Picture 8" descr="62.emf"/>
          <p:cNvPicPr>
            <a:picLocks noChangeAspect="1"/>
          </p:cNvPicPr>
          <p:nvPr/>
        </p:nvPicPr>
        <p:blipFill>
          <a:blip r:embed="rId7"/>
          <a:stretch>
            <a:fillRect/>
          </a:stretch>
        </p:blipFill>
        <p:spPr>
          <a:xfrm>
            <a:off x="4139952" y="5530966"/>
            <a:ext cx="560704" cy="775640"/>
          </a:xfrm>
          <a:prstGeom prst="rect">
            <a:avLst/>
          </a:prstGeom>
        </p:spPr>
      </p:pic>
    </p:spTree>
    <p:extLst>
      <p:ext uri="{BB962C8B-B14F-4D97-AF65-F5344CB8AC3E}">
        <p14:creationId xmlns:p14="http://schemas.microsoft.com/office/powerpoint/2010/main" val="149129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Bulk deliveries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5" name="Content Placeholder 4"/>
          <p:cNvSpPr>
            <a:spLocks noGrp="1"/>
          </p:cNvSpPr>
          <p:nvPr>
            <p:ph sz="quarter" idx="15"/>
          </p:nvPr>
        </p:nvSpPr>
        <p:spPr/>
        <p:txBody>
          <a:bodyPr/>
          <a:lstStyle/>
          <a:p>
            <a:r>
              <a:rPr lang="en-GB" b="1" dirty="0">
                <a:solidFill>
                  <a:srgbClr val="E32486"/>
                </a:solidFill>
              </a:rPr>
              <a:t>NHS organisations may have hundreds of contracts with many different suppliers, which can result in many of different deliveries arriving on a daily basis. One of the ways of improving your contribution to air quality is by streamlining your deliveries to the organisation and encouraging deliveries to be arranged in bulk. </a:t>
            </a:r>
          </a:p>
          <a:p>
            <a:r>
              <a:rPr lang="en-GB" b="1" dirty="0">
                <a:solidFill>
                  <a:srgbClr val="E32486"/>
                </a:solidFill>
              </a:rPr>
              <a:t>This should form a key component of procurement and buying strategies. It also helps to reduce congestion around sites. It can also reduce delays on public transport by reducing traffic, so your patients are more likely to arrive on time and not miss their appointments.</a:t>
            </a:r>
          </a:p>
        </p:txBody>
      </p:sp>
      <p:pic>
        <p:nvPicPr>
          <p:cNvPr id="6" name="Picture 5" descr="144.emf"/>
          <p:cNvPicPr>
            <a:picLocks noChangeAspect="1"/>
          </p:cNvPicPr>
          <p:nvPr/>
        </p:nvPicPr>
        <p:blipFill>
          <a:blip r:embed="rId2">
            <a:duotone>
              <a:schemeClr val="bg2">
                <a:shade val="45000"/>
                <a:satMod val="135000"/>
              </a:schemeClr>
              <a:prstClr val="white"/>
            </a:duotone>
          </a:blip>
          <a:stretch>
            <a:fillRect/>
          </a:stretch>
        </p:blipFill>
        <p:spPr>
          <a:xfrm>
            <a:off x="7740352" y="5781012"/>
            <a:ext cx="767653" cy="583121"/>
          </a:xfrm>
          <a:prstGeom prst="rect">
            <a:avLst/>
          </a:prstGeom>
        </p:spPr>
      </p:pic>
      <p:pic>
        <p:nvPicPr>
          <p:cNvPr id="7" name="Picture 6" descr="99.emf"/>
          <p:cNvPicPr>
            <a:picLocks noChangeAspect="1"/>
          </p:cNvPicPr>
          <p:nvPr/>
        </p:nvPicPr>
        <p:blipFill>
          <a:blip r:embed="rId3"/>
          <a:stretch>
            <a:fillRect/>
          </a:stretch>
        </p:blipFill>
        <p:spPr>
          <a:xfrm>
            <a:off x="611560" y="5760880"/>
            <a:ext cx="999099" cy="545726"/>
          </a:xfrm>
          <a:prstGeom prst="rect">
            <a:avLst/>
          </a:prstGeom>
        </p:spPr>
      </p:pic>
    </p:spTree>
    <p:extLst>
      <p:ext uri="{BB962C8B-B14F-4D97-AF65-F5344CB8AC3E}">
        <p14:creationId xmlns:p14="http://schemas.microsoft.com/office/powerpoint/2010/main" val="13997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Thanks for pledging to reduce your organisation’s contribution to air pollution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p:txBody>
          <a:bodyPr>
            <a:normAutofit fontScale="85000" lnSpcReduction="20000"/>
          </a:bodyPr>
          <a:lstStyle/>
          <a:p>
            <a:r>
              <a:rPr lang="en-GB" b="0" i="0" u="none" strike="noStrike" dirty="0">
                <a:solidFill>
                  <a:schemeClr val="tx1"/>
                </a:solidFill>
                <a:effectLst/>
                <a:latin typeface="Arial" panose="020B0604020202020204" pitchFamily="34" charset="0"/>
              </a:rPr>
              <a:t>92% of our world is exposed to polluted air causing an estimated 7 million premature deaths every year.</a:t>
            </a:r>
          </a:p>
          <a:p>
            <a:r>
              <a:rPr lang="en-GB" b="0" i="0" u="none" strike="noStrike" dirty="0">
                <a:solidFill>
                  <a:schemeClr val="tx1"/>
                </a:solidFill>
                <a:effectLst/>
                <a:latin typeface="Arial" panose="020B0604020202020204" pitchFamily="34" charset="0"/>
              </a:rPr>
              <a:t>Air pollution in the United Kingdom has long been considered a significant health issue. Many major cities like London are found to be significantly and regularly above legal and recommended levels. Air pollution in the UK is a major cause of diseases such as asthma, lung disease, stroke, and heart disease, and is estimated to cause forty thousand premature deaths each year, which is about 8.3% of deaths, while costing around £40 billion each year</a:t>
            </a:r>
          </a:p>
          <a:p>
            <a:r>
              <a:rPr lang="en-GB" dirty="0"/>
              <a:t>NHS organisations may be some of the largest in any given local area, with one of the biggest estates, and one of the largest workforces. They may hold contracts worth millions of pounds with many different companies to provide goods and services. They are a major player in the local economy. </a:t>
            </a:r>
          </a:p>
          <a:p>
            <a:r>
              <a:rPr lang="en-GB" dirty="0"/>
              <a:t>Because of their size, they could well be a major polluter in the local area. But their size could also be part of the solution, both through actions, and expectations of the companies that supply them with those goods and services.</a:t>
            </a:r>
          </a:p>
          <a:p>
            <a:r>
              <a:rPr lang="en-GB" dirty="0"/>
              <a:t>This toolkit is designed to help you to think of ways that your NHS organisation can help London to reduce the level of air pollution to help make London one of the healthiest cities in the world and to reduce the impact air pollution has on asthma in children in London. </a:t>
            </a:r>
          </a:p>
          <a:p>
            <a:r>
              <a:rPr lang="en-GB" dirty="0"/>
              <a:t>The toolkit pulls together a range of ideas to implement. The innovations range from those that are quick, easy and free to those that may require more work to implement or some additional funding. We have also outlined some innovations that can help you to save your organisation money. All the innovations have been taken from case studies which have been implemented elsewhere or from research which proves they are effective. Links to more information are included. </a:t>
            </a:r>
          </a:p>
        </p:txBody>
      </p:sp>
    </p:spTree>
    <p:extLst>
      <p:ext uri="{BB962C8B-B14F-4D97-AF65-F5344CB8AC3E}">
        <p14:creationId xmlns:p14="http://schemas.microsoft.com/office/powerpoint/2010/main" val="3824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economy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p:cNvSpPr>
            <a:spLocks noGrp="1"/>
          </p:cNvSpPr>
          <p:nvPr>
            <p:ph sz="quarter" idx="15"/>
          </p:nvPr>
        </p:nvSpPr>
        <p:spPr/>
        <p:txBody>
          <a:bodyPr/>
          <a:lstStyle/>
          <a:p>
            <a:r>
              <a:rPr lang="en-GB" dirty="0"/>
              <a:t>A circular economy is a restorative and regenerative approach to keep products, components and materials at their highest utility and value. The idea is that it removes waste from the system by using resources or their component parts to their maximum capacity. For example, if a part of a machine has broken and can’t be replaced, how are all the other working parts of the machine being used to maximise their use. This should also help patient care and experience. Instead of waiting for weeks to replace faulty equipment, get component parts replaced or fixed quickly and save money in the process.</a:t>
            </a:r>
          </a:p>
          <a:p>
            <a:r>
              <a:rPr lang="en-GB" dirty="0"/>
              <a:t>The Ellen Macarthur Foundation is leading research and implementation of these principles by working with large companies, academic institutions and top business leaders to spread good practice. Have your suppliers signed up?</a:t>
            </a:r>
          </a:p>
          <a:p>
            <a:r>
              <a:rPr lang="en-GB" dirty="0"/>
              <a:t>If yes, are they acting this way? Make sure that you hold them to account.</a:t>
            </a:r>
          </a:p>
          <a:p>
            <a:r>
              <a:rPr lang="en-GB" dirty="0"/>
              <a:t>If no, which other organisations use them? Can you group together to influence them to sign up?</a:t>
            </a:r>
          </a:p>
          <a:p>
            <a:r>
              <a:rPr lang="en-GB" dirty="0">
                <a:hlinkClick r:id="rId2"/>
              </a:rPr>
              <a:t>https://www.ellenmacarthurfoundation.org/circular-economy</a:t>
            </a:r>
            <a:r>
              <a:rPr lang="en-GB" dirty="0"/>
              <a:t> </a:t>
            </a:r>
          </a:p>
          <a:p>
            <a:endParaRPr lang="en-GB" dirty="0"/>
          </a:p>
        </p:txBody>
      </p:sp>
      <p:pic>
        <p:nvPicPr>
          <p:cNvPr id="6" name="Picture 5" descr="144.emf"/>
          <p:cNvPicPr>
            <a:picLocks noChangeAspect="1"/>
          </p:cNvPicPr>
          <p:nvPr/>
        </p:nvPicPr>
        <p:blipFill>
          <a:blip r:embed="rId3">
            <a:duotone>
              <a:schemeClr val="bg2">
                <a:shade val="45000"/>
                <a:satMod val="135000"/>
              </a:schemeClr>
              <a:prstClr val="white"/>
            </a:duotone>
          </a:blip>
          <a:stretch>
            <a:fillRect/>
          </a:stretch>
        </p:blipFill>
        <p:spPr>
          <a:xfrm>
            <a:off x="7524328" y="5788797"/>
            <a:ext cx="767653" cy="583121"/>
          </a:xfrm>
          <a:prstGeom prst="rect">
            <a:avLst/>
          </a:prstGeom>
        </p:spPr>
      </p:pic>
    </p:spTree>
    <p:extLst>
      <p:ext uri="{BB962C8B-B14F-4D97-AF65-F5344CB8AC3E}">
        <p14:creationId xmlns:p14="http://schemas.microsoft.com/office/powerpoint/2010/main" val="116704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may cost the organisation to implement</a:t>
            </a:r>
          </a:p>
        </p:txBody>
      </p:sp>
      <p:sp>
        <p:nvSpPr>
          <p:cNvPr id="3" name="Slide Number Placeholder 2"/>
          <p:cNvSpPr>
            <a:spLocks noGrp="1"/>
          </p:cNvSpPr>
          <p:nvPr>
            <p:ph type="sldNum" sz="quarter" idx="11"/>
          </p:nvPr>
        </p:nvSpPr>
        <p:spPr/>
        <p:txBody>
          <a:bodyPr/>
          <a:lstStyle/>
          <a:p>
            <a:fld id="{8FC524A1-7B6A-464D-B8BC-8FE2E057339E}" type="slidenum">
              <a:rPr lang="en-GB" smtClean="0"/>
              <a:pPr/>
              <a:t>21</a:t>
            </a:fld>
            <a:endParaRPr lang="en-GB" dirty="0"/>
          </a:p>
        </p:txBody>
      </p:sp>
    </p:spTree>
    <p:extLst>
      <p:ext uri="{BB962C8B-B14F-4D97-AF65-F5344CB8AC3E}">
        <p14:creationId xmlns:p14="http://schemas.microsoft.com/office/powerpoint/2010/main" val="3327881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Green Fingered NHS </a:t>
            </a:r>
          </a:p>
        </p:txBody>
      </p:sp>
      <p:sp>
        <p:nvSpPr>
          <p:cNvPr id="3" name="Text Placeholder 2"/>
          <p:cNvSpPr>
            <a:spLocks noGrp="1"/>
          </p:cNvSpPr>
          <p:nvPr>
            <p:ph type="body" sz="quarter" idx="12"/>
          </p:nvPr>
        </p:nvSpPr>
        <p:spPr/>
        <p:txBody>
          <a:bodyPr/>
          <a:lstStyle/>
          <a:p>
            <a:r>
              <a:rPr lang="en-GB" b="1" dirty="0"/>
              <a:t>How you can use plants to improve air quality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p:txBody>
          <a:bodyPr>
            <a:normAutofit/>
          </a:bodyPr>
          <a:lstStyle/>
          <a:p>
            <a:r>
              <a:rPr lang="en-GB" b="1" dirty="0">
                <a:solidFill>
                  <a:srgbClr val="A25BA0"/>
                </a:solidFill>
              </a:rPr>
              <a:t>Although this does require some expenditure from the organisation, it can be a low-cost way to improve your contribution to London’s air pollution. Here are 3 suggestions of different things you can plant: </a:t>
            </a:r>
          </a:p>
          <a:p>
            <a:pPr marL="342900" indent="-342900">
              <a:buFont typeface="+mj-lt"/>
              <a:buAutoNum type="arabicPeriod"/>
            </a:pPr>
            <a:r>
              <a:rPr lang="en-GB" sz="1600" b="1" dirty="0"/>
              <a:t>Plant nitrogen fixing plants </a:t>
            </a:r>
            <a:r>
              <a:rPr lang="en-GB" sz="1600" dirty="0"/>
              <a:t>– these are plants which thrive on nitrogen and collect the nitrogen from the air (as opposed to the soil) and store it in their roots: e.g. clover, rooibos, </a:t>
            </a:r>
            <a:r>
              <a:rPr lang="en-GB" sz="1600" dirty="0" err="1"/>
              <a:t>honeybush</a:t>
            </a:r>
            <a:r>
              <a:rPr lang="en-GB" sz="1600" dirty="0"/>
              <a:t>, indigo, </a:t>
            </a:r>
            <a:r>
              <a:rPr lang="en-GB" sz="1600" dirty="0" err="1"/>
              <a:t>lupins</a:t>
            </a:r>
            <a:r>
              <a:rPr lang="en-GB" sz="1600" dirty="0"/>
              <a:t>. Legumes and beans also have these properties. Why not grow your own beans and peas at your organisation to support your staff and patients to eat healthily too! </a:t>
            </a:r>
          </a:p>
          <a:p>
            <a:pPr marL="342900" indent="-342900">
              <a:buFont typeface="+mj-lt"/>
              <a:buAutoNum type="arabicPeriod"/>
            </a:pPr>
            <a:r>
              <a:rPr lang="en-GB" sz="1600" b="1" dirty="0"/>
              <a:t>Improve your indoor air quality with plants </a:t>
            </a:r>
            <a:r>
              <a:rPr lang="en-GB" sz="1600" dirty="0"/>
              <a:t>– indoor air quality can also contribute to poor health outcomes, consider lavender, eucalyptus, aloe </a:t>
            </a:r>
            <a:r>
              <a:rPr lang="en-GB" sz="1600" dirty="0" err="1"/>
              <a:t>vera</a:t>
            </a:r>
            <a:r>
              <a:rPr lang="en-GB" sz="1600" dirty="0"/>
              <a:t>, spider plants, and snake plants.</a:t>
            </a:r>
          </a:p>
          <a:p>
            <a:pPr marL="342900" indent="-342900">
              <a:buFont typeface="+mj-lt"/>
              <a:buAutoNum type="arabicPeriod"/>
            </a:pPr>
            <a:r>
              <a:rPr lang="en-GB" sz="1600" b="1" dirty="0"/>
              <a:t>Green Walls, Green Roofs, rooftop gardens and tiny parks </a:t>
            </a:r>
            <a:r>
              <a:rPr lang="en-GB" sz="1600" dirty="0"/>
              <a:t>– These initiatives require a little more investment and time but they have a greater impact in reducing the levels of nitrogen and carbon in the air. Many hospitals already have Green Walls and you can see edible bus stops and underground “parks” on the tube in London already.</a:t>
            </a:r>
          </a:p>
          <a:p>
            <a:pPr algn="ctr"/>
            <a:r>
              <a:rPr lang="en-GB" sz="1600" dirty="0"/>
              <a:t> </a:t>
            </a:r>
            <a:r>
              <a:rPr lang="en-GB" sz="1600" dirty="0">
                <a:hlinkClick r:id="rId2"/>
              </a:rPr>
              <a:t>http://theediblebusstop.org/</a:t>
            </a:r>
            <a:r>
              <a:rPr lang="en-GB" sz="1600" dirty="0"/>
              <a:t>  </a:t>
            </a:r>
            <a:r>
              <a:rPr lang="en-GB" sz="1600" dirty="0">
                <a:hlinkClick r:id="rId3"/>
              </a:rPr>
              <a:t>www.energygarden.org.uk</a:t>
            </a:r>
            <a:r>
              <a:rPr lang="en-GB" sz="1600" dirty="0"/>
              <a:t> </a:t>
            </a:r>
          </a:p>
        </p:txBody>
      </p:sp>
      <p:pic>
        <p:nvPicPr>
          <p:cNvPr id="6" name="Picture 5" descr="135.emf"/>
          <p:cNvPicPr>
            <a:picLocks noChangeAspect="1"/>
          </p:cNvPicPr>
          <p:nvPr/>
        </p:nvPicPr>
        <p:blipFill>
          <a:blip r:embed="rId4"/>
          <a:stretch>
            <a:fillRect/>
          </a:stretch>
        </p:blipFill>
        <p:spPr>
          <a:xfrm>
            <a:off x="7740352" y="5421960"/>
            <a:ext cx="720080" cy="1224136"/>
          </a:xfrm>
          <a:prstGeom prst="rect">
            <a:avLst/>
          </a:prstGeom>
        </p:spPr>
      </p:pic>
      <p:pic>
        <p:nvPicPr>
          <p:cNvPr id="7" name="Picture 6" descr="34.emf"/>
          <p:cNvPicPr>
            <a:picLocks noChangeAspect="1"/>
          </p:cNvPicPr>
          <p:nvPr/>
        </p:nvPicPr>
        <p:blipFill>
          <a:blip r:embed="rId5"/>
          <a:stretch>
            <a:fillRect/>
          </a:stretch>
        </p:blipFill>
        <p:spPr>
          <a:xfrm>
            <a:off x="319872" y="5589240"/>
            <a:ext cx="648072" cy="1056856"/>
          </a:xfrm>
          <a:prstGeom prst="rect">
            <a:avLst/>
          </a:prstGeom>
        </p:spPr>
      </p:pic>
    </p:spTree>
    <p:extLst>
      <p:ext uri="{BB962C8B-B14F-4D97-AF65-F5344CB8AC3E}">
        <p14:creationId xmlns:p14="http://schemas.microsoft.com/office/powerpoint/2010/main" val="112458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Turn the pollution from your vehicles into ink</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sp>
        <p:nvSpPr>
          <p:cNvPr id="5" name="Content Placeholder 4"/>
          <p:cNvSpPr>
            <a:spLocks noGrp="1"/>
          </p:cNvSpPr>
          <p:nvPr>
            <p:ph sz="quarter" idx="15"/>
          </p:nvPr>
        </p:nvSpPr>
        <p:spPr/>
        <p:txBody>
          <a:bodyPr/>
          <a:lstStyle/>
          <a:p>
            <a:r>
              <a:rPr lang="en-GB" b="1" dirty="0">
                <a:solidFill>
                  <a:srgbClr val="A25BA0"/>
                </a:solidFill>
                <a:hlinkClick r:id="rId2"/>
              </a:rPr>
              <a:t>Graviky Labs </a:t>
            </a:r>
            <a:r>
              <a:rPr lang="en-GB" b="1" dirty="0">
                <a:solidFill>
                  <a:srgbClr val="A25BA0"/>
                </a:solidFill>
              </a:rPr>
              <a:t>have designed a form of technology which captures the pollutants from the exhaust of a vehicle and upcycles air pollution into sustainable inks, paints, coatings, plastics and construction materials</a:t>
            </a:r>
          </a:p>
          <a:p>
            <a:r>
              <a:rPr lang="en-GB" dirty="0">
                <a:solidFill>
                  <a:schemeClr val="tx1"/>
                </a:solidFill>
              </a:rPr>
              <a:t>Graviky Labs have estimated that if all the cabs in London were fitted with the device there would be 30 trillion litres of clean air each year – imagine what it could be if all NHS vehicles in London were fitted with these devices. </a:t>
            </a:r>
          </a:p>
          <a:p>
            <a:r>
              <a:rPr lang="en-GB" dirty="0">
                <a:solidFill>
                  <a:schemeClr val="tx1"/>
                </a:solidFill>
                <a:hlinkClick r:id="rId2"/>
              </a:rPr>
              <a:t>http://www.graviky.com/</a:t>
            </a:r>
            <a:r>
              <a:rPr lang="en-GB" dirty="0">
                <a:solidFill>
                  <a:schemeClr val="tx1"/>
                </a:solidFill>
              </a:rPr>
              <a:t> </a:t>
            </a:r>
          </a:p>
        </p:txBody>
      </p:sp>
      <p:pic>
        <p:nvPicPr>
          <p:cNvPr id="6" name="Picture 5" descr="34.emf"/>
          <p:cNvPicPr>
            <a:picLocks noChangeAspect="1"/>
          </p:cNvPicPr>
          <p:nvPr/>
        </p:nvPicPr>
        <p:blipFill>
          <a:blip r:embed="rId3"/>
          <a:stretch>
            <a:fillRect/>
          </a:stretch>
        </p:blipFill>
        <p:spPr>
          <a:xfrm>
            <a:off x="6516216" y="4642480"/>
            <a:ext cx="648072" cy="1056856"/>
          </a:xfrm>
          <a:prstGeom prst="rect">
            <a:avLst/>
          </a:prstGeom>
        </p:spPr>
      </p:pic>
      <p:pic>
        <p:nvPicPr>
          <p:cNvPr id="7" name="Picture 6" descr="99.emf"/>
          <p:cNvPicPr>
            <a:picLocks noChangeAspect="1"/>
          </p:cNvPicPr>
          <p:nvPr/>
        </p:nvPicPr>
        <p:blipFill>
          <a:blip r:embed="rId4"/>
          <a:stretch>
            <a:fillRect/>
          </a:stretch>
        </p:blipFill>
        <p:spPr>
          <a:xfrm>
            <a:off x="683568" y="4835240"/>
            <a:ext cx="1581961" cy="864096"/>
          </a:xfrm>
          <a:prstGeom prst="rect">
            <a:avLst/>
          </a:prstGeom>
        </p:spPr>
      </p:pic>
    </p:spTree>
    <p:extLst>
      <p:ext uri="{BB962C8B-B14F-4D97-AF65-F5344CB8AC3E}">
        <p14:creationId xmlns:p14="http://schemas.microsoft.com/office/powerpoint/2010/main" val="189389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Recycle your coffee cups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sp>
        <p:nvSpPr>
          <p:cNvPr id="5" name="Content Placeholder 4"/>
          <p:cNvSpPr>
            <a:spLocks noGrp="1"/>
          </p:cNvSpPr>
          <p:nvPr>
            <p:ph sz="quarter" idx="15"/>
          </p:nvPr>
        </p:nvSpPr>
        <p:spPr/>
        <p:txBody>
          <a:bodyPr/>
          <a:lstStyle/>
          <a:p>
            <a:r>
              <a:rPr lang="en-GB" b="1" dirty="0">
                <a:solidFill>
                  <a:srgbClr val="A25BA0"/>
                </a:solidFill>
              </a:rPr>
              <a:t>Many NHS sites have coffee shops selling takeaway coffee on site. Takeaway coffee cups are renowned for being difficult to recycle. However a new innovation has started to recycle these cups to reduce waste levels. </a:t>
            </a:r>
          </a:p>
          <a:p>
            <a:r>
              <a:rPr lang="en-GB" dirty="0"/>
              <a:t>London started to place coffee cup bins around the city and Liverpool Street Station and in one month they collected 509,091 cups – which can now all be recycled into new products. What impact would this have if all NHS trusts in London did the same?</a:t>
            </a:r>
          </a:p>
          <a:p>
            <a:r>
              <a:rPr lang="en-GB" dirty="0"/>
              <a:t>This could be as simple as placing bins around your organisation or you could go even further and work with the contracted provider to demonstrate how they are trying to reduce their impact on London’s air pollution.</a:t>
            </a:r>
          </a:p>
          <a:p>
            <a:r>
              <a:rPr lang="en-GB" dirty="0">
                <a:hlinkClick r:id="rId2"/>
              </a:rPr>
              <a:t>www.nextcupcycle.co.uk</a:t>
            </a:r>
            <a:r>
              <a:rPr lang="en-GB" dirty="0"/>
              <a:t>  </a:t>
            </a:r>
          </a:p>
          <a:p>
            <a:endParaRPr lang="en-GB" b="1" dirty="0">
              <a:solidFill>
                <a:srgbClr val="A25BA0"/>
              </a:solidFill>
            </a:endParaRPr>
          </a:p>
        </p:txBody>
      </p:sp>
      <p:pic>
        <p:nvPicPr>
          <p:cNvPr id="6" name="Picture 5" descr="34.emf"/>
          <p:cNvPicPr>
            <a:picLocks noChangeAspect="1"/>
          </p:cNvPicPr>
          <p:nvPr/>
        </p:nvPicPr>
        <p:blipFill>
          <a:blip r:embed="rId3"/>
          <a:stretch>
            <a:fillRect/>
          </a:stretch>
        </p:blipFill>
        <p:spPr>
          <a:xfrm>
            <a:off x="7452320" y="4463140"/>
            <a:ext cx="648072" cy="1056856"/>
          </a:xfrm>
          <a:prstGeom prst="rect">
            <a:avLst/>
          </a:prstGeom>
        </p:spPr>
      </p:pic>
      <p:pic>
        <p:nvPicPr>
          <p:cNvPr id="7" name="Picture 6" descr="6.emf"/>
          <p:cNvPicPr>
            <a:picLocks noChangeAspect="1"/>
          </p:cNvPicPr>
          <p:nvPr/>
        </p:nvPicPr>
        <p:blipFill>
          <a:blip r:embed="rId4"/>
          <a:stretch>
            <a:fillRect/>
          </a:stretch>
        </p:blipFill>
        <p:spPr>
          <a:xfrm>
            <a:off x="755576" y="4874638"/>
            <a:ext cx="733763" cy="645358"/>
          </a:xfrm>
          <a:prstGeom prst="rect">
            <a:avLst/>
          </a:prstGeom>
        </p:spPr>
      </p:pic>
      <p:pic>
        <p:nvPicPr>
          <p:cNvPr id="8" name="Picture 7" descr="144.emf"/>
          <p:cNvPicPr>
            <a:picLocks noChangeAspect="1"/>
          </p:cNvPicPr>
          <p:nvPr/>
        </p:nvPicPr>
        <p:blipFill>
          <a:blip r:embed="rId5">
            <a:duotone>
              <a:schemeClr val="bg2">
                <a:shade val="45000"/>
                <a:satMod val="135000"/>
              </a:schemeClr>
              <a:prstClr val="white"/>
            </a:duotone>
          </a:blip>
          <a:stretch>
            <a:fillRect/>
          </a:stretch>
        </p:blipFill>
        <p:spPr>
          <a:xfrm>
            <a:off x="3851920" y="4936875"/>
            <a:ext cx="767653" cy="583121"/>
          </a:xfrm>
          <a:prstGeom prst="rect">
            <a:avLst/>
          </a:prstGeom>
        </p:spPr>
      </p:pic>
    </p:spTree>
    <p:extLst>
      <p:ext uri="{BB962C8B-B14F-4D97-AF65-F5344CB8AC3E}">
        <p14:creationId xmlns:p14="http://schemas.microsoft.com/office/powerpoint/2010/main" val="252611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935831"/>
          </a:xfrm>
        </p:spPr>
        <p:txBody>
          <a:bodyPr/>
          <a:lstStyle/>
          <a:p>
            <a:r>
              <a:rPr lang="en-GB" dirty="0"/>
              <a:t>Innovations which help to produce energy and remove particulates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sp>
        <p:nvSpPr>
          <p:cNvPr id="5" name="Content Placeholder 4"/>
          <p:cNvSpPr>
            <a:spLocks noGrp="1"/>
          </p:cNvSpPr>
          <p:nvPr>
            <p:ph sz="quarter" idx="15"/>
          </p:nvPr>
        </p:nvSpPr>
        <p:spPr/>
        <p:txBody>
          <a:bodyPr/>
          <a:lstStyle/>
          <a:p>
            <a:pPr marL="342900" indent="-342900">
              <a:buAutoNum type="arabicPeriod"/>
            </a:pPr>
            <a:r>
              <a:rPr lang="en-GB" dirty="0" err="1"/>
              <a:t>Pavegen</a:t>
            </a:r>
            <a:r>
              <a:rPr lang="en-GB" dirty="0"/>
              <a:t> – This company have developed tiling which can generate kinetic energy and renewable electricity from foot-steps. Installing it in places where there are large numbers of people walking can generate electricity for the organisation. </a:t>
            </a:r>
            <a:r>
              <a:rPr lang="en-GB" dirty="0">
                <a:hlinkClick r:id="rId2"/>
              </a:rPr>
              <a:t>http://www.pavegen.com/</a:t>
            </a:r>
            <a:r>
              <a:rPr lang="en-GB" dirty="0"/>
              <a:t> </a:t>
            </a:r>
          </a:p>
          <a:p>
            <a:pPr marL="342900" indent="-342900">
              <a:buAutoNum type="arabicPeriod"/>
            </a:pPr>
            <a:r>
              <a:rPr lang="en-GB" dirty="0" err="1"/>
              <a:t>CityTree</a:t>
            </a:r>
            <a:r>
              <a:rPr lang="en-GB" dirty="0"/>
              <a:t> – this bench and pollution filter has been developed to remove nitrogen dioxide and particulate matter from polluted air. </a:t>
            </a:r>
            <a:r>
              <a:rPr lang="en-GB"/>
              <a:t>It is solar powered so completely self sufficient </a:t>
            </a:r>
            <a:r>
              <a:rPr lang="en-GB">
                <a:hlinkClick r:id="rId3"/>
              </a:rPr>
              <a:t>https</a:t>
            </a:r>
            <a:r>
              <a:rPr lang="en-GB" dirty="0">
                <a:hlinkClick r:id="rId3"/>
              </a:rPr>
              <a:t>://greencitysolutions.de/en/</a:t>
            </a:r>
            <a:r>
              <a:rPr lang="en-GB" dirty="0"/>
              <a:t> </a:t>
            </a:r>
          </a:p>
          <a:p>
            <a:pPr marL="342900" indent="-342900">
              <a:buAutoNum type="arabicPeriod"/>
            </a:pPr>
            <a:r>
              <a:rPr lang="en-GB" dirty="0" err="1"/>
              <a:t>Airlite</a:t>
            </a:r>
            <a:r>
              <a:rPr lang="en-GB" dirty="0"/>
              <a:t> – A company which develops paints to reduce air pollution including nitrogen oxide and nitrogen dioxide. </a:t>
            </a:r>
            <a:r>
              <a:rPr lang="en-GB" dirty="0">
                <a:hlinkClick r:id="rId4"/>
              </a:rPr>
              <a:t>http://www.airlite.com/</a:t>
            </a:r>
            <a:r>
              <a:rPr lang="en-GB" dirty="0"/>
              <a:t> </a:t>
            </a:r>
          </a:p>
        </p:txBody>
      </p:sp>
      <p:pic>
        <p:nvPicPr>
          <p:cNvPr id="6" name="Picture 5" descr="34.emf"/>
          <p:cNvPicPr>
            <a:picLocks noChangeAspect="1"/>
          </p:cNvPicPr>
          <p:nvPr/>
        </p:nvPicPr>
        <p:blipFill>
          <a:blip r:embed="rId5"/>
          <a:stretch>
            <a:fillRect/>
          </a:stretch>
        </p:blipFill>
        <p:spPr>
          <a:xfrm>
            <a:off x="7524328" y="5519996"/>
            <a:ext cx="648072" cy="1056856"/>
          </a:xfrm>
          <a:prstGeom prst="rect">
            <a:avLst/>
          </a:prstGeom>
        </p:spPr>
      </p:pic>
      <p:pic>
        <p:nvPicPr>
          <p:cNvPr id="7" name="Picture 6" descr="99.emf"/>
          <p:cNvPicPr>
            <a:picLocks noChangeAspect="1"/>
          </p:cNvPicPr>
          <p:nvPr/>
        </p:nvPicPr>
        <p:blipFill>
          <a:blip r:embed="rId6"/>
          <a:stretch>
            <a:fillRect/>
          </a:stretch>
        </p:blipFill>
        <p:spPr>
          <a:xfrm>
            <a:off x="395536" y="5712756"/>
            <a:ext cx="1581961" cy="864096"/>
          </a:xfrm>
          <a:prstGeom prst="rect">
            <a:avLst/>
          </a:prstGeom>
        </p:spPr>
      </p:pic>
      <p:pic>
        <p:nvPicPr>
          <p:cNvPr id="8" name="Picture 7" descr="62.emf"/>
          <p:cNvPicPr>
            <a:picLocks noChangeAspect="1"/>
          </p:cNvPicPr>
          <p:nvPr/>
        </p:nvPicPr>
        <p:blipFill>
          <a:blip r:embed="rId7"/>
          <a:stretch>
            <a:fillRect/>
          </a:stretch>
        </p:blipFill>
        <p:spPr>
          <a:xfrm>
            <a:off x="3923928" y="5481131"/>
            <a:ext cx="792088" cy="1095721"/>
          </a:xfrm>
          <a:prstGeom prst="rect">
            <a:avLst/>
          </a:prstGeom>
        </p:spPr>
      </p:pic>
    </p:spTree>
    <p:extLst>
      <p:ext uri="{BB962C8B-B14F-4D97-AF65-F5344CB8AC3E}">
        <p14:creationId xmlns:p14="http://schemas.microsoft.com/office/powerpoint/2010/main" val="473337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Worried about cost? Involve your Trust charity</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26</a:t>
            </a:fld>
            <a:endParaRPr lang="en-GB" dirty="0"/>
          </a:p>
        </p:txBody>
      </p:sp>
      <p:sp>
        <p:nvSpPr>
          <p:cNvPr id="5" name="Content Placeholder 4"/>
          <p:cNvSpPr>
            <a:spLocks noGrp="1"/>
          </p:cNvSpPr>
          <p:nvPr>
            <p:ph sz="quarter" idx="15"/>
          </p:nvPr>
        </p:nvSpPr>
        <p:spPr/>
        <p:txBody>
          <a:bodyPr/>
          <a:lstStyle/>
          <a:p>
            <a:r>
              <a:rPr lang="en-GB" dirty="0"/>
              <a:t>For hospitals, Trust charities may be able to help with the potential costs of some of these suggestions.  They have a remit to pay for equipment that will improve patient care and patient experience, or to help organisations make financially sustainable investments.  </a:t>
            </a:r>
          </a:p>
          <a:p>
            <a:r>
              <a:rPr lang="en-GB" dirty="0"/>
              <a:t>By improving air quality, you will improve the </a:t>
            </a:r>
            <a:r>
              <a:rPr lang="en-GB" b="1" dirty="0">
                <a:solidFill>
                  <a:srgbClr val="FF0000"/>
                </a:solidFill>
              </a:rPr>
              <a:t>experience</a:t>
            </a:r>
            <a:r>
              <a:rPr lang="en-GB" dirty="0">
                <a:solidFill>
                  <a:srgbClr val="FF0000"/>
                </a:solidFill>
              </a:rPr>
              <a:t> </a:t>
            </a:r>
            <a:r>
              <a:rPr lang="en-GB" dirty="0"/>
              <a:t>of patients with respiratory conditions, especially young patients, who feel the effects of pollution more harshly than adults.</a:t>
            </a:r>
          </a:p>
          <a:p>
            <a:r>
              <a:rPr lang="en-GB" dirty="0"/>
              <a:t>Air pollution can aggravate clinical symptoms, so by taking steps to reduce it, you are also more likely improve </a:t>
            </a:r>
            <a:r>
              <a:rPr lang="en-GB" b="1" dirty="0">
                <a:solidFill>
                  <a:srgbClr val="FF0000"/>
                </a:solidFill>
              </a:rPr>
              <a:t>clinical outcomes </a:t>
            </a:r>
            <a:r>
              <a:rPr lang="en-GB" dirty="0"/>
              <a:t>for </a:t>
            </a:r>
            <a:r>
              <a:rPr lang="en-GB" dirty="0">
                <a:solidFill>
                  <a:schemeClr val="tx1"/>
                </a:solidFill>
              </a:rPr>
              <a:t>patients</a:t>
            </a:r>
            <a:r>
              <a:rPr lang="en-GB" dirty="0"/>
              <a:t>.</a:t>
            </a:r>
          </a:p>
          <a:p>
            <a:r>
              <a:rPr lang="en-GB" dirty="0"/>
              <a:t>As well as ideas that save money by reducing expenditure on non-clinical costs, improving patient experience and outcomes is another good way to </a:t>
            </a:r>
            <a:r>
              <a:rPr lang="en-GB" b="1" dirty="0">
                <a:solidFill>
                  <a:srgbClr val="FF0000"/>
                </a:solidFill>
              </a:rPr>
              <a:t>reduce expenditure</a:t>
            </a:r>
            <a:r>
              <a:rPr lang="en-GB" dirty="0"/>
              <a:t> in the long-run.</a:t>
            </a:r>
          </a:p>
          <a:p>
            <a:r>
              <a:rPr lang="en-GB" dirty="0"/>
              <a:t>Remember, all of these are exactly the kinds of things that a Trust charity is there to support with.</a:t>
            </a:r>
          </a:p>
        </p:txBody>
      </p:sp>
    </p:spTree>
    <p:extLst>
      <p:ext uri="{BB962C8B-B14F-4D97-AF65-F5344CB8AC3E}">
        <p14:creationId xmlns:p14="http://schemas.microsoft.com/office/powerpoint/2010/main" val="420504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F1E4-6129-4817-A7A4-ABE2172EB0CB}"/>
              </a:ext>
            </a:extLst>
          </p:cNvPr>
          <p:cNvSpPr>
            <a:spLocks noGrp="1"/>
          </p:cNvSpPr>
          <p:nvPr>
            <p:ph type="title"/>
          </p:nvPr>
        </p:nvSpPr>
        <p:spPr/>
        <p:txBody>
          <a:bodyPr/>
          <a:lstStyle/>
          <a:p>
            <a:r>
              <a:rPr lang="en-GB" dirty="0"/>
              <a:t>Air Quality Monitoring</a:t>
            </a:r>
          </a:p>
        </p:txBody>
      </p:sp>
      <p:sp>
        <p:nvSpPr>
          <p:cNvPr id="3" name="Text Placeholder 2">
            <a:extLst>
              <a:ext uri="{FF2B5EF4-FFF2-40B4-BE49-F238E27FC236}">
                <a16:creationId xmlns:a16="http://schemas.microsoft.com/office/drawing/2014/main" id="{C4F89C2F-8212-4922-86A7-AB7460C3F8DC}"/>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957C66E-22D8-4592-B658-2A82B317BB9D}"/>
              </a:ext>
            </a:extLst>
          </p:cNvPr>
          <p:cNvSpPr>
            <a:spLocks noGrp="1"/>
          </p:cNvSpPr>
          <p:nvPr>
            <p:ph type="sldNum" sz="quarter" idx="14"/>
          </p:nvPr>
        </p:nvSpPr>
        <p:spPr/>
        <p:txBody>
          <a:bodyPr/>
          <a:lstStyle/>
          <a:p>
            <a:fld id="{8FC524A1-7B6A-464D-B8BC-8FE2E057339E}" type="slidenum">
              <a:rPr lang="en-GB" smtClean="0"/>
              <a:pPr/>
              <a:t>27</a:t>
            </a:fld>
            <a:endParaRPr lang="en-GB" dirty="0"/>
          </a:p>
        </p:txBody>
      </p:sp>
      <p:sp>
        <p:nvSpPr>
          <p:cNvPr id="5" name="Content Placeholder 4">
            <a:extLst>
              <a:ext uri="{FF2B5EF4-FFF2-40B4-BE49-F238E27FC236}">
                <a16:creationId xmlns:a16="http://schemas.microsoft.com/office/drawing/2014/main" id="{80A8C02B-B614-4C87-BF4E-0F2653777CC9}"/>
              </a:ext>
            </a:extLst>
          </p:cNvPr>
          <p:cNvSpPr>
            <a:spLocks noGrp="1"/>
          </p:cNvSpPr>
          <p:nvPr>
            <p:ph sz="quarter" idx="15"/>
          </p:nvPr>
        </p:nvSpPr>
        <p:spPr/>
        <p:txBody>
          <a:bodyPr/>
          <a:lstStyle/>
          <a:p>
            <a:r>
              <a:rPr lang="en-GB" dirty="0"/>
              <a:t>An air quality monitor is a device that measures the level of common air pollutants. Monitors are available for both indoor and outdoor settings. Indoor air quality monitors are typically sensor based instruments. Some of them are able to measure ppb levels and come as either mixed gas or portable units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3F3F3F"/>
                </a:solidFill>
                <a:effectLst/>
                <a:uLnTx/>
                <a:uFillTx/>
                <a:latin typeface="Arial"/>
                <a:ea typeface="+mn-ea"/>
                <a:cs typeface="+mn-cs"/>
                <a:hlinkClick r:id="rId2"/>
              </a:rPr>
              <a:t>Monitoring and predicting air quality</a:t>
            </a:r>
            <a:endParaRPr kumimoji="0" lang="en-GB" sz="1800" b="0" i="0" u="none" strike="noStrike" kern="1200" cap="none" spc="0" normalizeH="0" baseline="0" noProof="0" dirty="0">
              <a:ln>
                <a:noFill/>
              </a:ln>
              <a:solidFill>
                <a:srgbClr val="3F3F3F"/>
              </a:solidFill>
              <a:effectLst/>
              <a:uLnTx/>
              <a:uFillTx/>
              <a:latin typeface="Arial"/>
              <a:ea typeface="+mn-ea"/>
              <a:cs typeface="+mn-cs"/>
            </a:endParaRPr>
          </a:p>
          <a:p>
            <a:endParaRPr lang="en-GB" dirty="0"/>
          </a:p>
          <a:p>
            <a:r>
              <a:rPr lang="en-GB" dirty="0">
                <a:hlinkClick r:id="rId3"/>
              </a:rPr>
              <a:t>Toxic Toby </a:t>
            </a:r>
            <a:r>
              <a:rPr lang="en-GB" dirty="0"/>
              <a:t>-higher the pollution more he coughs</a:t>
            </a:r>
          </a:p>
        </p:txBody>
      </p:sp>
      <p:pic>
        <p:nvPicPr>
          <p:cNvPr id="7" name="Picture 6" descr="A picture containing bus, outdoor, sitting, decker&#10;&#10;Description automatically generated">
            <a:extLst>
              <a:ext uri="{FF2B5EF4-FFF2-40B4-BE49-F238E27FC236}">
                <a16:creationId xmlns:a16="http://schemas.microsoft.com/office/drawing/2014/main" id="{C9E01985-7453-41CD-B528-D118A1787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33056"/>
            <a:ext cx="3681023" cy="1924621"/>
          </a:xfrm>
          <a:prstGeom prst="rect">
            <a:avLst/>
          </a:prstGeom>
        </p:spPr>
      </p:pic>
    </p:spTree>
    <p:extLst>
      <p:ext uri="{BB962C8B-B14F-4D97-AF65-F5344CB8AC3E}">
        <p14:creationId xmlns:p14="http://schemas.microsoft.com/office/powerpoint/2010/main" val="1166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7" y="3845009"/>
            <a:ext cx="2595582" cy="550912"/>
          </a:xfrm>
        </p:spPr>
        <p:txBody>
          <a:bodyPr>
            <a:normAutofit fontScale="85000" lnSpcReduction="10000"/>
          </a:bodyPr>
          <a:lstStyle/>
          <a:p>
            <a:r>
              <a:rPr lang="en-GB" dirty="0">
                <a:solidFill>
                  <a:schemeClr val="tx1"/>
                </a:solidFill>
              </a:rPr>
              <a:t>Green road blocks to reduce post lockdown traffic</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307975" y="692696"/>
            <a:ext cx="3888432" cy="237626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6372200" y="4321955"/>
            <a:ext cx="2160240" cy="22221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508104" y="777323"/>
            <a:ext cx="3024336" cy="646331"/>
          </a:xfrm>
          <a:prstGeom prst="rect">
            <a:avLst/>
          </a:prstGeom>
          <a:noFill/>
          <a:ln>
            <a:solidFill>
              <a:srgbClr val="0072C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F3F3F"/>
                </a:solidFill>
                <a:effectLst/>
                <a:uLnTx/>
                <a:uFillTx/>
                <a:latin typeface="Arial"/>
                <a:ea typeface="+mn-ea"/>
                <a:cs typeface="+mn-cs"/>
              </a:rPr>
              <a:t>Google street view cars monitoring air pollution</a:t>
            </a:r>
          </a:p>
        </p:txBody>
      </p:sp>
      <p:pic>
        <p:nvPicPr>
          <p:cNvPr id="8" name="Picture 7"/>
          <p:cNvPicPr/>
          <p:nvPr/>
        </p:nvPicPr>
        <p:blipFill rotWithShape="1">
          <a:blip r:embed="rId5" cstate="email">
            <a:extLst>
              <a:ext uri="{28A0092B-C50C-407E-A947-70E740481C1C}">
                <a14:useLocalDpi xmlns:a14="http://schemas.microsoft.com/office/drawing/2010/main"/>
              </a:ext>
            </a:extLst>
          </a:blip>
          <a:srcRect/>
          <a:stretch/>
        </p:blipFill>
        <p:spPr bwMode="auto">
          <a:xfrm>
            <a:off x="2915819" y="3734728"/>
            <a:ext cx="3040117" cy="2851767"/>
          </a:xfrm>
          <a:prstGeom prst="rect">
            <a:avLst/>
          </a:prstGeom>
          <a:ln>
            <a:noFill/>
          </a:ln>
          <a:extLst>
            <a:ext uri="{53640926-AAD7-44D8-BBD7-CCE9431645EC}">
              <a14:shadowObscured xmlns:a14="http://schemas.microsoft.com/office/drawing/2010/main"/>
            </a:ext>
          </a:extLst>
        </p:spPr>
      </p:pic>
      <p:sp>
        <p:nvSpPr>
          <p:cNvPr id="9" name="Title 1"/>
          <p:cNvSpPr txBox="1">
            <a:spLocks/>
          </p:cNvSpPr>
          <p:nvPr/>
        </p:nvSpPr>
        <p:spPr>
          <a:xfrm>
            <a:off x="250827" y="188916"/>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Black"/>
                <a:ea typeface="+mj-ea"/>
                <a:cs typeface="+mj-cs"/>
              </a:rPr>
              <a:t>Air Quality: Innovation</a:t>
            </a:r>
          </a:p>
        </p:txBody>
      </p:sp>
      <p:sp>
        <p:nvSpPr>
          <p:cNvPr id="2" name="AutoShape 2" descr="Image result for air pollution bench near oxford st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F3F3F"/>
              </a:solidFill>
              <a:effectLst/>
              <a:uLnTx/>
              <a:uFillTx/>
              <a:latin typeface="Arial"/>
              <a:ea typeface="+mn-ea"/>
              <a:cs typeface="+mn-cs"/>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722164"/>
            <a:ext cx="3024336" cy="201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close up of a busy city street&#10;&#10;Description automatically generated">
            <a:extLst>
              <a:ext uri="{FF2B5EF4-FFF2-40B4-BE49-F238E27FC236}">
                <a16:creationId xmlns:a16="http://schemas.microsoft.com/office/drawing/2014/main" id="{553B670F-1694-4159-9D84-2B60E23564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827" y="4653136"/>
            <a:ext cx="2595582" cy="1890976"/>
          </a:xfrm>
          <a:prstGeom prst="rect">
            <a:avLst/>
          </a:prstGeom>
        </p:spPr>
      </p:pic>
    </p:spTree>
    <p:extLst>
      <p:ext uri="{BB962C8B-B14F-4D97-AF65-F5344CB8AC3E}">
        <p14:creationId xmlns:p14="http://schemas.microsoft.com/office/powerpoint/2010/main" val="2319856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590A-3495-4330-ADA7-7D8293741423}"/>
              </a:ext>
            </a:extLst>
          </p:cNvPr>
          <p:cNvSpPr>
            <a:spLocks noGrp="1"/>
          </p:cNvSpPr>
          <p:nvPr>
            <p:ph type="title"/>
          </p:nvPr>
        </p:nvSpPr>
        <p:spPr/>
        <p:txBody>
          <a:bodyPr/>
          <a:lstStyle/>
          <a:p>
            <a:r>
              <a:rPr lang="en-GB" dirty="0"/>
              <a:t>Useful links</a:t>
            </a:r>
          </a:p>
        </p:txBody>
      </p:sp>
      <p:sp>
        <p:nvSpPr>
          <p:cNvPr id="3" name="Text Placeholder 2">
            <a:extLst>
              <a:ext uri="{FF2B5EF4-FFF2-40B4-BE49-F238E27FC236}">
                <a16:creationId xmlns:a16="http://schemas.microsoft.com/office/drawing/2014/main" id="{2060841E-6502-4303-A4F5-2F965EC3A2FB}"/>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C606AFE5-B3A3-48CF-892E-D87BC23942BD}"/>
              </a:ext>
            </a:extLst>
          </p:cNvPr>
          <p:cNvSpPr>
            <a:spLocks noGrp="1"/>
          </p:cNvSpPr>
          <p:nvPr>
            <p:ph type="sldNum" sz="quarter" idx="14"/>
          </p:nvPr>
        </p:nvSpPr>
        <p:spPr/>
        <p:txBody>
          <a:bodyPr/>
          <a:lstStyle/>
          <a:p>
            <a:fld id="{8FC524A1-7B6A-464D-B8BC-8FE2E057339E}" type="slidenum">
              <a:rPr lang="en-GB" smtClean="0"/>
              <a:pPr/>
              <a:t>29</a:t>
            </a:fld>
            <a:endParaRPr lang="en-GB" dirty="0"/>
          </a:p>
        </p:txBody>
      </p:sp>
      <p:sp>
        <p:nvSpPr>
          <p:cNvPr id="5" name="Content Placeholder 4">
            <a:extLst>
              <a:ext uri="{FF2B5EF4-FFF2-40B4-BE49-F238E27FC236}">
                <a16:creationId xmlns:a16="http://schemas.microsoft.com/office/drawing/2014/main" id="{BEB266BF-5658-4AFA-8014-1B45810DAAD0}"/>
              </a:ext>
            </a:extLst>
          </p:cNvPr>
          <p:cNvSpPr>
            <a:spLocks noGrp="1"/>
          </p:cNvSpPr>
          <p:nvPr>
            <p:ph sz="quarter" idx="15"/>
          </p:nvPr>
        </p:nvSpPr>
        <p:spPr/>
        <p:txBody>
          <a:bodyPr>
            <a:normAutofit fontScale="92500" lnSpcReduction="20000"/>
          </a:bodyPr>
          <a:lstStyle/>
          <a:p>
            <a:r>
              <a:rPr lang="en-GB" b="1" dirty="0"/>
              <a:t>Clean Air Day </a:t>
            </a:r>
            <a:r>
              <a:rPr lang="en-GB" dirty="0">
                <a:hlinkClick r:id="rId2"/>
              </a:rPr>
              <a:t>https://www.cleanairday.org.uk/</a:t>
            </a:r>
            <a:endParaRPr lang="en-GB" b="1" dirty="0"/>
          </a:p>
          <a:p>
            <a:r>
              <a:rPr lang="en-GB" b="1" dirty="0"/>
              <a:t>DEFRA</a:t>
            </a:r>
            <a:r>
              <a:rPr lang="en-GB" dirty="0"/>
              <a:t> – for latest air quality measurements and pollution forecasts  </a:t>
            </a:r>
            <a:r>
              <a:rPr lang="en-GB" dirty="0">
                <a:hlinkClick r:id="rId3"/>
              </a:rPr>
              <a:t>https://uk-air.defra.gov.uk/</a:t>
            </a:r>
            <a:endParaRPr lang="en-GB" dirty="0"/>
          </a:p>
          <a:p>
            <a:r>
              <a:rPr lang="en-GB" b="1" dirty="0"/>
              <a:t>Free Air Pollution Helpline  - </a:t>
            </a:r>
            <a:r>
              <a:rPr lang="en-GB" dirty="0"/>
              <a:t>Defra also provides a free automated telephone service on 0800 55 66 77. This provides the 5-day descriptive forecast text and latest data by region as well as health advice. </a:t>
            </a:r>
          </a:p>
          <a:p>
            <a:r>
              <a:rPr lang="en-GB" b="1" dirty="0"/>
              <a:t>MET Office </a:t>
            </a:r>
            <a:r>
              <a:rPr lang="en-GB" dirty="0"/>
              <a:t>- Information on how to use the daily air quality index including additional advice for susceptible individuals. </a:t>
            </a:r>
            <a:r>
              <a:rPr lang="en-GB" dirty="0">
                <a:hlinkClick r:id="rId4"/>
              </a:rPr>
              <a:t>https://www.metoffice.gov.uk/weather/guides/air-quality</a:t>
            </a:r>
            <a:endParaRPr lang="en-GB" dirty="0"/>
          </a:p>
          <a:p>
            <a:r>
              <a:rPr lang="en-GB" b="1" dirty="0"/>
              <a:t>AIR Quality England - </a:t>
            </a:r>
            <a:r>
              <a:rPr lang="en-GB" dirty="0"/>
              <a:t>latest near-real-time air quality data for UK Government, local authorities and the private sector across England </a:t>
            </a:r>
            <a:r>
              <a:rPr lang="en-GB" dirty="0">
                <a:hlinkClick r:id="rId5"/>
              </a:rPr>
              <a:t>https://www.airqualityengland.co.uk/</a:t>
            </a:r>
            <a:endParaRPr lang="en-GB" dirty="0"/>
          </a:p>
          <a:p>
            <a:r>
              <a:rPr lang="en-GB" b="1" dirty="0"/>
              <a:t>London Air, </a:t>
            </a:r>
            <a:r>
              <a:rPr lang="en-GB" dirty="0"/>
              <a:t>the website of the </a:t>
            </a:r>
            <a:r>
              <a:rPr lang="en-GB" dirty="0">
                <a:hlinkClick r:id="rId6"/>
              </a:rPr>
              <a:t>London Air Quality Network</a:t>
            </a:r>
            <a:r>
              <a:rPr lang="en-GB" dirty="0"/>
              <a:t>, is managed by King’s College London. As well as data, forecasts and summaries this website also provides downloadable mobile phone apps allowing Londoners to check out air quality in their city, while out and about</a:t>
            </a:r>
          </a:p>
          <a:p>
            <a:r>
              <a:rPr lang="en-GB" b="1" dirty="0"/>
              <a:t>Text Messaging Services </a:t>
            </a:r>
            <a:r>
              <a:rPr lang="en-GB" dirty="0"/>
              <a:t>such as </a:t>
            </a:r>
            <a:r>
              <a:rPr lang="en-GB" dirty="0">
                <a:hlinkClick r:id="rId7"/>
              </a:rPr>
              <a:t>“</a:t>
            </a:r>
            <a:r>
              <a:rPr lang="en-GB" dirty="0" err="1">
                <a:hlinkClick r:id="rId7"/>
              </a:rPr>
              <a:t>AirText</a:t>
            </a:r>
            <a:r>
              <a:rPr lang="en-GB" dirty="0">
                <a:hlinkClick r:id="rId7"/>
              </a:rPr>
              <a:t>”</a:t>
            </a:r>
            <a:r>
              <a:rPr lang="en-GB" dirty="0"/>
              <a:t> in London and the South East,</a:t>
            </a:r>
          </a:p>
          <a:p>
            <a:r>
              <a:rPr lang="en-GB" b="1" dirty="0">
                <a:hlinkClick r:id="rId8"/>
              </a:rPr>
              <a:t>SUSTRANS </a:t>
            </a:r>
            <a:r>
              <a:rPr lang="en-GB" b="1" dirty="0"/>
              <a:t>Charity </a:t>
            </a:r>
            <a:r>
              <a:rPr lang="en-GB" dirty="0"/>
              <a:t>making it easier for people to walk and cycle</a:t>
            </a:r>
          </a:p>
          <a:p>
            <a:r>
              <a:rPr lang="en-GB" u="sng" dirty="0">
                <a:solidFill>
                  <a:srgbClr val="007C89"/>
                </a:solidFill>
                <a:latin typeface="Helvetica" panose="020B0604020202020204" pitchFamily="34" charset="0"/>
                <a:ea typeface="Calibri" panose="020F0502020204030204" pitchFamily="34" charset="0"/>
                <a:hlinkClick r:id="rId9" action="ppaction://hlinkfile"/>
              </a:rPr>
              <a:t>E</a:t>
            </a:r>
            <a:r>
              <a:rPr lang="en-GB" sz="1800" u="sng" dirty="0">
                <a:solidFill>
                  <a:srgbClr val="007C89"/>
                </a:solidFill>
                <a:effectLst/>
                <a:latin typeface="Helvetica" panose="020B0604020202020204" pitchFamily="34" charset="0"/>
                <a:ea typeface="Calibri" panose="020F0502020204030204" pitchFamily="34" charset="0"/>
                <a:hlinkClick r:id="rId9" action="ppaction://hlinkfile"/>
              </a:rPr>
              <a:t>xplore pollution data</a:t>
            </a:r>
            <a:r>
              <a:rPr lang="en-GB" sz="1800" dirty="0">
                <a:solidFill>
                  <a:srgbClr val="757575"/>
                </a:solidFill>
                <a:effectLst/>
                <a:latin typeface="Helvetica" panose="020B0604020202020204" pitchFamily="34" charset="0"/>
                <a:ea typeface="Calibri" panose="020F0502020204030204" pitchFamily="34" charset="0"/>
              </a:rPr>
              <a:t> </a:t>
            </a:r>
            <a:r>
              <a:rPr lang="en-GB" sz="1800" dirty="0">
                <a:solidFill>
                  <a:schemeClr val="tx1"/>
                </a:solidFill>
                <a:effectLst/>
                <a:ea typeface="Calibri" panose="020F0502020204030204" pitchFamily="34" charset="0"/>
              </a:rPr>
              <a:t>on a 3D map of the city through Google Earth.</a:t>
            </a:r>
            <a:endParaRPr lang="en-GB" dirty="0">
              <a:solidFill>
                <a:schemeClr val="tx1"/>
              </a:solidFill>
            </a:endParaRPr>
          </a:p>
        </p:txBody>
      </p:sp>
    </p:spTree>
    <p:extLst>
      <p:ext uri="{BB962C8B-B14F-4D97-AF65-F5344CB8AC3E}">
        <p14:creationId xmlns:p14="http://schemas.microsoft.com/office/powerpoint/2010/main" val="117045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are free to implement</a:t>
            </a:r>
          </a:p>
        </p:txBody>
      </p:sp>
      <p:sp>
        <p:nvSpPr>
          <p:cNvPr id="3" name="Slide Number Placeholder 2"/>
          <p:cNvSpPr>
            <a:spLocks noGrp="1"/>
          </p:cNvSpPr>
          <p:nvPr>
            <p:ph type="sldNum" sz="quarter" idx="11"/>
          </p:nvPr>
        </p:nvSpPr>
        <p:spPr/>
        <p:txBody>
          <a:bodyPr/>
          <a:lstStyle/>
          <a:p>
            <a:fld id="{8FC524A1-7B6A-464D-B8BC-8FE2E057339E}" type="slidenum">
              <a:rPr lang="en-GB" smtClean="0"/>
              <a:pPr/>
              <a:t>3</a:t>
            </a:fld>
            <a:endParaRPr lang="en-GB" dirty="0"/>
          </a:p>
        </p:txBody>
      </p:sp>
    </p:spTree>
    <p:extLst>
      <p:ext uri="{BB962C8B-B14F-4D97-AF65-F5344CB8AC3E}">
        <p14:creationId xmlns:p14="http://schemas.microsoft.com/office/powerpoint/2010/main" val="262223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5861-A353-415A-B200-9582D6B5CF57}"/>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00B3FA5D-DE1F-4FD7-8A74-786CC4661692}"/>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BA08B674-3ECE-452E-BD8D-FE02C25FC128}"/>
              </a:ext>
            </a:extLst>
          </p:cNvPr>
          <p:cNvSpPr>
            <a:spLocks noGrp="1"/>
          </p:cNvSpPr>
          <p:nvPr>
            <p:ph type="sldNum" sz="quarter" idx="14"/>
          </p:nvPr>
        </p:nvSpPr>
        <p:spPr/>
        <p:txBody>
          <a:bodyPr/>
          <a:lstStyle/>
          <a:p>
            <a:fld id="{8FC524A1-7B6A-464D-B8BC-8FE2E057339E}" type="slidenum">
              <a:rPr lang="en-GB" smtClean="0"/>
              <a:pPr/>
              <a:t>30</a:t>
            </a:fld>
            <a:endParaRPr lang="en-GB" dirty="0"/>
          </a:p>
        </p:txBody>
      </p:sp>
      <p:sp>
        <p:nvSpPr>
          <p:cNvPr id="5" name="Content Placeholder 4">
            <a:extLst>
              <a:ext uri="{FF2B5EF4-FFF2-40B4-BE49-F238E27FC236}">
                <a16:creationId xmlns:a16="http://schemas.microsoft.com/office/drawing/2014/main" id="{E1282048-4A88-4D7D-82F2-CF425C44CBF7}"/>
              </a:ext>
            </a:extLst>
          </p:cNvPr>
          <p:cNvSpPr>
            <a:spLocks noGrp="1"/>
          </p:cNvSpPr>
          <p:nvPr>
            <p:ph sz="quarter" idx="15"/>
          </p:nvPr>
        </p:nvSpPr>
        <p:spPr/>
        <p:txBody>
          <a:bodyPr/>
          <a:lstStyle/>
          <a:p>
            <a:r>
              <a:rPr lang="en-GB" dirty="0">
                <a:solidFill>
                  <a:schemeClr val="tx1"/>
                </a:solidFill>
              </a:rPr>
              <a:t>Royal College of Paediatrics and Child Health: Position statement </a:t>
            </a:r>
            <a:r>
              <a:rPr lang="en-GB" dirty="0">
                <a:solidFill>
                  <a:srgbClr val="0000FF"/>
                </a:solidFill>
                <a:hlinkClick r:id="rId2">
                  <a:extLst>
                    <a:ext uri="{A12FA001-AC4F-418D-AE19-62706E023703}">
                      <ahyp:hlinkClr xmlns:ahyp="http://schemas.microsoft.com/office/drawing/2018/hyperlinkcolor" val="tx"/>
                    </a:ext>
                  </a:extLst>
                </a:hlinkClick>
              </a:rPr>
              <a:t>https://www.rcpch.ac.uk/resources/outdoor-air-quality-uk-position-statement</a:t>
            </a:r>
          </a:p>
          <a:p>
            <a:r>
              <a:rPr lang="en-GB" dirty="0">
                <a:solidFill>
                  <a:schemeClr val="tx1"/>
                </a:solidFill>
              </a:rPr>
              <a:t>Royal College of Physicians</a:t>
            </a:r>
            <a:endParaRPr lang="en-GB" dirty="0">
              <a:solidFill>
                <a:schemeClr val="tx1"/>
              </a:solidFill>
              <a:hlinkClick r:id="rId2">
                <a:extLst>
                  <a:ext uri="{A12FA001-AC4F-418D-AE19-62706E023703}">
                    <ahyp:hlinkClr xmlns:ahyp="http://schemas.microsoft.com/office/drawing/2018/hyperlinkcolor" val="tx"/>
                  </a:ext>
                </a:extLst>
              </a:hlinkClick>
            </a:endParaRPr>
          </a:p>
          <a:p>
            <a:r>
              <a:rPr lang="en-GB" dirty="0">
                <a:solidFill>
                  <a:srgbClr val="0000FF"/>
                </a:solidFill>
                <a:hlinkClick r:id="rId2">
                  <a:extLst>
                    <a:ext uri="{A12FA001-AC4F-418D-AE19-62706E023703}">
                      <ahyp:hlinkClr xmlns:ahyp="http://schemas.microsoft.com/office/drawing/2018/hyperlinkcolor" val="tx"/>
                    </a:ext>
                  </a:extLst>
                </a:hlinkClick>
              </a:rPr>
              <a:t>https://www.rcplondon.ac.uk/projects/outputs/every-breath-we-take-lifelong-impact-air-pollution</a:t>
            </a:r>
            <a:endParaRPr lang="en-GB" dirty="0"/>
          </a:p>
          <a:p>
            <a:r>
              <a:rPr lang="en-GB" dirty="0">
                <a:solidFill>
                  <a:schemeClr val="tx1"/>
                </a:solidFill>
              </a:rPr>
              <a:t>World Health Organisation</a:t>
            </a:r>
            <a:endParaRPr lang="en-GB" dirty="0">
              <a:solidFill>
                <a:schemeClr val="tx1"/>
              </a:solidFill>
              <a:hlinkClick r:id="rId3">
                <a:extLst>
                  <a:ext uri="{A12FA001-AC4F-418D-AE19-62706E023703}">
                    <ahyp:hlinkClr xmlns:ahyp="http://schemas.microsoft.com/office/drawing/2018/hyperlinkcolor" val="tx"/>
                  </a:ext>
                </a:extLst>
              </a:hlinkClick>
            </a:endParaRPr>
          </a:p>
          <a:p>
            <a:r>
              <a:rPr lang="en-GB" dirty="0">
                <a:solidFill>
                  <a:srgbClr val="0000FF"/>
                </a:solidFill>
                <a:hlinkClick r:id="rId3">
                  <a:extLst>
                    <a:ext uri="{A12FA001-AC4F-418D-AE19-62706E023703}">
                      <ahyp:hlinkClr xmlns:ahyp="http://schemas.microsoft.com/office/drawing/2018/hyperlinkcolor" val="tx"/>
                    </a:ext>
                  </a:extLst>
                </a:hlinkClick>
              </a:rPr>
              <a:t>https://www.who.int/en/news-room/fact-sheets/detail/ambient-(outdoor)-air-quality-and-health</a:t>
            </a:r>
            <a:endParaRPr lang="en-GB" dirty="0"/>
          </a:p>
          <a:p>
            <a:r>
              <a:rPr lang="en-GB" dirty="0">
                <a:hlinkClick r:id="rId4"/>
              </a:rPr>
              <a:t>https://www.who.int/health-topics/air-pollution#tab=tab_1</a:t>
            </a:r>
            <a:endParaRPr lang="en-GB" dirty="0"/>
          </a:p>
          <a:p>
            <a:r>
              <a:rPr lang="en-GB" dirty="0">
                <a:hlinkClick r:id="rId5"/>
              </a:rPr>
              <a:t>Who Air quality-and-health video library</a:t>
            </a:r>
            <a:endParaRPr lang="en-GB" dirty="0"/>
          </a:p>
          <a:p>
            <a:r>
              <a:rPr lang="en-GB" dirty="0"/>
              <a:t>British Heart Foundation: </a:t>
            </a:r>
          </a:p>
          <a:p>
            <a:r>
              <a:rPr lang="en-GB" dirty="0">
                <a:hlinkClick r:id="rId6"/>
              </a:rPr>
              <a:t>Air Quality and the NHS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85197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0ED7-3B52-4D3B-8E66-AEE75FEF133E}"/>
              </a:ext>
            </a:extLst>
          </p:cNvPr>
          <p:cNvSpPr>
            <a:spLocks noGrp="1"/>
          </p:cNvSpPr>
          <p:nvPr>
            <p:ph type="title"/>
          </p:nvPr>
        </p:nvSpPr>
        <p:spPr/>
        <p:txBody>
          <a:bodyPr/>
          <a:lstStyle/>
          <a:p>
            <a:r>
              <a:rPr lang="en-GB" dirty="0"/>
              <a:t>Thank you for helping</a:t>
            </a:r>
          </a:p>
        </p:txBody>
      </p:sp>
      <p:sp>
        <p:nvSpPr>
          <p:cNvPr id="3" name="Text Placeholder 2">
            <a:extLst>
              <a:ext uri="{FF2B5EF4-FFF2-40B4-BE49-F238E27FC236}">
                <a16:creationId xmlns:a16="http://schemas.microsoft.com/office/drawing/2014/main" id="{3657F01B-EADA-4467-953D-0BDBB5D8D6AF}"/>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A33DA4DB-7D30-4327-B21F-1E921F4264E4}"/>
              </a:ext>
            </a:extLst>
          </p:cNvPr>
          <p:cNvSpPr>
            <a:spLocks noGrp="1"/>
          </p:cNvSpPr>
          <p:nvPr>
            <p:ph type="sldNum" sz="quarter" idx="14"/>
          </p:nvPr>
        </p:nvSpPr>
        <p:spPr/>
        <p:txBody>
          <a:bodyPr/>
          <a:lstStyle/>
          <a:p>
            <a:fld id="{8FC524A1-7B6A-464D-B8BC-8FE2E057339E}" type="slidenum">
              <a:rPr lang="en-GB" smtClean="0"/>
              <a:pPr/>
              <a:t>31</a:t>
            </a:fld>
            <a:endParaRPr lang="en-GB" dirty="0"/>
          </a:p>
        </p:txBody>
      </p:sp>
      <p:pic>
        <p:nvPicPr>
          <p:cNvPr id="7" name="Picture 2">
            <a:extLst>
              <a:ext uri="{FF2B5EF4-FFF2-40B4-BE49-F238E27FC236}">
                <a16:creationId xmlns:a16="http://schemas.microsoft.com/office/drawing/2014/main" id="{51741B9B-151C-41BC-ABA2-1A332692CCE5}"/>
              </a:ext>
            </a:extLst>
          </p:cNvPr>
          <p:cNvPicPr>
            <a:picLocks noGrp="1" noChangeAspect="1" noChangeArrowheads="1"/>
          </p:cNvPicPr>
          <p:nvPr>
            <p:ph sz="quarter" idx="15"/>
          </p:nvPr>
        </p:nvPicPr>
        <p:blipFill>
          <a:blip r:embed="rId2" cstate="email">
            <a:extLst>
              <a:ext uri="{28A0092B-C50C-407E-A947-70E740481C1C}">
                <a14:useLocalDpi xmlns:a14="http://schemas.microsoft.com/office/drawing/2010/main"/>
              </a:ext>
            </a:extLst>
          </a:blip>
          <a:srcRect/>
          <a:stretch>
            <a:fillRect/>
          </a:stretch>
        </p:blipFill>
        <p:spPr bwMode="auto">
          <a:xfrm>
            <a:off x="250825" y="1504200"/>
            <a:ext cx="8642350" cy="46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55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50825" y="188913"/>
            <a:ext cx="8642350" cy="791815"/>
          </a:xfrm>
        </p:spPr>
        <p:txBody>
          <a:bodyPr/>
          <a:lstStyle/>
          <a:p>
            <a:r>
              <a:rPr lang="en-GB" dirty="0"/>
              <a:t>Types of innovations an NHS organisation could implement</a:t>
            </a:r>
          </a:p>
        </p:txBody>
      </p:sp>
      <p:sp>
        <p:nvSpPr>
          <p:cNvPr id="2" name="Slide Number Placeholder 1"/>
          <p:cNvSpPr>
            <a:spLocks noGrp="1"/>
          </p:cNvSpPr>
          <p:nvPr>
            <p:ph type="sldNum" sz="quarter" idx="14"/>
          </p:nvPr>
        </p:nvSpPr>
        <p:spPr/>
        <p:txBody>
          <a:bodyPr/>
          <a:lstStyle/>
          <a:p>
            <a:fld id="{AB41E7EE-32D5-4275-AEA1-A0E6A2E4B10F}" type="slidenum">
              <a:rPr lang="en-GB" smtClean="0"/>
              <a:t>4</a:t>
            </a:fld>
            <a:endParaRPr lang="en-GB" dirty="0"/>
          </a:p>
        </p:txBody>
      </p:sp>
      <p:sp>
        <p:nvSpPr>
          <p:cNvPr id="4" name="Oval 3"/>
          <p:cNvSpPr/>
          <p:nvPr/>
        </p:nvSpPr>
        <p:spPr>
          <a:xfrm>
            <a:off x="3240232" y="1124743"/>
            <a:ext cx="5220199" cy="4803481"/>
          </a:xfrm>
          <a:prstGeom prst="ellipse">
            <a:avLst/>
          </a:prstGeom>
          <a:solidFill>
            <a:srgbClr val="4F81BD"/>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835198" y="1640961"/>
            <a:ext cx="3884811" cy="3691990"/>
          </a:xfrm>
          <a:prstGeom prst="ellipse">
            <a:avLst/>
          </a:prstGeom>
          <a:solidFill>
            <a:srgbClr val="E1E8F7"/>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556671" y="2259821"/>
            <a:ext cx="2441866" cy="2488789"/>
          </a:xfrm>
          <a:prstGeom prst="ellipse">
            <a:avLst/>
          </a:prstGeom>
          <a:solidFill>
            <a:srgbClr val="4F81BD"/>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47699" y="1268759"/>
            <a:ext cx="1660972" cy="307777"/>
          </a:xfrm>
          <a:prstGeom prst="rect">
            <a:avLst/>
          </a:prstGeom>
          <a:noFill/>
        </p:spPr>
        <p:txBody>
          <a:bodyPr wrap="square" rtlCol="0">
            <a:spAutoFit/>
          </a:bodyPr>
          <a:lstStyle/>
          <a:p>
            <a:pPr algn="ctr"/>
            <a:r>
              <a:rPr lang="en-GB" sz="1400" dirty="0">
                <a:solidFill>
                  <a:srgbClr val="002060"/>
                </a:solidFill>
              </a:rPr>
              <a:t>Free Innovations</a:t>
            </a:r>
          </a:p>
        </p:txBody>
      </p:sp>
      <p:sp>
        <p:nvSpPr>
          <p:cNvPr id="9" name="TextBox 8"/>
          <p:cNvSpPr txBox="1"/>
          <p:nvPr/>
        </p:nvSpPr>
        <p:spPr>
          <a:xfrm>
            <a:off x="4728111" y="1681643"/>
            <a:ext cx="1942406" cy="523220"/>
          </a:xfrm>
          <a:prstGeom prst="rect">
            <a:avLst/>
          </a:prstGeom>
          <a:noFill/>
        </p:spPr>
        <p:txBody>
          <a:bodyPr wrap="square" rtlCol="0">
            <a:spAutoFit/>
          </a:bodyPr>
          <a:lstStyle/>
          <a:p>
            <a:pPr algn="ctr"/>
            <a:r>
              <a:rPr lang="en-GB" sz="1400" dirty="0">
                <a:solidFill>
                  <a:srgbClr val="002060"/>
                </a:solidFill>
              </a:rPr>
              <a:t>Cost saving Innovations </a:t>
            </a:r>
          </a:p>
        </p:txBody>
      </p:sp>
      <p:sp>
        <p:nvSpPr>
          <p:cNvPr id="12" name="TextBox 11"/>
          <p:cNvSpPr txBox="1"/>
          <p:nvPr/>
        </p:nvSpPr>
        <p:spPr>
          <a:xfrm>
            <a:off x="4986665" y="2801388"/>
            <a:ext cx="1581878" cy="738664"/>
          </a:xfrm>
          <a:prstGeom prst="rect">
            <a:avLst/>
          </a:prstGeom>
          <a:noFill/>
        </p:spPr>
        <p:txBody>
          <a:bodyPr wrap="square" rtlCol="0">
            <a:spAutoFit/>
          </a:bodyPr>
          <a:lstStyle/>
          <a:p>
            <a:pPr algn="ctr"/>
            <a:r>
              <a:rPr lang="en-GB" sz="1400" dirty="0">
                <a:solidFill>
                  <a:srgbClr val="002060"/>
                </a:solidFill>
              </a:rPr>
              <a:t>Innovations which cost the organisation</a:t>
            </a:r>
          </a:p>
        </p:txBody>
      </p:sp>
      <p:pic>
        <p:nvPicPr>
          <p:cNvPr id="13" name="Picture 12" descr="135.emf"/>
          <p:cNvPicPr>
            <a:picLocks noChangeAspect="1"/>
          </p:cNvPicPr>
          <p:nvPr/>
        </p:nvPicPr>
        <p:blipFill>
          <a:blip r:embed="rId2"/>
          <a:stretch>
            <a:fillRect/>
          </a:stretch>
        </p:blipFill>
        <p:spPr>
          <a:xfrm>
            <a:off x="4045458" y="2708920"/>
            <a:ext cx="463886" cy="788606"/>
          </a:xfrm>
          <a:prstGeom prst="rect">
            <a:avLst/>
          </a:prstGeom>
        </p:spPr>
      </p:pic>
      <p:pic>
        <p:nvPicPr>
          <p:cNvPr id="14" name="Picture 13" descr="99.emf"/>
          <p:cNvPicPr>
            <a:picLocks noChangeAspect="1"/>
          </p:cNvPicPr>
          <p:nvPr/>
        </p:nvPicPr>
        <p:blipFill>
          <a:blip r:embed="rId3"/>
          <a:stretch>
            <a:fillRect/>
          </a:stretch>
        </p:blipFill>
        <p:spPr>
          <a:xfrm>
            <a:off x="6347924" y="3488570"/>
            <a:ext cx="999099" cy="545726"/>
          </a:xfrm>
          <a:prstGeom prst="rect">
            <a:avLst/>
          </a:prstGeom>
        </p:spPr>
      </p:pic>
      <p:pic>
        <p:nvPicPr>
          <p:cNvPr id="15" name="Picture 14" descr="6.emf"/>
          <p:cNvPicPr>
            <a:picLocks noChangeAspect="1"/>
          </p:cNvPicPr>
          <p:nvPr/>
        </p:nvPicPr>
        <p:blipFill>
          <a:blip r:embed="rId4"/>
          <a:stretch>
            <a:fillRect/>
          </a:stretch>
        </p:blipFill>
        <p:spPr>
          <a:xfrm>
            <a:off x="4055983" y="1759399"/>
            <a:ext cx="733763" cy="645358"/>
          </a:xfrm>
          <a:prstGeom prst="rect">
            <a:avLst/>
          </a:prstGeom>
        </p:spPr>
      </p:pic>
      <p:pic>
        <p:nvPicPr>
          <p:cNvPr id="16" name="Picture 15" descr="62.emf"/>
          <p:cNvPicPr>
            <a:picLocks noChangeAspect="1"/>
          </p:cNvPicPr>
          <p:nvPr/>
        </p:nvPicPr>
        <p:blipFill>
          <a:blip r:embed="rId5"/>
          <a:stretch>
            <a:fillRect/>
          </a:stretch>
        </p:blipFill>
        <p:spPr>
          <a:xfrm>
            <a:off x="6684128" y="1640961"/>
            <a:ext cx="560704" cy="775640"/>
          </a:xfrm>
          <a:prstGeom prst="rect">
            <a:avLst/>
          </a:prstGeom>
        </p:spPr>
      </p:pic>
      <p:pic>
        <p:nvPicPr>
          <p:cNvPr id="18" name="Picture 17" descr="52.emf"/>
          <p:cNvPicPr>
            <a:picLocks noChangeAspect="1"/>
          </p:cNvPicPr>
          <p:nvPr/>
        </p:nvPicPr>
        <p:blipFill>
          <a:blip r:embed="rId6"/>
          <a:stretch>
            <a:fillRect/>
          </a:stretch>
        </p:blipFill>
        <p:spPr>
          <a:xfrm>
            <a:off x="4728111" y="4842686"/>
            <a:ext cx="625252" cy="671812"/>
          </a:xfrm>
          <a:prstGeom prst="rect">
            <a:avLst/>
          </a:prstGeom>
        </p:spPr>
      </p:pic>
      <p:pic>
        <p:nvPicPr>
          <p:cNvPr id="19" name="Picture 18" descr="34.emf"/>
          <p:cNvPicPr>
            <a:picLocks noChangeAspect="1"/>
          </p:cNvPicPr>
          <p:nvPr/>
        </p:nvPicPr>
        <p:blipFill>
          <a:blip r:embed="rId7"/>
          <a:stretch>
            <a:fillRect/>
          </a:stretch>
        </p:blipFill>
        <p:spPr>
          <a:xfrm>
            <a:off x="7609327" y="2788827"/>
            <a:ext cx="452336" cy="737656"/>
          </a:xfrm>
          <a:prstGeom prst="rect">
            <a:avLst/>
          </a:prstGeom>
        </p:spPr>
      </p:pic>
      <p:pic>
        <p:nvPicPr>
          <p:cNvPr id="20" name="Picture 19" descr="138.emf"/>
          <p:cNvPicPr>
            <a:picLocks noChangeAspect="1"/>
          </p:cNvPicPr>
          <p:nvPr/>
        </p:nvPicPr>
        <p:blipFill>
          <a:blip r:embed="rId8">
            <a:duotone>
              <a:schemeClr val="accent3">
                <a:shade val="45000"/>
                <a:satMod val="135000"/>
              </a:schemeClr>
              <a:prstClr val="white"/>
            </a:duotone>
          </a:blip>
          <a:stretch>
            <a:fillRect/>
          </a:stretch>
        </p:blipFill>
        <p:spPr>
          <a:xfrm>
            <a:off x="6347924" y="4702735"/>
            <a:ext cx="674946" cy="649234"/>
          </a:xfrm>
          <a:prstGeom prst="rect">
            <a:avLst/>
          </a:prstGeom>
        </p:spPr>
      </p:pic>
      <p:pic>
        <p:nvPicPr>
          <p:cNvPr id="21" name="Picture 20" descr="144.emf"/>
          <p:cNvPicPr>
            <a:picLocks noChangeAspect="1"/>
          </p:cNvPicPr>
          <p:nvPr/>
        </p:nvPicPr>
        <p:blipFill>
          <a:blip r:embed="rId9">
            <a:duotone>
              <a:schemeClr val="bg2">
                <a:shade val="45000"/>
                <a:satMod val="135000"/>
              </a:schemeClr>
              <a:prstClr val="white"/>
            </a:duotone>
          </a:blip>
          <a:stretch>
            <a:fillRect/>
          </a:stretch>
        </p:blipFill>
        <p:spPr>
          <a:xfrm>
            <a:off x="3504592" y="3947376"/>
            <a:ext cx="767653" cy="583121"/>
          </a:xfrm>
          <a:prstGeom prst="rect">
            <a:avLst/>
          </a:prstGeom>
        </p:spPr>
      </p:pic>
      <p:pic>
        <p:nvPicPr>
          <p:cNvPr id="22" name="Picture 21" descr="52.emf"/>
          <p:cNvPicPr>
            <a:picLocks noChangeAspect="1"/>
          </p:cNvPicPr>
          <p:nvPr/>
        </p:nvPicPr>
        <p:blipFill>
          <a:blip r:embed="rId6"/>
          <a:stretch>
            <a:fillRect/>
          </a:stretch>
        </p:blipFill>
        <p:spPr>
          <a:xfrm>
            <a:off x="251520" y="1234085"/>
            <a:ext cx="428347" cy="460244"/>
          </a:xfrm>
          <a:prstGeom prst="rect">
            <a:avLst/>
          </a:prstGeom>
        </p:spPr>
      </p:pic>
      <p:pic>
        <p:nvPicPr>
          <p:cNvPr id="23" name="Picture 22" descr="144.emf"/>
          <p:cNvPicPr>
            <a:picLocks noChangeAspect="1"/>
          </p:cNvPicPr>
          <p:nvPr/>
        </p:nvPicPr>
        <p:blipFill>
          <a:blip r:embed="rId9">
            <a:duotone>
              <a:schemeClr val="bg2">
                <a:shade val="45000"/>
                <a:satMod val="135000"/>
              </a:schemeClr>
              <a:prstClr val="white"/>
            </a:duotone>
          </a:blip>
          <a:stretch>
            <a:fillRect/>
          </a:stretch>
        </p:blipFill>
        <p:spPr>
          <a:xfrm>
            <a:off x="210465" y="1983300"/>
            <a:ext cx="469402" cy="356565"/>
          </a:xfrm>
          <a:prstGeom prst="rect">
            <a:avLst/>
          </a:prstGeom>
        </p:spPr>
      </p:pic>
      <p:pic>
        <p:nvPicPr>
          <p:cNvPr id="24" name="Picture 23" descr="135.emf"/>
          <p:cNvPicPr>
            <a:picLocks noChangeAspect="1"/>
          </p:cNvPicPr>
          <p:nvPr/>
        </p:nvPicPr>
        <p:blipFill>
          <a:blip r:embed="rId2"/>
          <a:stretch>
            <a:fillRect/>
          </a:stretch>
        </p:blipFill>
        <p:spPr>
          <a:xfrm>
            <a:off x="327815" y="2664583"/>
            <a:ext cx="234701" cy="398992"/>
          </a:xfrm>
          <a:prstGeom prst="rect">
            <a:avLst/>
          </a:prstGeom>
        </p:spPr>
      </p:pic>
      <p:pic>
        <p:nvPicPr>
          <p:cNvPr id="25" name="Picture 24" descr="6.emf"/>
          <p:cNvPicPr>
            <a:picLocks noChangeAspect="1"/>
          </p:cNvPicPr>
          <p:nvPr/>
        </p:nvPicPr>
        <p:blipFill>
          <a:blip r:embed="rId4"/>
          <a:stretch>
            <a:fillRect/>
          </a:stretch>
        </p:blipFill>
        <p:spPr>
          <a:xfrm>
            <a:off x="251520" y="3380341"/>
            <a:ext cx="452906" cy="398339"/>
          </a:xfrm>
          <a:prstGeom prst="rect">
            <a:avLst/>
          </a:prstGeom>
        </p:spPr>
      </p:pic>
      <p:pic>
        <p:nvPicPr>
          <p:cNvPr id="26" name="Picture 25" descr="99.emf"/>
          <p:cNvPicPr>
            <a:picLocks noChangeAspect="1"/>
          </p:cNvPicPr>
          <p:nvPr/>
        </p:nvPicPr>
        <p:blipFill>
          <a:blip r:embed="rId3"/>
          <a:stretch>
            <a:fillRect/>
          </a:stretch>
        </p:blipFill>
        <p:spPr>
          <a:xfrm>
            <a:off x="210465" y="4150736"/>
            <a:ext cx="535801" cy="292664"/>
          </a:xfrm>
          <a:prstGeom prst="rect">
            <a:avLst/>
          </a:prstGeom>
        </p:spPr>
      </p:pic>
      <p:pic>
        <p:nvPicPr>
          <p:cNvPr id="27" name="Picture 26" descr="34.emf"/>
          <p:cNvPicPr>
            <a:picLocks noChangeAspect="1"/>
          </p:cNvPicPr>
          <p:nvPr/>
        </p:nvPicPr>
        <p:blipFill>
          <a:blip r:embed="rId7"/>
          <a:stretch>
            <a:fillRect/>
          </a:stretch>
        </p:blipFill>
        <p:spPr>
          <a:xfrm>
            <a:off x="293907" y="4710102"/>
            <a:ext cx="274159" cy="447090"/>
          </a:xfrm>
          <a:prstGeom prst="rect">
            <a:avLst/>
          </a:prstGeom>
        </p:spPr>
      </p:pic>
      <p:pic>
        <p:nvPicPr>
          <p:cNvPr id="28" name="Picture 27" descr="62.emf"/>
          <p:cNvPicPr>
            <a:picLocks noChangeAspect="1"/>
          </p:cNvPicPr>
          <p:nvPr/>
        </p:nvPicPr>
        <p:blipFill>
          <a:blip r:embed="rId5"/>
          <a:stretch>
            <a:fillRect/>
          </a:stretch>
        </p:blipFill>
        <p:spPr>
          <a:xfrm>
            <a:off x="272206" y="5392911"/>
            <a:ext cx="386974" cy="535314"/>
          </a:xfrm>
          <a:prstGeom prst="rect">
            <a:avLst/>
          </a:prstGeom>
        </p:spPr>
      </p:pic>
      <p:sp>
        <p:nvSpPr>
          <p:cNvPr id="32" name="TextBox 31"/>
          <p:cNvSpPr txBox="1"/>
          <p:nvPr/>
        </p:nvSpPr>
        <p:spPr>
          <a:xfrm>
            <a:off x="899592" y="1234085"/>
            <a:ext cx="2340641" cy="369332"/>
          </a:xfrm>
          <a:prstGeom prst="rect">
            <a:avLst/>
          </a:prstGeom>
          <a:noFill/>
        </p:spPr>
        <p:txBody>
          <a:bodyPr wrap="square" rtlCol="0">
            <a:spAutoFit/>
          </a:bodyPr>
          <a:lstStyle/>
          <a:p>
            <a:r>
              <a:rPr lang="en-GB" dirty="0"/>
              <a:t>Information giving </a:t>
            </a:r>
          </a:p>
        </p:txBody>
      </p:sp>
      <p:sp>
        <p:nvSpPr>
          <p:cNvPr id="33" name="TextBox 32"/>
          <p:cNvSpPr txBox="1"/>
          <p:nvPr/>
        </p:nvSpPr>
        <p:spPr>
          <a:xfrm>
            <a:off x="899592" y="1970533"/>
            <a:ext cx="1505540" cy="369332"/>
          </a:xfrm>
          <a:prstGeom prst="rect">
            <a:avLst/>
          </a:prstGeom>
          <a:noFill/>
        </p:spPr>
        <p:txBody>
          <a:bodyPr wrap="none" rtlCol="0">
            <a:spAutoFit/>
          </a:bodyPr>
          <a:lstStyle/>
          <a:p>
            <a:r>
              <a:rPr lang="en-GB" dirty="0"/>
              <a:t>Procurement</a:t>
            </a:r>
          </a:p>
        </p:txBody>
      </p:sp>
      <p:sp>
        <p:nvSpPr>
          <p:cNvPr id="34" name="TextBox 33"/>
          <p:cNvSpPr txBox="1"/>
          <p:nvPr/>
        </p:nvSpPr>
        <p:spPr>
          <a:xfrm>
            <a:off x="971600" y="2664583"/>
            <a:ext cx="877163" cy="369332"/>
          </a:xfrm>
          <a:prstGeom prst="rect">
            <a:avLst/>
          </a:prstGeom>
          <a:noFill/>
        </p:spPr>
        <p:txBody>
          <a:bodyPr wrap="none" rtlCol="0">
            <a:spAutoFit/>
          </a:bodyPr>
          <a:lstStyle/>
          <a:p>
            <a:r>
              <a:rPr lang="en-GB" dirty="0"/>
              <a:t>Nature</a:t>
            </a:r>
          </a:p>
        </p:txBody>
      </p:sp>
      <p:sp>
        <p:nvSpPr>
          <p:cNvPr id="35" name="TextBox 34"/>
          <p:cNvSpPr txBox="1"/>
          <p:nvPr/>
        </p:nvSpPr>
        <p:spPr>
          <a:xfrm>
            <a:off x="920997" y="3409348"/>
            <a:ext cx="2044149" cy="369332"/>
          </a:xfrm>
          <a:prstGeom prst="rect">
            <a:avLst/>
          </a:prstGeom>
          <a:noFill/>
        </p:spPr>
        <p:txBody>
          <a:bodyPr wrap="none" rtlCol="0">
            <a:spAutoFit/>
          </a:bodyPr>
          <a:lstStyle/>
          <a:p>
            <a:r>
              <a:rPr lang="en-GB" dirty="0"/>
              <a:t>Behaviour change</a:t>
            </a:r>
          </a:p>
        </p:txBody>
      </p:sp>
      <p:sp>
        <p:nvSpPr>
          <p:cNvPr id="36" name="TextBox 35"/>
          <p:cNvSpPr txBox="1"/>
          <p:nvPr/>
        </p:nvSpPr>
        <p:spPr>
          <a:xfrm>
            <a:off x="899592" y="4077473"/>
            <a:ext cx="881395" cy="369332"/>
          </a:xfrm>
          <a:prstGeom prst="rect">
            <a:avLst/>
          </a:prstGeom>
          <a:noFill/>
        </p:spPr>
        <p:txBody>
          <a:bodyPr wrap="none" rtlCol="0">
            <a:spAutoFit/>
          </a:bodyPr>
          <a:lstStyle/>
          <a:p>
            <a:r>
              <a:rPr lang="en-GB" dirty="0"/>
              <a:t>Travel </a:t>
            </a:r>
          </a:p>
        </p:txBody>
      </p:sp>
      <p:sp>
        <p:nvSpPr>
          <p:cNvPr id="37" name="TextBox 36"/>
          <p:cNvSpPr txBox="1"/>
          <p:nvPr/>
        </p:nvSpPr>
        <p:spPr>
          <a:xfrm>
            <a:off x="899592" y="4787860"/>
            <a:ext cx="1249060" cy="369332"/>
          </a:xfrm>
          <a:prstGeom prst="rect">
            <a:avLst/>
          </a:prstGeom>
          <a:noFill/>
        </p:spPr>
        <p:txBody>
          <a:bodyPr wrap="none" rtlCol="0">
            <a:spAutoFit/>
          </a:bodyPr>
          <a:lstStyle/>
          <a:p>
            <a:r>
              <a:rPr lang="en-GB" dirty="0"/>
              <a:t>Innovation</a:t>
            </a:r>
          </a:p>
        </p:txBody>
      </p:sp>
      <p:sp>
        <p:nvSpPr>
          <p:cNvPr id="38" name="TextBox 37"/>
          <p:cNvSpPr txBox="1"/>
          <p:nvPr/>
        </p:nvSpPr>
        <p:spPr>
          <a:xfrm>
            <a:off x="940024" y="5477127"/>
            <a:ext cx="2018501" cy="369332"/>
          </a:xfrm>
          <a:prstGeom prst="rect">
            <a:avLst/>
          </a:prstGeom>
          <a:noFill/>
        </p:spPr>
        <p:txBody>
          <a:bodyPr wrap="none" rtlCol="0">
            <a:spAutoFit/>
          </a:bodyPr>
          <a:lstStyle/>
          <a:p>
            <a:r>
              <a:rPr lang="en-GB" dirty="0"/>
              <a:t>Buildings/ Estates</a:t>
            </a:r>
          </a:p>
        </p:txBody>
      </p:sp>
      <p:sp>
        <p:nvSpPr>
          <p:cNvPr id="41" name="TextBox 40"/>
          <p:cNvSpPr txBox="1"/>
          <p:nvPr/>
        </p:nvSpPr>
        <p:spPr>
          <a:xfrm>
            <a:off x="985954" y="6251485"/>
            <a:ext cx="2518638" cy="369332"/>
          </a:xfrm>
          <a:prstGeom prst="rect">
            <a:avLst/>
          </a:prstGeom>
          <a:noFill/>
        </p:spPr>
        <p:txBody>
          <a:bodyPr wrap="none" rtlCol="0">
            <a:spAutoFit/>
          </a:bodyPr>
          <a:lstStyle/>
          <a:p>
            <a:r>
              <a:rPr lang="en-GB" dirty="0"/>
              <a:t>Measuring your impact</a:t>
            </a:r>
          </a:p>
        </p:txBody>
      </p:sp>
      <p:pic>
        <p:nvPicPr>
          <p:cNvPr id="42" name="Picture 41" descr="138.emf"/>
          <p:cNvPicPr>
            <a:picLocks noChangeAspect="1"/>
          </p:cNvPicPr>
          <p:nvPr/>
        </p:nvPicPr>
        <p:blipFill>
          <a:blip r:embed="rId8">
            <a:duotone>
              <a:schemeClr val="accent3">
                <a:shade val="45000"/>
                <a:satMod val="135000"/>
              </a:schemeClr>
              <a:prstClr val="white"/>
            </a:duotone>
          </a:blip>
          <a:stretch>
            <a:fillRect/>
          </a:stretch>
        </p:blipFill>
        <p:spPr>
          <a:xfrm>
            <a:off x="163664" y="6084080"/>
            <a:ext cx="557994" cy="536737"/>
          </a:xfrm>
          <a:prstGeom prst="rect">
            <a:avLst/>
          </a:prstGeom>
        </p:spPr>
      </p:pic>
    </p:spTree>
    <p:extLst>
      <p:ext uri="{BB962C8B-B14F-4D97-AF65-F5344CB8AC3E}">
        <p14:creationId xmlns:p14="http://schemas.microsoft.com/office/powerpoint/2010/main" val="340813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staff and patients to take action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pic>
        <p:nvPicPr>
          <p:cNvPr id="8" name="Picture 7" descr="99.emf"/>
          <p:cNvPicPr>
            <a:picLocks noChangeAspect="1"/>
          </p:cNvPicPr>
          <p:nvPr/>
        </p:nvPicPr>
        <p:blipFill>
          <a:blip r:embed="rId2"/>
          <a:stretch>
            <a:fillRect/>
          </a:stretch>
        </p:blipFill>
        <p:spPr>
          <a:xfrm>
            <a:off x="7668344" y="1844824"/>
            <a:ext cx="1186472" cy="648072"/>
          </a:xfrm>
          <a:prstGeom prst="rect">
            <a:avLst/>
          </a:prstGeom>
        </p:spPr>
      </p:pic>
      <p:pic>
        <p:nvPicPr>
          <p:cNvPr id="9" name="Picture 8" descr="52.emf"/>
          <p:cNvPicPr>
            <a:picLocks noChangeAspect="1"/>
          </p:cNvPicPr>
          <p:nvPr/>
        </p:nvPicPr>
        <p:blipFill>
          <a:blip r:embed="rId3"/>
          <a:stretch>
            <a:fillRect/>
          </a:stretch>
        </p:blipFill>
        <p:spPr>
          <a:xfrm>
            <a:off x="287045" y="5488886"/>
            <a:ext cx="763435" cy="820284"/>
          </a:xfrm>
          <a:prstGeom prst="rect">
            <a:avLst/>
          </a:prstGeom>
        </p:spPr>
      </p:pic>
      <p:sp>
        <p:nvSpPr>
          <p:cNvPr id="10" name="TextBox 9"/>
          <p:cNvSpPr txBox="1"/>
          <p:nvPr/>
        </p:nvSpPr>
        <p:spPr>
          <a:xfrm>
            <a:off x="305872" y="980728"/>
            <a:ext cx="8424936" cy="6093976"/>
          </a:xfrm>
          <a:prstGeom prst="rect">
            <a:avLst/>
          </a:prstGeom>
          <a:noFill/>
        </p:spPr>
        <p:txBody>
          <a:bodyPr wrap="square" rtlCol="0">
            <a:spAutoFit/>
          </a:bodyPr>
          <a:lstStyle/>
          <a:p>
            <a:r>
              <a:rPr lang="en-GB" b="1" dirty="0">
                <a:solidFill>
                  <a:srgbClr val="0072C6"/>
                </a:solidFill>
              </a:rPr>
              <a:t>Encouraging staff and patients to take action is an easy and fast way to help to reduce levels of air pollution: </a:t>
            </a:r>
          </a:p>
          <a:p>
            <a:endParaRPr lang="en-GB" b="1" dirty="0">
              <a:solidFill>
                <a:srgbClr val="0072C6"/>
              </a:solidFill>
            </a:endParaRPr>
          </a:p>
          <a:p>
            <a:pPr marL="285750" indent="-285750">
              <a:buFontTx/>
              <a:buChar char="-"/>
            </a:pPr>
            <a:r>
              <a:rPr lang="en-GB" sz="1600" dirty="0"/>
              <a:t>Encourage staff to travel to work in a different way: </a:t>
            </a:r>
          </a:p>
          <a:p>
            <a:pPr marL="742950" lvl="1" indent="-285750">
              <a:buFontTx/>
              <a:buChar char="-"/>
            </a:pPr>
            <a:r>
              <a:rPr lang="en-GB" sz="1600" dirty="0"/>
              <a:t>Cycle to work schemes</a:t>
            </a:r>
          </a:p>
          <a:p>
            <a:pPr marL="742950" lvl="1" indent="-285750">
              <a:buFontTx/>
              <a:buChar char="-"/>
            </a:pPr>
            <a:r>
              <a:rPr lang="en-GB" sz="1600" dirty="0"/>
              <a:t>Walk to work schemes</a:t>
            </a:r>
          </a:p>
          <a:p>
            <a:pPr marL="742950" lvl="1" indent="-285750">
              <a:buFontTx/>
              <a:buChar char="-"/>
            </a:pPr>
            <a:r>
              <a:rPr lang="en-GB" sz="1600" dirty="0"/>
              <a:t>Use of public transport </a:t>
            </a:r>
          </a:p>
          <a:p>
            <a:pPr marL="742950" lvl="1" indent="-285750">
              <a:buFontTx/>
              <a:buChar char="-"/>
            </a:pPr>
            <a:r>
              <a:rPr lang="en-GB" sz="1600" dirty="0"/>
              <a:t>Carpooling </a:t>
            </a:r>
          </a:p>
          <a:p>
            <a:pPr marL="742950" lvl="1" indent="-285750">
              <a:buFontTx/>
              <a:buChar char="-"/>
            </a:pPr>
            <a:r>
              <a:rPr lang="en-GB" sz="1600" dirty="0"/>
              <a:t>If you work in a hospital with shuttle transport between sites, encourage staff to use it</a:t>
            </a:r>
          </a:p>
          <a:p>
            <a:pPr marL="742950" lvl="1" indent="-285750">
              <a:buFontTx/>
              <a:buChar char="-"/>
            </a:pPr>
            <a:endParaRPr lang="en-GB" sz="1600" dirty="0"/>
          </a:p>
          <a:p>
            <a:pPr marL="285750" lvl="1" indent="-285750">
              <a:buFontTx/>
              <a:buChar char="-"/>
            </a:pPr>
            <a:r>
              <a:rPr lang="en-GB" sz="1600" dirty="0"/>
              <a:t>Let staff and patients know about alternative routes to your sites that avoid congested roads</a:t>
            </a:r>
          </a:p>
          <a:p>
            <a:pPr marL="742950" lvl="2" indent="-285750">
              <a:buFontTx/>
              <a:buChar char="-"/>
            </a:pPr>
            <a:r>
              <a:rPr lang="en-GB" sz="1600" dirty="0"/>
              <a:t>Produce maps for staff and patients to key places around your site (e.g. to the nearest tube/train station or the nearest pharmacies) </a:t>
            </a:r>
          </a:p>
          <a:p>
            <a:pPr marL="457200" lvl="2"/>
            <a:endParaRPr lang="en-GB" sz="1600" dirty="0"/>
          </a:p>
          <a:p>
            <a:pPr marL="285750" lvl="1" indent="-285750">
              <a:buFontTx/>
              <a:buChar char="-"/>
            </a:pPr>
            <a:r>
              <a:rPr lang="en-GB" sz="1600" dirty="0"/>
              <a:t>Let patients know about the local transport routes and timetables to and from the site, such as this one: </a:t>
            </a:r>
            <a:r>
              <a:rPr lang="en-GB" sz="1600" dirty="0">
                <a:hlinkClick r:id="rId4"/>
              </a:rPr>
              <a:t>https://www.bhrhospitals.nhs.uk/plan-your-journey</a:t>
            </a:r>
            <a:r>
              <a:rPr lang="en-GB" sz="1600" dirty="0"/>
              <a:t> </a:t>
            </a:r>
            <a:endParaRPr lang="en-GB" sz="1600" b="1" dirty="0">
              <a:solidFill>
                <a:srgbClr val="0072C6"/>
              </a:solidFill>
            </a:endParaRPr>
          </a:p>
          <a:p>
            <a:pPr marL="0" lvl="1"/>
            <a:endParaRPr lang="en-GB" sz="1600" b="1" dirty="0">
              <a:solidFill>
                <a:srgbClr val="0072C6"/>
              </a:solidFill>
            </a:endParaRPr>
          </a:p>
          <a:p>
            <a:pPr marL="720725" lvl="1" defTabSz="955675"/>
            <a:r>
              <a:rPr lang="en-GB" sz="1600" b="1" dirty="0">
                <a:solidFill>
                  <a:srgbClr val="0072C6"/>
                </a:solidFill>
              </a:rPr>
              <a:t>Driving does not only increase levels of air pollution for walkers. Drivers are in fact exposed to higher levels of air pollution in their cars than people walking, so cause more harm to themselves than to others. Walking therefore reduces air pollution exposure for society in general and drivers in particular. </a:t>
            </a:r>
          </a:p>
          <a:p>
            <a:endParaRPr lang="en-GB" sz="1600" b="1" dirty="0"/>
          </a:p>
        </p:txBody>
      </p:sp>
      <p:pic>
        <p:nvPicPr>
          <p:cNvPr id="7" name="Content Placeholder 6" descr="6.emf"/>
          <p:cNvPicPr>
            <a:picLocks noGrp="1" noChangeAspect="1"/>
          </p:cNvPicPr>
          <p:nvPr>
            <p:ph sz="quarter" idx="15"/>
          </p:nvPr>
        </p:nvPicPr>
        <p:blipFill>
          <a:blip r:embed="rId5"/>
          <a:stretch>
            <a:fillRect/>
          </a:stretch>
        </p:blipFill>
        <p:spPr>
          <a:xfrm>
            <a:off x="8172400" y="4293096"/>
            <a:ext cx="851878" cy="749242"/>
          </a:xfrm>
          <a:prstGeom prst="rect">
            <a:avLst/>
          </a:prstGeom>
        </p:spPr>
      </p:pic>
    </p:spTree>
    <p:extLst>
      <p:ext uri="{BB962C8B-B14F-4D97-AF65-F5344CB8AC3E}">
        <p14:creationId xmlns:p14="http://schemas.microsoft.com/office/powerpoint/2010/main" val="130459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staff and patients to take action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a:xfrm>
            <a:off x="296000" y="1139624"/>
            <a:ext cx="8642350" cy="4967287"/>
          </a:xfrm>
        </p:spPr>
        <p:txBody>
          <a:bodyPr>
            <a:normAutofit fontScale="85000" lnSpcReduction="20000"/>
          </a:bodyPr>
          <a:lstStyle/>
          <a:p>
            <a:r>
              <a:rPr lang="en-GB" dirty="0"/>
              <a:t>Encourage staff and patients to take action whilst at work but also let them know about local activities and schemes that can help to reduce the levels of air pollution in London through their day to day life. </a:t>
            </a:r>
          </a:p>
          <a:p>
            <a:r>
              <a:rPr lang="en-GB" dirty="0"/>
              <a:t>These are some examples of initiatives/schemes you can signpost people to: </a:t>
            </a:r>
          </a:p>
          <a:p>
            <a:r>
              <a:rPr lang="en-GB" dirty="0"/>
              <a:t>-    Displaying your local </a:t>
            </a:r>
            <a:r>
              <a:rPr lang="en-GB" dirty="0">
                <a:hlinkClick r:id="rId2"/>
              </a:rPr>
              <a:t>air quality/sustainability campaigns </a:t>
            </a:r>
            <a:r>
              <a:rPr lang="en-GB" dirty="0"/>
              <a:t>or </a:t>
            </a:r>
            <a:r>
              <a:rPr lang="en-GB" dirty="0">
                <a:solidFill>
                  <a:schemeClr val="tx1"/>
                </a:solidFill>
              </a:rPr>
              <a:t>initiatives  </a:t>
            </a:r>
          </a:p>
          <a:p>
            <a:pPr marL="285750" indent="-285750">
              <a:buFontTx/>
              <a:buChar char="-"/>
            </a:pPr>
            <a:r>
              <a:rPr lang="en-GB" b="1" dirty="0" err="1"/>
              <a:t>BlalaCar</a:t>
            </a:r>
            <a:r>
              <a:rPr lang="en-GB" b="1" dirty="0"/>
              <a:t> </a:t>
            </a:r>
            <a:r>
              <a:rPr lang="en-GB" dirty="0"/>
              <a:t>– trusted carpooling platform </a:t>
            </a:r>
            <a:r>
              <a:rPr lang="en-GB" dirty="0">
                <a:hlinkClick r:id="rId3"/>
              </a:rPr>
              <a:t>https://www.blablacar.com/</a:t>
            </a:r>
            <a:endParaRPr lang="en-GB" dirty="0"/>
          </a:p>
          <a:p>
            <a:pPr marL="285750" indent="-285750">
              <a:buFontTx/>
              <a:buChar char="-"/>
            </a:pPr>
            <a:r>
              <a:rPr lang="en-GB" b="1" dirty="0"/>
              <a:t>Zip car </a:t>
            </a:r>
            <a:r>
              <a:rPr lang="en-GB" dirty="0"/>
              <a:t>– car sharing and hiring in London </a:t>
            </a:r>
            <a:r>
              <a:rPr lang="en-GB" dirty="0">
                <a:hlinkClick r:id="rId4"/>
              </a:rPr>
              <a:t>http://www.zipcar.co.uk/car-hire-london</a:t>
            </a:r>
            <a:r>
              <a:rPr lang="en-GB" dirty="0"/>
              <a:t>  </a:t>
            </a:r>
          </a:p>
          <a:p>
            <a:pPr marL="285750" indent="-285750">
              <a:buFontTx/>
              <a:buChar char="-"/>
            </a:pPr>
            <a:r>
              <a:rPr lang="en-GB" b="1" dirty="0" err="1"/>
              <a:t>Toogoodtogo</a:t>
            </a:r>
            <a:r>
              <a:rPr lang="en-GB" dirty="0"/>
              <a:t> – an app that signposts people to food which is sold at reduced prices from food stores at the end of the day to avoid food waste </a:t>
            </a:r>
            <a:r>
              <a:rPr lang="en-GB" dirty="0">
                <a:hlinkClick r:id="rId5"/>
              </a:rPr>
              <a:t>https://toogoodtogo.co.uk/en-gb</a:t>
            </a:r>
            <a:endParaRPr lang="en-GB" dirty="0"/>
          </a:p>
          <a:p>
            <a:pPr marL="285750" indent="-285750">
              <a:buFontTx/>
              <a:buChar char="-"/>
            </a:pPr>
            <a:r>
              <a:rPr lang="en-GB" b="1" dirty="0" err="1"/>
              <a:t>Streetbank</a:t>
            </a:r>
            <a:r>
              <a:rPr lang="en-GB" b="1" dirty="0"/>
              <a:t> </a:t>
            </a:r>
            <a:r>
              <a:rPr lang="en-GB" dirty="0"/>
              <a:t>– a platform for sharing or giving away items you don’t use very often with your neighbours, rather than buying more things you won’t use </a:t>
            </a:r>
            <a:r>
              <a:rPr lang="en-GB" dirty="0">
                <a:hlinkClick r:id="rId6"/>
              </a:rPr>
              <a:t>https://www.streetbank.com/splash?locale=en</a:t>
            </a:r>
            <a:r>
              <a:rPr lang="en-GB" dirty="0"/>
              <a:t>. See also </a:t>
            </a:r>
            <a:r>
              <a:rPr lang="en-GB" dirty="0">
                <a:hlinkClick r:id="rId7"/>
              </a:rPr>
              <a:t>freecycle</a:t>
            </a:r>
            <a:r>
              <a:rPr lang="en-GB" dirty="0"/>
              <a:t>. </a:t>
            </a:r>
          </a:p>
          <a:p>
            <a:pPr marL="285750" indent="-285750">
              <a:buFontTx/>
              <a:buChar char="-"/>
            </a:pPr>
            <a:r>
              <a:rPr lang="en-GB" b="1" dirty="0"/>
              <a:t>National Park City </a:t>
            </a:r>
            <a:r>
              <a:rPr lang="en-GB" dirty="0"/>
              <a:t>– a group of volunteers across London aiming to make London a greener and healthier place to live </a:t>
            </a:r>
            <a:r>
              <a:rPr lang="en-GB" dirty="0">
                <a:hlinkClick r:id="rId8"/>
              </a:rPr>
              <a:t>http://www.nationalparkcity.london/</a:t>
            </a:r>
            <a:r>
              <a:rPr lang="en-GB" dirty="0"/>
              <a:t> </a:t>
            </a:r>
          </a:p>
          <a:p>
            <a:pPr marL="285750" indent="-285750">
              <a:buFontTx/>
              <a:buChar char="-"/>
            </a:pPr>
            <a:r>
              <a:rPr lang="en-GB" b="1" dirty="0"/>
              <a:t>National Garden Scheme </a:t>
            </a:r>
            <a:r>
              <a:rPr lang="en-GB" dirty="0"/>
              <a:t>provides unique access to over 3,700 exceptional private gardens in England and Wales, and raises impressive amounts of money for nursing and health charities through admissions, teas and cake. </a:t>
            </a:r>
            <a:r>
              <a:rPr lang="en-GB" dirty="0">
                <a:hlinkClick r:id="rId9"/>
              </a:rPr>
              <a:t>https://ngs.org.uk/</a:t>
            </a:r>
            <a:endParaRPr lang="en-GB" dirty="0"/>
          </a:p>
          <a:p>
            <a:pPr marL="285750" indent="-285750">
              <a:buFontTx/>
              <a:buChar char="-"/>
            </a:pPr>
            <a:r>
              <a:rPr lang="en-GB" dirty="0">
                <a:hlinkClick r:id="rId10"/>
              </a:rPr>
              <a:t>Click Collect London </a:t>
            </a:r>
            <a:r>
              <a:rPr lang="en-GB" dirty="0"/>
              <a:t>- Encourage your employees to use Click and Collect services instead of having items delivered to their home or to work it reduces congestion and the impact on air quality. </a:t>
            </a:r>
          </a:p>
        </p:txBody>
      </p:sp>
      <p:pic>
        <p:nvPicPr>
          <p:cNvPr id="6" name="Content Placeholder 6" descr="6.emf"/>
          <p:cNvPicPr>
            <a:picLocks noChangeAspect="1"/>
          </p:cNvPicPr>
          <p:nvPr/>
        </p:nvPicPr>
        <p:blipFill>
          <a:blip r:embed="rId11"/>
          <a:stretch>
            <a:fillRect/>
          </a:stretch>
        </p:blipFill>
        <p:spPr>
          <a:xfrm>
            <a:off x="7740352" y="6065852"/>
            <a:ext cx="800111" cy="703712"/>
          </a:xfrm>
          <a:prstGeom prst="rect">
            <a:avLst/>
          </a:prstGeom>
        </p:spPr>
      </p:pic>
      <p:pic>
        <p:nvPicPr>
          <p:cNvPr id="7" name="Picture 6" descr="52.emf"/>
          <p:cNvPicPr>
            <a:picLocks noChangeAspect="1"/>
          </p:cNvPicPr>
          <p:nvPr/>
        </p:nvPicPr>
        <p:blipFill>
          <a:blip r:embed="rId12"/>
          <a:stretch>
            <a:fillRect/>
          </a:stretch>
        </p:blipFill>
        <p:spPr>
          <a:xfrm>
            <a:off x="395536" y="6065852"/>
            <a:ext cx="654942" cy="703712"/>
          </a:xfrm>
          <a:prstGeom prst="rect">
            <a:avLst/>
          </a:prstGeom>
        </p:spPr>
      </p:pic>
    </p:spTree>
    <p:extLst>
      <p:ext uri="{BB962C8B-B14F-4D97-AF65-F5344CB8AC3E}">
        <p14:creationId xmlns:p14="http://schemas.microsoft.com/office/powerpoint/2010/main" val="116737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Engine idling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
        <p:nvSpPr>
          <p:cNvPr id="9" name="Content Placeholder 8"/>
          <p:cNvSpPr>
            <a:spLocks noGrp="1"/>
          </p:cNvSpPr>
          <p:nvPr>
            <p:ph sz="quarter" idx="15"/>
          </p:nvPr>
        </p:nvSpPr>
        <p:spPr>
          <a:xfrm>
            <a:off x="250825" y="980728"/>
            <a:ext cx="8642350" cy="5327997"/>
          </a:xfrm>
        </p:spPr>
        <p:txBody>
          <a:bodyPr>
            <a:normAutofit fontScale="92500" lnSpcReduction="20000"/>
          </a:bodyPr>
          <a:lstStyle/>
          <a:p>
            <a:r>
              <a:rPr lang="en-GB" b="1" dirty="0">
                <a:solidFill>
                  <a:srgbClr val="4F81BD"/>
                </a:solidFill>
              </a:rPr>
              <a:t>Stopping engine idling is an easy and free way to help to reduce the NHS contribution to air pollution. Engine idling is keeping your engine on whilst stationary for a length of time. It increases the amount of exhaust fumes in the air. Research indicates that if you are waiting longer than 10 seconds, switching your engine off and on again can reduce unnecessary pollution. This could involve vehicles waiting outside your organisation, including: </a:t>
            </a:r>
          </a:p>
          <a:p>
            <a:pPr marL="285750" indent="-285750">
              <a:buFontTx/>
              <a:buChar char="-"/>
            </a:pPr>
            <a:r>
              <a:rPr lang="en-GB" dirty="0">
                <a:solidFill>
                  <a:schemeClr val="tx1"/>
                </a:solidFill>
              </a:rPr>
              <a:t>Patient transport</a:t>
            </a:r>
          </a:p>
          <a:p>
            <a:pPr marL="285750" indent="-285750">
              <a:buFontTx/>
              <a:buChar char="-"/>
            </a:pPr>
            <a:r>
              <a:rPr lang="en-GB" dirty="0">
                <a:solidFill>
                  <a:schemeClr val="tx1"/>
                </a:solidFill>
              </a:rPr>
              <a:t>Patients’ own vehicles, or friends/family members picking them up </a:t>
            </a:r>
          </a:p>
          <a:p>
            <a:pPr marL="285750" indent="-285750">
              <a:buFontTx/>
              <a:buChar char="-"/>
            </a:pPr>
            <a:r>
              <a:rPr lang="en-GB" dirty="0">
                <a:solidFill>
                  <a:schemeClr val="tx1"/>
                </a:solidFill>
              </a:rPr>
              <a:t>Staff transport </a:t>
            </a:r>
          </a:p>
          <a:p>
            <a:pPr marL="285750" indent="-285750">
              <a:buFontTx/>
              <a:buChar char="-"/>
            </a:pPr>
            <a:r>
              <a:rPr lang="en-GB" dirty="0">
                <a:solidFill>
                  <a:schemeClr val="tx1"/>
                </a:solidFill>
              </a:rPr>
              <a:t>Deliveries to the organisation </a:t>
            </a:r>
          </a:p>
          <a:p>
            <a:r>
              <a:rPr lang="en-GB" dirty="0">
                <a:solidFill>
                  <a:schemeClr val="tx1"/>
                </a:solidFill>
              </a:rPr>
              <a:t>Sending messages out to staff and patients through newsletters, signs and posters at reception and elsewhere, and, for example, using volunteers, can help to remind drivers to turn their engines off while they wait. </a:t>
            </a:r>
          </a:p>
          <a:p>
            <a:r>
              <a:rPr lang="en-GB" dirty="0">
                <a:solidFill>
                  <a:schemeClr val="tx1"/>
                </a:solidFill>
              </a:rPr>
              <a:t>Why not work with other organisations in your area or across your network to try to promote this further? For example, see if schools, colleges, or local authority buildings can help maximise the impact, and work out how much pollution you have prevented together.</a:t>
            </a:r>
          </a:p>
          <a:p>
            <a:r>
              <a:rPr lang="en-GB" dirty="0">
                <a:solidFill>
                  <a:schemeClr val="tx1"/>
                </a:solidFill>
                <a:hlinkClick r:id="rId3"/>
              </a:rPr>
              <a:t>Idling Action </a:t>
            </a:r>
            <a:r>
              <a:rPr lang="en-GB" dirty="0" err="1">
                <a:solidFill>
                  <a:schemeClr val="tx1"/>
                </a:solidFill>
                <a:hlinkClick r:id="rId3"/>
              </a:rPr>
              <a:t>London</a:t>
            </a:r>
            <a:r>
              <a:rPr lang="en-GB" b="0" i="0" u="none" strike="noStrike" dirty="0" err="1">
                <a:solidFill>
                  <a:srgbClr val="000000"/>
                </a:solidFill>
                <a:effectLst/>
              </a:rPr>
              <a:t>is</a:t>
            </a:r>
            <a:r>
              <a:rPr lang="en-GB" b="0" i="0" u="none" strike="noStrike" dirty="0">
                <a:solidFill>
                  <a:srgbClr val="000000"/>
                </a:solidFill>
                <a:effectLst/>
              </a:rPr>
              <a:t> jointly led by the City of London Corporation and the London Borough of Camden. The campaign is funded by the </a:t>
            </a:r>
            <a:r>
              <a:rPr lang="en-GB" b="0" i="0" u="none" strike="noStrike" dirty="0">
                <a:solidFill>
                  <a:srgbClr val="05BCDA"/>
                </a:solidFill>
                <a:effectLst/>
                <a:hlinkClick r:id="rId4"/>
              </a:rPr>
              <a:t>Mayor’s Air Quality Fund</a:t>
            </a:r>
            <a:r>
              <a:rPr lang="en-GB" b="0" i="0" u="none" strike="noStrike" dirty="0">
                <a:solidFill>
                  <a:srgbClr val="000000"/>
                </a:solidFill>
                <a:effectLst/>
              </a:rPr>
              <a:t>.</a:t>
            </a:r>
            <a:endParaRPr lang="en-GB" dirty="0">
              <a:solidFill>
                <a:schemeClr val="tx1"/>
              </a:solidFill>
            </a:endParaRPr>
          </a:p>
          <a:p>
            <a:endParaRPr lang="en-GB" dirty="0">
              <a:solidFill>
                <a:schemeClr val="tx1"/>
              </a:solidFill>
            </a:endParaRPr>
          </a:p>
        </p:txBody>
      </p:sp>
      <p:pic>
        <p:nvPicPr>
          <p:cNvPr id="10" name="Picture 9" descr="99.emf"/>
          <p:cNvPicPr>
            <a:picLocks noChangeAspect="1"/>
          </p:cNvPicPr>
          <p:nvPr/>
        </p:nvPicPr>
        <p:blipFill>
          <a:blip r:embed="rId5"/>
          <a:stretch>
            <a:fillRect/>
          </a:stretch>
        </p:blipFill>
        <p:spPr>
          <a:xfrm>
            <a:off x="251519" y="6244510"/>
            <a:ext cx="999099" cy="545726"/>
          </a:xfrm>
          <a:prstGeom prst="rect">
            <a:avLst/>
          </a:prstGeom>
        </p:spPr>
      </p:pic>
      <p:pic>
        <p:nvPicPr>
          <p:cNvPr id="11" name="Picture 10" descr="6.emf"/>
          <p:cNvPicPr>
            <a:picLocks noChangeAspect="1"/>
          </p:cNvPicPr>
          <p:nvPr/>
        </p:nvPicPr>
        <p:blipFill>
          <a:blip r:embed="rId6"/>
          <a:stretch>
            <a:fillRect/>
          </a:stretch>
        </p:blipFill>
        <p:spPr>
          <a:xfrm>
            <a:off x="7668344" y="6093296"/>
            <a:ext cx="733763" cy="645358"/>
          </a:xfrm>
          <a:prstGeom prst="rect">
            <a:avLst/>
          </a:prstGeom>
        </p:spPr>
      </p:pic>
    </p:spTree>
    <p:extLst>
      <p:ext uri="{BB962C8B-B14F-4D97-AF65-F5344CB8AC3E}">
        <p14:creationId xmlns:p14="http://schemas.microsoft.com/office/powerpoint/2010/main" val="104197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Case Study – Clean Air, Yeah! Great Ormond Street Hospital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p:cNvSpPr>
            <a:spLocks noGrp="1"/>
          </p:cNvSpPr>
          <p:nvPr>
            <p:ph sz="quarter" idx="15"/>
          </p:nvPr>
        </p:nvSpPr>
        <p:spPr/>
        <p:txBody>
          <a:bodyPr>
            <a:normAutofit fontScale="92500" lnSpcReduction="10000"/>
          </a:bodyPr>
          <a:lstStyle/>
          <a:p>
            <a:r>
              <a:rPr lang="en-GB" dirty="0"/>
              <a:t>Great Ormond Street NHS Foundation Trust (GOSH) and Global Action Plan </a:t>
            </a:r>
            <a:r>
              <a:rPr lang="en-GB" dirty="0">
                <a:hlinkClick r:id="rId2"/>
              </a:rPr>
              <a:t>launched</a:t>
            </a:r>
            <a:r>
              <a:rPr lang="en-GB" dirty="0"/>
              <a:t> the first ever </a:t>
            </a:r>
            <a:r>
              <a:rPr lang="en-GB" dirty="0">
                <a:hlinkClick r:id="rId3"/>
              </a:rPr>
              <a:t>Clean Air Hospital Framework </a:t>
            </a:r>
            <a:r>
              <a:rPr lang="en-GB" dirty="0"/>
              <a:t>in 2019. This is a strategy aimed at improving air quality in and around hospitals in order to create a healthier environment for patients and their families, staff, and the local community. </a:t>
            </a:r>
          </a:p>
          <a:p>
            <a:r>
              <a:rPr lang="en-GB" dirty="0"/>
              <a:t>They also worked with patients on a project that aimed to promote cleaner air around the hospital. They created a suite of tools to encourage drivers to turn their engines off in front of the hospital and to encourage visitors to stop coming to the hospital in polluting vehicles. </a:t>
            </a:r>
          </a:p>
          <a:p>
            <a:r>
              <a:rPr lang="en-GB" dirty="0"/>
              <a:t>A case study from the Sustainable Development Unit (SDU) on their air pollution work demonstrated how, in staff presentations, they encouraged drivers not to idle their engines, and by designing eye catching signs and illustrated walking maps, they helped patients to find their way to the hospital more easily. </a:t>
            </a:r>
          </a:p>
          <a:p>
            <a:r>
              <a:rPr lang="en-GB" dirty="0">
                <a:hlinkClick r:id="rId4"/>
              </a:rPr>
              <a:t>Read the case study here</a:t>
            </a:r>
            <a:r>
              <a:rPr lang="en-GB" dirty="0"/>
              <a:t> </a:t>
            </a:r>
          </a:p>
          <a:p>
            <a:r>
              <a:rPr lang="en-GB" dirty="0"/>
              <a:t>GOSH also produced a video about children’s views on pollution and what can be done to improve it for patients:</a:t>
            </a:r>
          </a:p>
          <a:p>
            <a:r>
              <a:rPr lang="en-GB" dirty="0">
                <a:hlinkClick r:id="rId5"/>
              </a:rPr>
              <a:t>https://www.youtube.com/watch?v=r9kEYY0mFrs</a:t>
            </a:r>
            <a:r>
              <a:rPr lang="en-GB" dirty="0"/>
              <a:t> </a:t>
            </a:r>
          </a:p>
          <a:p>
            <a:endParaRPr lang="en-GB" dirty="0"/>
          </a:p>
        </p:txBody>
      </p:sp>
      <p:pic>
        <p:nvPicPr>
          <p:cNvPr id="6" name="Picture 5" descr="6.emf"/>
          <p:cNvPicPr>
            <a:picLocks noChangeAspect="1"/>
          </p:cNvPicPr>
          <p:nvPr/>
        </p:nvPicPr>
        <p:blipFill>
          <a:blip r:embed="rId6"/>
          <a:stretch>
            <a:fillRect/>
          </a:stretch>
        </p:blipFill>
        <p:spPr>
          <a:xfrm>
            <a:off x="7668344" y="6008702"/>
            <a:ext cx="733763" cy="645358"/>
          </a:xfrm>
          <a:prstGeom prst="rect">
            <a:avLst/>
          </a:prstGeom>
        </p:spPr>
      </p:pic>
      <p:pic>
        <p:nvPicPr>
          <p:cNvPr id="8" name="Picture 7" descr="99.emf"/>
          <p:cNvPicPr>
            <a:picLocks noChangeAspect="1"/>
          </p:cNvPicPr>
          <p:nvPr/>
        </p:nvPicPr>
        <p:blipFill>
          <a:blip r:embed="rId7"/>
          <a:stretch>
            <a:fillRect/>
          </a:stretch>
        </p:blipFill>
        <p:spPr>
          <a:xfrm>
            <a:off x="251519" y="6108334"/>
            <a:ext cx="999099" cy="545726"/>
          </a:xfrm>
          <a:prstGeom prst="rect">
            <a:avLst/>
          </a:prstGeom>
        </p:spPr>
      </p:pic>
      <p:pic>
        <p:nvPicPr>
          <p:cNvPr id="9" name="Picture 8" descr="52.emf"/>
          <p:cNvPicPr>
            <a:picLocks noChangeAspect="1"/>
          </p:cNvPicPr>
          <p:nvPr/>
        </p:nvPicPr>
        <p:blipFill>
          <a:blip r:embed="rId8"/>
          <a:stretch>
            <a:fillRect/>
          </a:stretch>
        </p:blipFill>
        <p:spPr>
          <a:xfrm>
            <a:off x="4224531" y="5839340"/>
            <a:ext cx="763435" cy="820284"/>
          </a:xfrm>
          <a:prstGeom prst="rect">
            <a:avLst/>
          </a:prstGeom>
        </p:spPr>
      </p:pic>
    </p:spTree>
    <p:extLst>
      <p:ext uri="{BB962C8B-B14F-4D97-AF65-F5344CB8AC3E}">
        <p14:creationId xmlns:p14="http://schemas.microsoft.com/office/powerpoint/2010/main" val="29733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TFL toolkits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9</a:t>
            </a:fld>
            <a:endParaRPr lang="en-GB" dirty="0"/>
          </a:p>
        </p:txBody>
      </p:sp>
      <p:sp>
        <p:nvSpPr>
          <p:cNvPr id="5" name="Content Placeholder 4"/>
          <p:cNvSpPr>
            <a:spLocks noGrp="1"/>
          </p:cNvSpPr>
          <p:nvPr>
            <p:ph sz="quarter" idx="15"/>
          </p:nvPr>
        </p:nvSpPr>
        <p:spPr>
          <a:xfrm>
            <a:off x="250825" y="1341438"/>
            <a:ext cx="6985471" cy="4967287"/>
          </a:xfrm>
        </p:spPr>
        <p:txBody>
          <a:bodyPr>
            <a:normAutofit/>
          </a:bodyPr>
          <a:lstStyle/>
          <a:p>
            <a:pPr marL="285750" indent="-285750">
              <a:buFont typeface="Arial" panose="020B0604020202020204" pitchFamily="34" charset="0"/>
              <a:buChar char="•"/>
            </a:pPr>
            <a:r>
              <a:rPr lang="en-GB" dirty="0"/>
              <a:t>As part of </a:t>
            </a:r>
            <a:r>
              <a:rPr lang="en-GB" dirty="0">
                <a:hlinkClick r:id="rId2"/>
              </a:rPr>
              <a:t>TfL Cycling Workplaces</a:t>
            </a:r>
            <a:r>
              <a:rPr lang="en-GB" dirty="0"/>
              <a:t>, organisations (with five or more staff) can get the following for free:</a:t>
            </a:r>
          </a:p>
          <a:p>
            <a:pPr marL="809625" lvl="1" indent="-357188">
              <a:spcAft>
                <a:spcPts val="0"/>
              </a:spcAft>
              <a:buFont typeface="Courier New" panose="02070309020205020404" pitchFamily="49" charset="0"/>
              <a:buChar char="o"/>
            </a:pPr>
            <a:r>
              <a:rPr lang="en-GB" dirty="0"/>
              <a:t>Free cycle parking products (the workplace funds installation) </a:t>
            </a:r>
          </a:p>
          <a:p>
            <a:pPr marL="809625" lvl="1" indent="-357188">
              <a:spcAft>
                <a:spcPts val="0"/>
              </a:spcAft>
              <a:buFont typeface="Courier New" panose="02070309020205020404" pitchFamily="49" charset="0"/>
              <a:buChar char="o"/>
            </a:pPr>
            <a:r>
              <a:rPr lang="en-GB" dirty="0"/>
              <a:t>Cycle safety seminars – to help start cycling and provide key skills</a:t>
            </a:r>
          </a:p>
          <a:p>
            <a:pPr marL="809625" lvl="1" indent="-357188">
              <a:spcAft>
                <a:spcPts val="0"/>
              </a:spcAft>
              <a:buFont typeface="Courier New" panose="02070309020205020404" pitchFamily="49" charset="0"/>
              <a:buChar char="o"/>
            </a:pPr>
            <a:r>
              <a:rPr lang="en-GB" dirty="0"/>
              <a:t>On bike cycle training at work (taster and 121s) – to build confidence and skills</a:t>
            </a:r>
          </a:p>
          <a:p>
            <a:pPr marL="809625" lvl="1" indent="-357188">
              <a:spcAft>
                <a:spcPts val="0"/>
              </a:spcAft>
              <a:buFont typeface="Courier New" panose="02070309020205020404" pitchFamily="49" charset="0"/>
              <a:buChar char="o"/>
            </a:pPr>
            <a:r>
              <a:rPr lang="en-GB" dirty="0"/>
              <a:t>Cycle safety checks – to ensure bikes are safe </a:t>
            </a:r>
          </a:p>
          <a:p>
            <a:pPr marL="285750" indent="-285750">
              <a:buFont typeface="Arial" panose="020B0604020202020204" pitchFamily="34" charset="0"/>
              <a:buChar char="•"/>
            </a:pPr>
            <a:r>
              <a:rPr lang="en-GB" dirty="0"/>
              <a:t>TfL’s </a:t>
            </a:r>
            <a:r>
              <a:rPr lang="en-GB" dirty="0">
                <a:solidFill>
                  <a:schemeClr val="tx1"/>
                </a:solidFill>
                <a:hlinkClick r:id="rId3"/>
              </a:rPr>
              <a:t>Walking Tube map</a:t>
            </a:r>
            <a:r>
              <a:rPr lang="en-GB" dirty="0"/>
              <a:t> shows the walking times between adjacent stations on the same tube line in zones 1-3. A </a:t>
            </a:r>
            <a:r>
              <a:rPr lang="en-GB" u="sng" dirty="0">
                <a:hlinkClick r:id="rId4"/>
              </a:rPr>
              <a:t>steps</a:t>
            </a:r>
            <a:r>
              <a:rPr lang="en-GB" dirty="0"/>
              <a:t> version shows the approximate number of steps. </a:t>
            </a:r>
          </a:p>
          <a:p>
            <a:pPr marL="285750" indent="-285750">
              <a:buFont typeface="Arial" panose="020B0604020202020204" pitchFamily="34" charset="0"/>
              <a:buChar char="•"/>
            </a:pPr>
            <a:r>
              <a:rPr lang="en-GB" dirty="0"/>
              <a:t>You could also reward your staff with 50% off </a:t>
            </a:r>
            <a:r>
              <a:rPr lang="en-GB" dirty="0">
                <a:hlinkClick r:id="rId5"/>
              </a:rPr>
              <a:t>London Cycling Campaign membership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556792"/>
            <a:ext cx="1514286" cy="32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descr="6.emf"/>
          <p:cNvPicPr>
            <a:picLocks noChangeAspect="1"/>
          </p:cNvPicPr>
          <p:nvPr/>
        </p:nvPicPr>
        <p:blipFill>
          <a:blip r:embed="rId7"/>
          <a:stretch>
            <a:fillRect/>
          </a:stretch>
        </p:blipFill>
        <p:spPr>
          <a:xfrm>
            <a:off x="7452320" y="5949280"/>
            <a:ext cx="851878" cy="749242"/>
          </a:xfrm>
          <a:prstGeom prst="rect">
            <a:avLst/>
          </a:prstGeom>
        </p:spPr>
      </p:pic>
      <p:pic>
        <p:nvPicPr>
          <p:cNvPr id="8" name="Picture 7" descr="99.emf"/>
          <p:cNvPicPr>
            <a:picLocks noChangeAspect="1"/>
          </p:cNvPicPr>
          <p:nvPr/>
        </p:nvPicPr>
        <p:blipFill>
          <a:blip r:embed="rId8"/>
          <a:stretch>
            <a:fillRect/>
          </a:stretch>
        </p:blipFill>
        <p:spPr>
          <a:xfrm>
            <a:off x="3923928" y="6152796"/>
            <a:ext cx="999099" cy="545726"/>
          </a:xfrm>
          <a:prstGeom prst="rect">
            <a:avLst/>
          </a:prstGeom>
        </p:spPr>
      </p:pic>
      <p:pic>
        <p:nvPicPr>
          <p:cNvPr id="9" name="Picture 8" descr="52.emf"/>
          <p:cNvPicPr>
            <a:picLocks noChangeAspect="1"/>
          </p:cNvPicPr>
          <p:nvPr/>
        </p:nvPicPr>
        <p:blipFill>
          <a:blip r:embed="rId9"/>
          <a:stretch>
            <a:fillRect/>
          </a:stretch>
        </p:blipFill>
        <p:spPr>
          <a:xfrm>
            <a:off x="435049" y="6114281"/>
            <a:ext cx="654942" cy="703712"/>
          </a:xfrm>
          <a:prstGeom prst="rect">
            <a:avLst/>
          </a:prstGeom>
        </p:spPr>
      </p:pic>
    </p:spTree>
    <p:extLst>
      <p:ext uri="{BB962C8B-B14F-4D97-AF65-F5344CB8AC3E}">
        <p14:creationId xmlns:p14="http://schemas.microsoft.com/office/powerpoint/2010/main" val="3962487680"/>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 HLP updated branding-PPT Template</Template>
  <TotalTime>1702</TotalTime>
  <Words>4046</Words>
  <Application>Microsoft Office PowerPoint</Application>
  <PresentationFormat>On-screen Show (4:3)</PresentationFormat>
  <Paragraphs>236</Paragraphs>
  <Slides>31</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Arial Black</vt:lpstr>
      <vt:lpstr>Calibri</vt:lpstr>
      <vt:lpstr>Courier New</vt:lpstr>
      <vt:lpstr>Helvetica</vt:lpstr>
      <vt:lpstr>2017 - HLP updated branding-PPT Template</vt:lpstr>
      <vt:lpstr>Custom Design</vt:lpstr>
      <vt:lpstr>2018 - HLP updated branding-PPT Template</vt:lpstr>
      <vt:lpstr>Toolkit for NHS organisations: supporting the NHS to reduce its impact on air pollution</vt:lpstr>
      <vt:lpstr>Thanks for pledging to reduce your organisation’s contribution to air pollution </vt:lpstr>
      <vt:lpstr>PowerPoint Presentation</vt:lpstr>
      <vt:lpstr>Types of innovations an NHS organisation could implement</vt:lpstr>
      <vt:lpstr>Encouraging staff and patients to take action </vt:lpstr>
      <vt:lpstr>Encouraging staff and patients to take action </vt:lpstr>
      <vt:lpstr>Engine idling </vt:lpstr>
      <vt:lpstr>Case Study – Clean Air, Yeah! Great Ormond Street Hospital </vt:lpstr>
      <vt:lpstr>TFL toolkits </vt:lpstr>
      <vt:lpstr>Showing your support for the Mayor’s air quality campaign </vt:lpstr>
      <vt:lpstr>Air Quality: Partnership working</vt:lpstr>
      <vt:lpstr>Clean Air, Better Business </vt:lpstr>
      <vt:lpstr>PowerPoint Presentation</vt:lpstr>
      <vt:lpstr>Switching Off</vt:lpstr>
      <vt:lpstr>Reviewing the products you buy in the organisation </vt:lpstr>
      <vt:lpstr>Reducing waste in your organisation – Barking Havering and Redbridge University Hospital Trust  </vt:lpstr>
      <vt:lpstr>Reducing waste in your organisation – Barts Health  </vt:lpstr>
      <vt:lpstr>Saving on staff time and travel costs </vt:lpstr>
      <vt:lpstr>Bulk deliveries   </vt:lpstr>
      <vt:lpstr>Circular economy </vt:lpstr>
      <vt:lpstr>PowerPoint Presentation</vt:lpstr>
      <vt:lpstr>A Green Fingered NHS </vt:lpstr>
      <vt:lpstr>Turn the pollution from your vehicles into ink</vt:lpstr>
      <vt:lpstr>Recycle your coffee cups </vt:lpstr>
      <vt:lpstr>Innovations which help to produce energy and remove particulates </vt:lpstr>
      <vt:lpstr>Worried about cost? Involve your Trust charity</vt:lpstr>
      <vt:lpstr>Air Quality Monitoring</vt:lpstr>
      <vt:lpstr>PowerPoint Presentation</vt:lpstr>
      <vt:lpstr>Useful links</vt:lpstr>
      <vt:lpstr>References</vt:lpstr>
      <vt:lpstr>Thank you for helping</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Francesca White</dc:creator>
  <cp:lastModifiedBy>Sara Nelson</cp:lastModifiedBy>
  <cp:revision>113</cp:revision>
  <cp:lastPrinted>2015-03-23T11:51:44Z</cp:lastPrinted>
  <dcterms:created xsi:type="dcterms:W3CDTF">2017-08-16T10:07:52Z</dcterms:created>
  <dcterms:modified xsi:type="dcterms:W3CDTF">2020-09-10T07:10:34Z</dcterms:modified>
</cp:coreProperties>
</file>