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3"/>
  </p:notesMasterIdLst>
  <p:sldIdLst>
    <p:sldId id="259" r:id="rId2"/>
    <p:sldId id="304" r:id="rId3"/>
    <p:sldId id="305" r:id="rId4"/>
    <p:sldId id="306" r:id="rId5"/>
    <p:sldId id="293" r:id="rId6"/>
    <p:sldId id="301" r:id="rId7"/>
    <p:sldId id="284" r:id="rId8"/>
    <p:sldId id="299" r:id="rId9"/>
    <p:sldId id="303" r:id="rId10"/>
    <p:sldId id="288" r:id="rId11"/>
    <p:sldId id="307"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a:srgbClr val="00AE9E"/>
    <a:srgbClr val="00E6D0"/>
    <a:srgbClr val="DE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015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mon.lewry\Documents\Childhood%20Obesity%20in%20London\Childhood%20Obesity%20in%20London%20presentation%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imon.lewry\Documents\Childhood%20Obesity%20in%20London\Childhood%20Obesity%20in%20London%20presentation%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imon.lewry\Documents\Childhood%20Obesity%20in%20London\Childhood%20Obesity%20in%20London%20presentation%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mon.lewry\Documents\Childhood%20Obesity%20in%20London\Childhood%20Obesity%20in%20London%20presentation%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06366748016146E-2"/>
          <c:y val="4.1407992745187638E-2"/>
          <c:w val="0.82147979309603847"/>
          <c:h val="0.86515928048612878"/>
        </c:manualLayout>
      </c:layout>
      <c:lineChart>
        <c:grouping val="standard"/>
        <c:varyColors val="0"/>
        <c:ser>
          <c:idx val="0"/>
          <c:order val="0"/>
          <c:tx>
            <c:strRef>
              <c:f>'Chart London Trend'!$N$5</c:f>
              <c:strCache>
                <c:ptCount val="1"/>
                <c:pt idx="0">
                  <c:v>Overweight</c:v>
                </c:pt>
              </c:strCache>
            </c:strRef>
          </c:tx>
          <c:spPr>
            <a:ln>
              <a:solidFill>
                <a:srgbClr val="00AE9E"/>
              </a:solidFill>
            </a:ln>
          </c:spPr>
          <c:marker>
            <c:symbol val="diamond"/>
            <c:size val="5"/>
            <c:spPr>
              <a:solidFill>
                <a:srgbClr val="00AE9E"/>
              </a:solidFill>
              <a:ln>
                <a:noFill/>
              </a:ln>
            </c:spPr>
          </c:marker>
          <c:errBars>
            <c:errDir val="y"/>
            <c:errBarType val="both"/>
            <c:errValType val="cust"/>
            <c:noEndCap val="0"/>
            <c:plus>
              <c:numRef>
                <c:f>'Chart London Trend'!$Q$6:$Q$13</c:f>
                <c:numCache>
                  <c:formatCode>General</c:formatCode>
                  <c:ptCount val="8"/>
                  <c:pt idx="0">
                    <c:v>0.30730907161471066</c:v>
                  </c:pt>
                  <c:pt idx="1">
                    <c:v>0.30170583339250001</c:v>
                  </c:pt>
                  <c:pt idx="2">
                    <c:v>0.29750084245383235</c:v>
                  </c:pt>
                  <c:pt idx="3">
                    <c:v>0.28794387264061072</c:v>
                  </c:pt>
                  <c:pt idx="4">
                    <c:v>0.2782814204716999</c:v>
                  </c:pt>
                  <c:pt idx="5">
                    <c:v>0.27031617104132621</c:v>
                  </c:pt>
                  <c:pt idx="6">
                    <c:v>0.27038333099923051</c:v>
                  </c:pt>
                  <c:pt idx="7">
                    <c:v>0.2631302197953147</c:v>
                  </c:pt>
                </c:numCache>
              </c:numRef>
            </c:plus>
            <c:minus>
              <c:numRef>
                <c:f>'Chart London Trend'!$P$6:$P$13</c:f>
                <c:numCache>
                  <c:formatCode>General</c:formatCode>
                  <c:ptCount val="8"/>
                  <c:pt idx="0">
                    <c:v>0.30443540837435989</c:v>
                  </c:pt>
                  <c:pt idx="1">
                    <c:v>0.29906312639452182</c:v>
                  </c:pt>
                  <c:pt idx="2">
                    <c:v>0.29505595839845711</c:v>
                  </c:pt>
                  <c:pt idx="3">
                    <c:v>0.28552180137048921</c:v>
                  </c:pt>
                  <c:pt idx="4">
                    <c:v>0.27599229180887974</c:v>
                  </c:pt>
                  <c:pt idx="5">
                    <c:v>0.26810994044921443</c:v>
                  </c:pt>
                  <c:pt idx="6">
                    <c:v>0.26819599315437515</c:v>
                  </c:pt>
                  <c:pt idx="7">
                    <c:v>0.26091416872330697</c:v>
                  </c:pt>
                </c:numCache>
              </c:numRef>
            </c:minus>
            <c:spPr>
              <a:ln>
                <a:solidFill>
                  <a:srgbClr val="00AE9E"/>
                </a:solidFill>
              </a:ln>
              <a:effectLst/>
            </c:spPr>
          </c:errBars>
          <c:cat>
            <c:strRef>
              <c:f>'Chart London Trend'!$M$6:$M$13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Trend'!$N$6:$N$13</c:f>
              <c:numCache>
                <c:formatCode>0.00</c:formatCode>
                <c:ptCount val="8"/>
                <c:pt idx="0">
                  <c:v>22.891283650462931</c:v>
                </c:pt>
                <c:pt idx="1">
                  <c:v>23.597467232978087</c:v>
                </c:pt>
                <c:pt idx="2">
                  <c:v>24.348063419596556</c:v>
                </c:pt>
                <c:pt idx="3">
                  <c:v>23.510509152364854</c:v>
                </c:pt>
                <c:pt idx="4">
                  <c:v>23.337654500346439</c:v>
                </c:pt>
                <c:pt idx="5">
                  <c:v>23.024186680292967</c:v>
                </c:pt>
                <c:pt idx="6">
                  <c:v>23.160100000000003</c:v>
                </c:pt>
                <c:pt idx="7">
                  <c:v>22.160515572870256</c:v>
                </c:pt>
              </c:numCache>
            </c:numRef>
          </c:val>
          <c:smooth val="0"/>
        </c:ser>
        <c:ser>
          <c:idx val="1"/>
          <c:order val="1"/>
          <c:tx>
            <c:strRef>
              <c:f>'Chart London Trend'!$O$5</c:f>
              <c:strCache>
                <c:ptCount val="1"/>
                <c:pt idx="0">
                  <c:v>Obese</c:v>
                </c:pt>
              </c:strCache>
            </c:strRef>
          </c:tx>
          <c:spPr>
            <a:ln>
              <a:solidFill>
                <a:srgbClr val="C00000"/>
              </a:solidFill>
            </a:ln>
          </c:spPr>
          <c:marker>
            <c:symbol val="diamond"/>
            <c:size val="5"/>
            <c:spPr>
              <a:solidFill>
                <a:srgbClr val="98002E"/>
              </a:solidFill>
              <a:ln>
                <a:noFill/>
              </a:ln>
            </c:spPr>
          </c:marker>
          <c:errBars>
            <c:errDir val="y"/>
            <c:errBarType val="both"/>
            <c:errValType val="cust"/>
            <c:noEndCap val="0"/>
            <c:plus>
              <c:numRef>
                <c:f>'Chart London Trend'!$S$6:$S$13</c:f>
                <c:numCache>
                  <c:formatCode>General</c:formatCode>
                  <c:ptCount val="8"/>
                  <c:pt idx="0">
                    <c:v>0.22888195780013731</c:v>
                  </c:pt>
                  <c:pt idx="1">
                    <c:v>0.22545180061487891</c:v>
                  </c:pt>
                  <c:pt idx="2">
                    <c:v>0.22324067960709826</c:v>
                  </c:pt>
                  <c:pt idx="3">
                    <c:v>0.21396302686295421</c:v>
                  </c:pt>
                  <c:pt idx="4">
                    <c:v>0.20623920029242093</c:v>
                  </c:pt>
                  <c:pt idx="5">
                    <c:v>0.19989215819601291</c:v>
                  </c:pt>
                  <c:pt idx="6">
                    <c:v>0.19987750424155593</c:v>
                  </c:pt>
                  <c:pt idx="7">
                    <c:v>0.1920492306863899</c:v>
                  </c:pt>
                </c:numCache>
              </c:numRef>
            </c:plus>
            <c:minus>
              <c:numRef>
                <c:f>'Chart London Trend'!$R$6:$R$13</c:f>
                <c:numCache>
                  <c:formatCode>General</c:formatCode>
                  <c:ptCount val="8"/>
                  <c:pt idx="0">
                    <c:v>0.2247361977892961</c:v>
                  </c:pt>
                  <c:pt idx="1">
                    <c:v>0.22157283097979708</c:v>
                  </c:pt>
                  <c:pt idx="2">
                    <c:v>0.21958476385005987</c:v>
                  </c:pt>
                  <c:pt idx="3">
                    <c:v>0.21040375629497099</c:v>
                  </c:pt>
                  <c:pt idx="4">
                    <c:v>0.20288610366321613</c:v>
                  </c:pt>
                  <c:pt idx="5">
                    <c:v>0.19668415612825108</c:v>
                  </c:pt>
                  <c:pt idx="6">
                    <c:v>0.19671420137222562</c:v>
                  </c:pt>
                  <c:pt idx="7">
                    <c:v>0.18887653901056112</c:v>
                  </c:pt>
                </c:numCache>
              </c:numRef>
            </c:minus>
            <c:spPr>
              <a:ln>
                <a:solidFill>
                  <a:srgbClr val="C00000"/>
                </a:solidFill>
              </a:ln>
            </c:spPr>
          </c:errBars>
          <c:cat>
            <c:strRef>
              <c:f>'Chart London Trend'!$M$6:$M$13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Trend'!$O$6:$O$13</c:f>
              <c:numCache>
                <c:formatCode>0.00</c:formatCode>
                <c:ptCount val="8"/>
                <c:pt idx="0">
                  <c:v>10.890952492652437</c:v>
                </c:pt>
                <c:pt idx="1">
                  <c:v>11.24631941006332</c:v>
                </c:pt>
                <c:pt idx="2">
                  <c:v>11.641813264521252</c:v>
                </c:pt>
                <c:pt idx="3">
                  <c:v>11.073290328723431</c:v>
                </c:pt>
                <c:pt idx="4">
                  <c:v>10.945218032676964</c:v>
                </c:pt>
                <c:pt idx="5">
                  <c:v>10.775421563617781</c:v>
                </c:pt>
                <c:pt idx="6">
                  <c:v>10.82</c:v>
                </c:pt>
                <c:pt idx="7">
                  <c:v>10.142569989846033</c:v>
                </c:pt>
              </c:numCache>
            </c:numRef>
          </c:val>
          <c:smooth val="0"/>
        </c:ser>
        <c:dLbls>
          <c:showLegendKey val="0"/>
          <c:showVal val="0"/>
          <c:showCatName val="0"/>
          <c:showSerName val="0"/>
          <c:showPercent val="0"/>
          <c:showBubbleSize val="0"/>
        </c:dLbls>
        <c:marker val="1"/>
        <c:smooth val="0"/>
        <c:axId val="88882560"/>
        <c:axId val="88892544"/>
      </c:lineChart>
      <c:catAx>
        <c:axId val="88882560"/>
        <c:scaling>
          <c:orientation val="minMax"/>
        </c:scaling>
        <c:delete val="0"/>
        <c:axPos val="b"/>
        <c:majorTickMark val="out"/>
        <c:minorTickMark val="none"/>
        <c:tickLblPos val="nextTo"/>
        <c:crossAx val="88892544"/>
        <c:crosses val="autoZero"/>
        <c:auto val="1"/>
        <c:lblAlgn val="ctr"/>
        <c:lblOffset val="100"/>
        <c:noMultiLvlLbl val="0"/>
      </c:catAx>
      <c:valAx>
        <c:axId val="88892544"/>
        <c:scaling>
          <c:orientation val="minMax"/>
          <c:max val="40"/>
        </c:scaling>
        <c:delete val="0"/>
        <c:axPos val="l"/>
        <c:majorGridlines>
          <c:spPr>
            <a:ln>
              <a:solidFill>
                <a:schemeClr val="bg1">
                  <a:lumMod val="85000"/>
                </a:schemeClr>
              </a:solidFill>
            </a:ln>
          </c:spPr>
        </c:majorGridlines>
        <c:numFmt formatCode="0" sourceLinked="0"/>
        <c:majorTickMark val="out"/>
        <c:minorTickMark val="none"/>
        <c:tickLblPos val="nextTo"/>
        <c:crossAx val="88882560"/>
        <c:crosses val="autoZero"/>
        <c:crossBetween val="between"/>
      </c:valAx>
      <c:spPr>
        <a:ln>
          <a:noFill/>
        </a:ln>
      </c:spPr>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06366748016146E-2"/>
          <c:y val="4.1407992745187638E-2"/>
          <c:w val="0.82147979309603847"/>
          <c:h val="0.86515928048612878"/>
        </c:manualLayout>
      </c:layout>
      <c:lineChart>
        <c:grouping val="standard"/>
        <c:varyColors val="0"/>
        <c:ser>
          <c:idx val="0"/>
          <c:order val="0"/>
          <c:tx>
            <c:strRef>
              <c:f>'Chart London Trend'!$N$25</c:f>
              <c:strCache>
                <c:ptCount val="1"/>
                <c:pt idx="0">
                  <c:v>Overweight</c:v>
                </c:pt>
              </c:strCache>
            </c:strRef>
          </c:tx>
          <c:spPr>
            <a:ln>
              <a:solidFill>
                <a:srgbClr val="00AE9E"/>
              </a:solidFill>
            </a:ln>
          </c:spPr>
          <c:marker>
            <c:symbol val="diamond"/>
            <c:size val="5"/>
            <c:spPr>
              <a:solidFill>
                <a:srgbClr val="00AE9E"/>
              </a:solidFill>
              <a:ln>
                <a:noFill/>
              </a:ln>
            </c:spPr>
          </c:marker>
          <c:errBars>
            <c:errDir val="y"/>
            <c:errBarType val="both"/>
            <c:errValType val="cust"/>
            <c:noEndCap val="0"/>
            <c:plus>
              <c:numRef>
                <c:f>'Chart London Trend'!$Q$26:$Q$33</c:f>
                <c:numCache>
                  <c:formatCode>General</c:formatCode>
                  <c:ptCount val="8"/>
                  <c:pt idx="0">
                    <c:v>0.35833946743299094</c:v>
                  </c:pt>
                  <c:pt idx="1">
                    <c:v>0.35520878120961896</c:v>
                  </c:pt>
                  <c:pt idx="2">
                    <c:v>0.35409311943724475</c:v>
                  </c:pt>
                  <c:pt idx="3">
                    <c:v>0.35232852528327641</c:v>
                  </c:pt>
                  <c:pt idx="4">
                    <c:v>0.35267180980198276</c:v>
                  </c:pt>
                  <c:pt idx="5">
                    <c:v>0.34976838323174775</c:v>
                  </c:pt>
                  <c:pt idx="6">
                    <c:v>0.34051244848893703</c:v>
                  </c:pt>
                  <c:pt idx="7">
                    <c:v>0.3343025360184626</c:v>
                  </c:pt>
                </c:numCache>
              </c:numRef>
            </c:plus>
            <c:minus>
              <c:numRef>
                <c:f>'Chart London Trend'!$P$26:$P$33</c:f>
                <c:numCache>
                  <c:formatCode>General</c:formatCode>
                  <c:ptCount val="8"/>
                  <c:pt idx="0">
                    <c:v>0.3568253679816209</c:v>
                  </c:pt>
                  <c:pt idx="1">
                    <c:v>0.35368395597304669</c:v>
                  </c:pt>
                  <c:pt idx="2">
                    <c:v>0.35268885253934457</c:v>
                  </c:pt>
                  <c:pt idx="3">
                    <c:v>0.35095861271909712</c:v>
                  </c:pt>
                  <c:pt idx="4">
                    <c:v>0.35135480895562665</c:v>
                  </c:pt>
                  <c:pt idx="5">
                    <c:v>0.3484605521382349</c:v>
                  </c:pt>
                  <c:pt idx="6">
                    <c:v>0.33929369483281846</c:v>
                  </c:pt>
                  <c:pt idx="7">
                    <c:v>0.33308322186812944</c:v>
                  </c:pt>
                </c:numCache>
              </c:numRef>
            </c:minus>
            <c:spPr>
              <a:ln>
                <a:solidFill>
                  <a:srgbClr val="00AE9E"/>
                </a:solidFill>
              </a:ln>
              <a:effectLst/>
            </c:spPr>
          </c:errBars>
          <c:cat>
            <c:strRef>
              <c:f>'Chart London Trend'!$M$6:$M$13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Trend'!$N$26:$N$33</c:f>
              <c:numCache>
                <c:formatCode>0.00</c:formatCode>
                <c:ptCount val="8"/>
                <c:pt idx="0">
                  <c:v>36.308152924919391</c:v>
                </c:pt>
                <c:pt idx="1">
                  <c:v>36.01527129252473</c:v>
                </c:pt>
                <c:pt idx="2">
                  <c:v>36.908019658215125</c:v>
                </c:pt>
                <c:pt idx="3">
                  <c:v>37.076744763639375</c:v>
                </c:pt>
                <c:pt idx="4">
                  <c:v>37.539553696722891</c:v>
                </c:pt>
                <c:pt idx="5">
                  <c:v>37.434125855178493</c:v>
                </c:pt>
                <c:pt idx="6">
                  <c:v>37.622000000000007</c:v>
                </c:pt>
                <c:pt idx="7">
                  <c:v>37.208119308171419</c:v>
                </c:pt>
              </c:numCache>
            </c:numRef>
          </c:val>
          <c:smooth val="0"/>
        </c:ser>
        <c:ser>
          <c:idx val="1"/>
          <c:order val="1"/>
          <c:tx>
            <c:strRef>
              <c:f>'Chart London Trend'!$O$25</c:f>
              <c:strCache>
                <c:ptCount val="1"/>
                <c:pt idx="0">
                  <c:v>Obese</c:v>
                </c:pt>
              </c:strCache>
            </c:strRef>
          </c:tx>
          <c:spPr>
            <a:ln>
              <a:solidFill>
                <a:srgbClr val="C00000"/>
              </a:solidFill>
            </a:ln>
          </c:spPr>
          <c:marker>
            <c:symbol val="diamond"/>
            <c:size val="5"/>
            <c:spPr>
              <a:solidFill>
                <a:srgbClr val="98002E"/>
              </a:solidFill>
              <a:ln>
                <a:noFill/>
              </a:ln>
            </c:spPr>
          </c:marker>
          <c:errBars>
            <c:errDir val="y"/>
            <c:errBarType val="both"/>
            <c:errValType val="cust"/>
            <c:noEndCap val="0"/>
            <c:plus>
              <c:numRef>
                <c:f>'Chart London Trend'!$S$26:$S$33</c:f>
                <c:numCache>
                  <c:formatCode>General</c:formatCode>
                  <c:ptCount val="8"/>
                  <c:pt idx="0">
                    <c:v>0.3076950463129613</c:v>
                  </c:pt>
                  <c:pt idx="1">
                    <c:v>0.30385348668000489</c:v>
                  </c:pt>
                  <c:pt idx="2">
                    <c:v>0.30407923459108588</c:v>
                  </c:pt>
                  <c:pt idx="3">
                    <c:v>0.30271025563370912</c:v>
                  </c:pt>
                  <c:pt idx="4">
                    <c:v>0.3052288368199072</c:v>
                  </c:pt>
                  <c:pt idx="5">
                    <c:v>0.3023937650442754</c:v>
                  </c:pt>
                  <c:pt idx="6">
                    <c:v>0.29404720285203112</c:v>
                  </c:pt>
                  <c:pt idx="7">
                    <c:v>0.29008799516131489</c:v>
                  </c:pt>
                </c:numCache>
              </c:numRef>
            </c:plus>
            <c:minus>
              <c:numRef>
                <c:f>'Chart London Trend'!$R$26:$R$33</c:f>
                <c:numCache>
                  <c:formatCode>General</c:formatCode>
                  <c:ptCount val="8"/>
                  <c:pt idx="0">
                    <c:v>0.30455717389024883</c:v>
                  </c:pt>
                  <c:pt idx="1">
                    <c:v>0.30072375328608558</c:v>
                  </c:pt>
                  <c:pt idx="2">
                    <c:v>0.30105864556147921</c:v>
                  </c:pt>
                  <c:pt idx="3">
                    <c:v>0.29973435973034412</c:v>
                  </c:pt>
                  <c:pt idx="4">
                    <c:v>0.30232683992349507</c:v>
                  </c:pt>
                  <c:pt idx="5">
                    <c:v>0.29952550413977264</c:v>
                  </c:pt>
                  <c:pt idx="6">
                    <c:v>0.29133297012770498</c:v>
                  </c:pt>
                  <c:pt idx="7">
                    <c:v>0.28747717273815354</c:v>
                  </c:pt>
                </c:numCache>
              </c:numRef>
            </c:minus>
            <c:spPr>
              <a:ln>
                <a:solidFill>
                  <a:srgbClr val="C00000"/>
                </a:solidFill>
              </a:ln>
            </c:spPr>
          </c:errBars>
          <c:cat>
            <c:strRef>
              <c:f>'Chart London Trend'!$M$6:$M$13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Trend'!$O$26:$O$33</c:f>
              <c:numCache>
                <c:formatCode>0.00</c:formatCode>
                <c:ptCount val="8"/>
                <c:pt idx="0">
                  <c:v>21.624539382772916</c:v>
                </c:pt>
                <c:pt idx="1">
                  <c:v>21.296072893455769</c:v>
                </c:pt>
                <c:pt idx="2">
                  <c:v>21.83904836367698</c:v>
                </c:pt>
                <c:pt idx="3">
                  <c:v>21.92648398046196</c:v>
                </c:pt>
                <c:pt idx="4">
                  <c:v>22.543543460914069</c:v>
                </c:pt>
                <c:pt idx="5">
                  <c:v>22.441238230711917</c:v>
                </c:pt>
                <c:pt idx="6">
                  <c:v>22.433499999999999</c:v>
                </c:pt>
                <c:pt idx="7">
                  <c:v>22.609742177225243</c:v>
                </c:pt>
              </c:numCache>
            </c:numRef>
          </c:val>
          <c:smooth val="0"/>
        </c:ser>
        <c:dLbls>
          <c:showLegendKey val="0"/>
          <c:showVal val="0"/>
          <c:showCatName val="0"/>
          <c:showSerName val="0"/>
          <c:showPercent val="0"/>
          <c:showBubbleSize val="0"/>
        </c:dLbls>
        <c:marker val="1"/>
        <c:smooth val="0"/>
        <c:axId val="88913792"/>
        <c:axId val="88915328"/>
      </c:lineChart>
      <c:catAx>
        <c:axId val="88913792"/>
        <c:scaling>
          <c:orientation val="minMax"/>
        </c:scaling>
        <c:delete val="0"/>
        <c:axPos val="b"/>
        <c:majorTickMark val="out"/>
        <c:minorTickMark val="none"/>
        <c:tickLblPos val="nextTo"/>
        <c:crossAx val="88915328"/>
        <c:crosses val="autoZero"/>
        <c:auto val="1"/>
        <c:lblAlgn val="ctr"/>
        <c:lblOffset val="100"/>
        <c:noMultiLvlLbl val="0"/>
      </c:catAx>
      <c:valAx>
        <c:axId val="88915328"/>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88913792"/>
        <c:crosses val="autoZero"/>
        <c:crossBetween val="between"/>
      </c:valAx>
      <c:spPr>
        <a:ln>
          <a:noFill/>
        </a:ln>
      </c:spPr>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084195672309784E-2"/>
          <c:y val="3.36823054083411E-2"/>
          <c:w val="0.82147979309603847"/>
          <c:h val="0.86515928048612878"/>
        </c:manualLayout>
      </c:layout>
      <c:lineChart>
        <c:grouping val="standard"/>
        <c:varyColors val="0"/>
        <c:ser>
          <c:idx val="0"/>
          <c:order val="0"/>
          <c:tx>
            <c:strRef>
              <c:f>'[Childhood Obesity in London presentation data.xlsx]Chart London Trend by sex'!$N$4:$N$5</c:f>
              <c:strCache>
                <c:ptCount val="1"/>
                <c:pt idx="0">
                  <c:v>Boys Rec</c:v>
                </c:pt>
              </c:strCache>
            </c:strRef>
          </c:tx>
          <c:spPr>
            <a:ln>
              <a:solidFill>
                <a:srgbClr val="00AE9E"/>
              </a:solidFill>
            </a:ln>
          </c:spPr>
          <c:marker>
            <c:symbol val="diamond"/>
            <c:size val="5"/>
            <c:spPr>
              <a:solidFill>
                <a:srgbClr val="00AE9E"/>
              </a:solidFill>
              <a:ln>
                <a:noFill/>
              </a:ln>
            </c:spPr>
          </c:marker>
          <c:errBars>
            <c:errDir val="y"/>
            <c:errBarType val="both"/>
            <c:errValType val="cust"/>
            <c:noEndCap val="0"/>
            <c:plus>
              <c:numRef>
                <c:f>'[Childhood Obesity in London presentation data.xlsx]Chart London Trend by sex'!$Q$6:$Q$13</c:f>
                <c:numCache>
                  <c:formatCode>General</c:formatCode>
                  <c:ptCount val="8"/>
                  <c:pt idx="0">
                    <c:v>0.50421586445723321</c:v>
                  </c:pt>
                  <c:pt idx="1">
                    <c:v>0.49933145485240971</c:v>
                  </c:pt>
                  <c:pt idx="2">
                    <c:v>0.48816823641202944</c:v>
                  </c:pt>
                  <c:pt idx="3">
                    <c:v>0.47460300953334311</c:v>
                  </c:pt>
                  <c:pt idx="4">
                    <c:v>0.45201326163258315</c:v>
                  </c:pt>
                  <c:pt idx="5">
                    <c:v>0.44312680370031998</c:v>
                  </c:pt>
                  <c:pt idx="6">
                    <c:v>0.44191801320426904</c:v>
                  </c:pt>
                  <c:pt idx="7">
                    <c:v>0.42207462932098849</c:v>
                  </c:pt>
                </c:numCache>
              </c:numRef>
            </c:plus>
            <c:minus>
              <c:numRef>
                <c:f>'[Childhood Obesity in London presentation data.xlsx]Chart London Trend by sex'!$P$6:$P$13</c:f>
                <c:numCache>
                  <c:formatCode>General</c:formatCode>
                  <c:ptCount val="8"/>
                  <c:pt idx="0">
                    <c:v>0.49887187725874682</c:v>
                  </c:pt>
                  <c:pt idx="1">
                    <c:v>0.49442923268666306</c:v>
                  </c:pt>
                  <c:pt idx="2">
                    <c:v>0.48361103751997447</c:v>
                  </c:pt>
                  <c:pt idx="3">
                    <c:v>0.4701211748208074</c:v>
                  </c:pt>
                  <c:pt idx="4">
                    <c:v>0.44769760965856165</c:v>
                  </c:pt>
                  <c:pt idx="5">
                    <c:v>0.43895247865701847</c:v>
                  </c:pt>
                  <c:pt idx="6">
                    <c:v>0.43778790208324381</c:v>
                  </c:pt>
                  <c:pt idx="7">
                    <c:v>0.41783630985759146</c:v>
                  </c:pt>
                </c:numCache>
              </c:numRef>
            </c:minus>
            <c:spPr>
              <a:ln>
                <a:solidFill>
                  <a:srgbClr val="00AE9E"/>
                </a:solidFill>
              </a:ln>
              <a:effectLst/>
            </c:spPr>
          </c:errBars>
          <c:cat>
            <c:strRef>
              <c:f>'[Childhood Obesity in London presentation data.xlsx]Chart London Trend by sex'!$M$6:$M$13</c:f>
              <c:strCache>
                <c:ptCount val="8"/>
                <c:pt idx="0">
                  <c:v>2007/08</c:v>
                </c:pt>
                <c:pt idx="1">
                  <c:v>2008/09</c:v>
                </c:pt>
                <c:pt idx="2">
                  <c:v>2009/10</c:v>
                </c:pt>
                <c:pt idx="3">
                  <c:v>2010/11</c:v>
                </c:pt>
                <c:pt idx="4">
                  <c:v>2011/12</c:v>
                </c:pt>
                <c:pt idx="5">
                  <c:v>2012/13</c:v>
                </c:pt>
                <c:pt idx="6">
                  <c:v>2013/14</c:v>
                </c:pt>
                <c:pt idx="7">
                  <c:v>2014/15</c:v>
                </c:pt>
              </c:strCache>
            </c:strRef>
          </c:cat>
          <c:val>
            <c:numRef>
              <c:f>'[Childhood Obesity in London presentation data.xlsx]Chart London Trend by sex'!$N$6:$N$13</c:f>
              <c:numCache>
                <c:formatCode>0.00</c:formatCode>
                <c:ptCount val="8"/>
                <c:pt idx="0">
                  <c:v>24.275940398604615</c:v>
                </c:pt>
                <c:pt idx="1">
                  <c:v>25.121838608731338</c:v>
                </c:pt>
                <c:pt idx="2">
                  <c:v>25.475303565381452</c:v>
                </c:pt>
                <c:pt idx="3">
                  <c:v>24.977267958312932</c:v>
                </c:pt>
                <c:pt idx="4">
                  <c:v>24.228354695265498</c:v>
                </c:pt>
                <c:pt idx="5">
                  <c:v>24.149745659393787</c:v>
                </c:pt>
                <c:pt idx="6">
                  <c:v>24.215508433935906</c:v>
                </c:pt>
                <c:pt idx="7">
                  <c:v>22.738955335640419</c:v>
                </c:pt>
              </c:numCache>
            </c:numRef>
          </c:val>
          <c:smooth val="0"/>
        </c:ser>
        <c:ser>
          <c:idx val="1"/>
          <c:order val="1"/>
          <c:tx>
            <c:strRef>
              <c:f>'[Childhood Obesity in London presentation data.xlsx]Chart London Trend by sex'!$O$4:$O$5</c:f>
              <c:strCache>
                <c:ptCount val="1"/>
                <c:pt idx="0">
                  <c:v>Boys Y6</c:v>
                </c:pt>
              </c:strCache>
            </c:strRef>
          </c:tx>
          <c:spPr>
            <a:ln>
              <a:solidFill>
                <a:srgbClr val="C00000"/>
              </a:solidFill>
            </a:ln>
          </c:spPr>
          <c:marker>
            <c:symbol val="diamond"/>
            <c:size val="5"/>
            <c:spPr>
              <a:solidFill>
                <a:srgbClr val="98002E"/>
              </a:solidFill>
              <a:ln>
                <a:noFill/>
              </a:ln>
            </c:spPr>
          </c:marker>
          <c:errBars>
            <c:errDir val="y"/>
            <c:errBarType val="both"/>
            <c:errValType val="cust"/>
            <c:noEndCap val="0"/>
            <c:plus>
              <c:numRef>
                <c:f>'[Childhood Obesity in London presentation data.xlsx]Chart London Trend by sex'!$S$6:$S$13</c:f>
                <c:numCache>
                  <c:formatCode>General</c:formatCode>
                  <c:ptCount val="8"/>
                  <c:pt idx="0">
                    <c:v>0.64524357463093907</c:v>
                  </c:pt>
                  <c:pt idx="1">
                    <c:v>0.63457961955855779</c:v>
                  </c:pt>
                  <c:pt idx="2">
                    <c:v>0.64129209154148015</c:v>
                  </c:pt>
                  <c:pt idx="3">
                    <c:v>0.64368308670464103</c:v>
                  </c:pt>
                  <c:pt idx="4">
                    <c:v>0.63862663280050924</c:v>
                  </c:pt>
                  <c:pt idx="5">
                    <c:v>0.63979693589266873</c:v>
                  </c:pt>
                  <c:pt idx="6">
                    <c:v>0.62184162757201022</c:v>
                  </c:pt>
                  <c:pt idx="7">
                    <c:v>0.61077257512548044</c:v>
                  </c:pt>
                </c:numCache>
              </c:numRef>
            </c:plus>
            <c:minus>
              <c:numRef>
                <c:f>'[Childhood Obesity in London presentation data.xlsx]Chart London Trend by sex'!$R$6:$R$13</c:f>
                <c:numCache>
                  <c:formatCode>General</c:formatCode>
                  <c:ptCount val="8"/>
                  <c:pt idx="0">
                    <c:v>0.64272777138961601</c:v>
                  </c:pt>
                  <c:pt idx="1">
                    <c:v>0.63196494465054798</c:v>
                  </c:pt>
                  <c:pt idx="2">
                    <c:v>0.63900590345778596</c:v>
                  </c:pt>
                  <c:pt idx="3">
                    <c:v>0.64152003527933488</c:v>
                  </c:pt>
                  <c:pt idx="4">
                    <c:v>0.63642055234861061</c:v>
                  </c:pt>
                  <c:pt idx="5">
                    <c:v>0.63767876688533676</c:v>
                  </c:pt>
                  <c:pt idx="6">
                    <c:v>0.61985152075742178</c:v>
                  </c:pt>
                  <c:pt idx="7">
                    <c:v>0.60882039305786151</c:v>
                  </c:pt>
                </c:numCache>
              </c:numRef>
            </c:minus>
            <c:spPr>
              <a:ln>
                <a:solidFill>
                  <a:srgbClr val="C00000"/>
                </a:solidFill>
              </a:ln>
            </c:spPr>
          </c:errBars>
          <c:cat>
            <c:strRef>
              <c:f>'[Childhood Obesity in London presentation data.xlsx]Chart London Trend by sex'!$M$6:$M$13</c:f>
              <c:strCache>
                <c:ptCount val="8"/>
                <c:pt idx="0">
                  <c:v>2007/08</c:v>
                </c:pt>
                <c:pt idx="1">
                  <c:v>2008/09</c:v>
                </c:pt>
                <c:pt idx="2">
                  <c:v>2009/10</c:v>
                </c:pt>
                <c:pt idx="3">
                  <c:v>2010/11</c:v>
                </c:pt>
                <c:pt idx="4">
                  <c:v>2011/12</c:v>
                </c:pt>
                <c:pt idx="5">
                  <c:v>2012/13</c:v>
                </c:pt>
                <c:pt idx="6">
                  <c:v>2013/14</c:v>
                </c:pt>
                <c:pt idx="7">
                  <c:v>2014/15</c:v>
                </c:pt>
              </c:strCache>
            </c:strRef>
          </c:cat>
          <c:val>
            <c:numRef>
              <c:f>'[Childhood Obesity in London presentation data.xlsx]Chart London Trend by sex'!$O$6:$O$13</c:f>
              <c:numCache>
                <c:formatCode>0.00</c:formatCode>
                <c:ptCount val="8"/>
                <c:pt idx="0">
                  <c:v>38.398351493253543</c:v>
                </c:pt>
                <c:pt idx="1">
                  <c:v>37.742974564034206</c:v>
                </c:pt>
                <c:pt idx="2">
                  <c:v>39.128411486135064</c:v>
                </c:pt>
                <c:pt idx="3">
                  <c:v>39.655407060616781</c:v>
                </c:pt>
                <c:pt idx="4">
                  <c:v>39.360323886639677</c:v>
                </c:pt>
                <c:pt idx="5">
                  <c:v>39.728344025984484</c:v>
                </c:pt>
                <c:pt idx="6">
                  <c:v>39.773533286047218</c:v>
                </c:pt>
                <c:pt idx="7">
                  <c:v>39.637076998528691</c:v>
                </c:pt>
              </c:numCache>
            </c:numRef>
          </c:val>
          <c:smooth val="0"/>
        </c:ser>
        <c:ser>
          <c:idx val="2"/>
          <c:order val="2"/>
          <c:tx>
            <c:strRef>
              <c:f>'[Childhood Obesity in London presentation data.xlsx]Chart London Trend by sex'!$N$24:$N$25</c:f>
              <c:strCache>
                <c:ptCount val="1"/>
                <c:pt idx="0">
                  <c:v>Girls Rec</c:v>
                </c:pt>
              </c:strCache>
            </c:strRef>
          </c:tx>
          <c:spPr>
            <a:ln>
              <a:solidFill>
                <a:srgbClr val="00AE9E">
                  <a:alpha val="60000"/>
                </a:srgbClr>
              </a:solidFill>
            </a:ln>
          </c:spPr>
          <c:marker>
            <c:symbol val="diamond"/>
            <c:size val="5"/>
            <c:spPr>
              <a:solidFill>
                <a:srgbClr val="00AE9E">
                  <a:alpha val="60000"/>
                </a:srgbClr>
              </a:solidFill>
              <a:ln>
                <a:noFill/>
              </a:ln>
            </c:spPr>
          </c:marker>
          <c:errBars>
            <c:errDir val="y"/>
            <c:errBarType val="both"/>
            <c:errValType val="cust"/>
            <c:noEndCap val="0"/>
            <c:plus>
              <c:numRef>
                <c:f>'[Childhood Obesity in London presentation data.xlsx]Chart London Trend by sex'!$S$26:$S$33</c:f>
                <c:numCache>
                  <c:formatCode>General</c:formatCode>
                  <c:ptCount val="8"/>
                  <c:pt idx="0">
                    <c:v>0.62127435044448731</c:v>
                  </c:pt>
                  <c:pt idx="1">
                    <c:v>0.6183107251236919</c:v>
                  </c:pt>
                  <c:pt idx="2">
                    <c:v>0.61597384863551952</c:v>
                  </c:pt>
                  <c:pt idx="3">
                    <c:v>0.60898839989275189</c:v>
                  </c:pt>
                  <c:pt idx="4">
                    <c:v>0.62028470301999761</c:v>
                  </c:pt>
                  <c:pt idx="5">
                    <c:v>0.60770514590178948</c:v>
                  </c:pt>
                  <c:pt idx="6">
                    <c:v>0.59445357581917335</c:v>
                  </c:pt>
                  <c:pt idx="7">
                    <c:v>0.57919634844753176</c:v>
                  </c:pt>
                </c:numCache>
              </c:numRef>
            </c:plus>
            <c:minus>
              <c:numRef>
                <c:f>'[Childhood Obesity in London presentation data.xlsx]Chart London Trend by sex'!$R$26:$R$33</c:f>
                <c:numCache>
                  <c:formatCode>General</c:formatCode>
                  <c:ptCount val="8"/>
                  <c:pt idx="0">
                    <c:v>0.61769421408206426</c:v>
                  </c:pt>
                  <c:pt idx="1">
                    <c:v>0.6147891746310421</c:v>
                  </c:pt>
                  <c:pt idx="2">
                    <c:v>0.61260195769787629</c:v>
                  </c:pt>
                  <c:pt idx="3">
                    <c:v>0.60563990843830595</c:v>
                  </c:pt>
                  <c:pt idx="4">
                    <c:v>0.61719051213772502</c:v>
                  </c:pt>
                  <c:pt idx="5">
                    <c:v>0.60457375367359134</c:v>
                  </c:pt>
                  <c:pt idx="6">
                    <c:v>0.59154789622489545</c:v>
                  </c:pt>
                  <c:pt idx="7">
                    <c:v>0.57624843585797692</c:v>
                  </c:pt>
                </c:numCache>
              </c:numRef>
            </c:minus>
            <c:spPr>
              <a:ln>
                <a:solidFill>
                  <a:srgbClr val="00AE9E">
                    <a:alpha val="60000"/>
                  </a:srgbClr>
                </a:solidFill>
              </a:ln>
            </c:spPr>
          </c:errBars>
          <c:cat>
            <c:strRef>
              <c:f>'[Childhood Obesity in London presentation data.xlsx]Chart London Trend by sex'!$M$6:$M$13</c:f>
              <c:strCache>
                <c:ptCount val="8"/>
                <c:pt idx="0">
                  <c:v>2007/08</c:v>
                </c:pt>
                <c:pt idx="1">
                  <c:v>2008/09</c:v>
                </c:pt>
                <c:pt idx="2">
                  <c:v>2009/10</c:v>
                </c:pt>
                <c:pt idx="3">
                  <c:v>2010/11</c:v>
                </c:pt>
                <c:pt idx="4">
                  <c:v>2011/12</c:v>
                </c:pt>
                <c:pt idx="5">
                  <c:v>2012/13</c:v>
                </c:pt>
                <c:pt idx="6">
                  <c:v>2013/14</c:v>
                </c:pt>
                <c:pt idx="7">
                  <c:v>2014/15</c:v>
                </c:pt>
              </c:strCache>
            </c:strRef>
          </c:cat>
          <c:val>
            <c:numRef>
              <c:f>'[Childhood Obesity in London presentation data.xlsx]Chart London Trend by sex'!$N$26:$N$33</c:f>
              <c:numCache>
                <c:formatCode>0.00</c:formatCode>
                <c:ptCount val="8"/>
                <c:pt idx="0">
                  <c:v>21.448695554178173</c:v>
                </c:pt>
                <c:pt idx="1">
                  <c:v>22.023935606862953</c:v>
                </c:pt>
                <c:pt idx="2">
                  <c:v>23.161165444172781</c:v>
                </c:pt>
                <c:pt idx="3">
                  <c:v>21.979625082058888</c:v>
                </c:pt>
                <c:pt idx="4">
                  <c:v>22.400587075173142</c:v>
                </c:pt>
                <c:pt idx="5">
                  <c:v>21.869203226780552</c:v>
                </c:pt>
                <c:pt idx="6">
                  <c:v>22.066984819365565</c:v>
                </c:pt>
                <c:pt idx="7">
                  <c:v>21.553682512048578</c:v>
                </c:pt>
              </c:numCache>
            </c:numRef>
          </c:val>
          <c:smooth val="0"/>
        </c:ser>
        <c:ser>
          <c:idx val="3"/>
          <c:order val="3"/>
          <c:tx>
            <c:strRef>
              <c:f>'[Childhood Obesity in London presentation data.xlsx]Chart London Trend by sex'!$O$24:$O$25</c:f>
              <c:strCache>
                <c:ptCount val="1"/>
                <c:pt idx="0">
                  <c:v>Girls Y6</c:v>
                </c:pt>
              </c:strCache>
            </c:strRef>
          </c:tx>
          <c:spPr>
            <a:ln>
              <a:solidFill>
                <a:srgbClr val="C00000">
                  <a:alpha val="60000"/>
                </a:srgbClr>
              </a:solidFill>
            </a:ln>
          </c:spPr>
          <c:marker>
            <c:symbol val="diamond"/>
            <c:size val="5"/>
            <c:spPr>
              <a:solidFill>
                <a:srgbClr val="98002E">
                  <a:alpha val="60000"/>
                </a:srgbClr>
              </a:solidFill>
              <a:ln>
                <a:noFill/>
              </a:ln>
            </c:spPr>
          </c:marker>
          <c:errBars>
            <c:errDir val="y"/>
            <c:errBarType val="both"/>
            <c:errValType val="cust"/>
            <c:noEndCap val="0"/>
            <c:plus>
              <c:numRef>
                <c:f>'[Childhood Obesity in London presentation data.xlsx]Chart London Trend by sex'!$Q$26:$Q$33</c:f>
                <c:numCache>
                  <c:formatCode>General</c:formatCode>
                  <c:ptCount val="8"/>
                  <c:pt idx="0">
                    <c:v>0.4843558123265197</c:v>
                  </c:pt>
                  <c:pt idx="1">
                    <c:v>0.47559979178765133</c:v>
                  </c:pt>
                  <c:pt idx="2">
                    <c:v>0.47807901082287074</c:v>
                  </c:pt>
                  <c:pt idx="3">
                    <c:v>0.45519014192780105</c:v>
                  </c:pt>
                  <c:pt idx="4">
                    <c:v>0.44614280388562477</c:v>
                  </c:pt>
                  <c:pt idx="5">
                    <c:v>0.42753013681722862</c:v>
                  </c:pt>
                  <c:pt idx="6">
                    <c:v>0.42967470026287913</c:v>
                  </c:pt>
                  <c:pt idx="7">
                    <c:v>0.4211234239359527</c:v>
                  </c:pt>
                </c:numCache>
              </c:numRef>
            </c:plus>
            <c:minus>
              <c:numRef>
                <c:f>'[Childhood Obesity in London presentation data.xlsx]Chart London Trend by sex'!$P$26:$P$33</c:f>
                <c:numCache>
                  <c:formatCode>General</c:formatCode>
                  <c:ptCount val="8"/>
                  <c:pt idx="0">
                    <c:v>0.4781763571372295</c:v>
                  </c:pt>
                  <c:pt idx="1">
                    <c:v>0.46990936764200697</c:v>
                  </c:pt>
                  <c:pt idx="2">
                    <c:v>0.47282788043671431</c:v>
                  </c:pt>
                  <c:pt idx="3">
                    <c:v>0.44995641079860604</c:v>
                  </c:pt>
                  <c:pt idx="4">
                    <c:v>0.4412805065380816</c:v>
                  </c:pt>
                  <c:pt idx="5">
                    <c:v>0.42286880450889086</c:v>
                  </c:pt>
                  <c:pt idx="6">
                    <c:v>0.42504084389931762</c:v>
                  </c:pt>
                  <c:pt idx="7">
                    <c:v>0.41648375829454309</c:v>
                  </c:pt>
                </c:numCache>
              </c:numRef>
            </c:minus>
            <c:spPr>
              <a:ln>
                <a:solidFill>
                  <a:srgbClr val="C00000">
                    <a:alpha val="60000"/>
                  </a:srgbClr>
                </a:solidFill>
              </a:ln>
            </c:spPr>
          </c:errBars>
          <c:cat>
            <c:strRef>
              <c:f>'[Childhood Obesity in London presentation data.xlsx]Chart London Trend by sex'!$M$6:$M$13</c:f>
              <c:strCache>
                <c:ptCount val="8"/>
                <c:pt idx="0">
                  <c:v>2007/08</c:v>
                </c:pt>
                <c:pt idx="1">
                  <c:v>2008/09</c:v>
                </c:pt>
                <c:pt idx="2">
                  <c:v>2009/10</c:v>
                </c:pt>
                <c:pt idx="3">
                  <c:v>2010/11</c:v>
                </c:pt>
                <c:pt idx="4">
                  <c:v>2011/12</c:v>
                </c:pt>
                <c:pt idx="5">
                  <c:v>2012/13</c:v>
                </c:pt>
                <c:pt idx="6">
                  <c:v>2013/14</c:v>
                </c:pt>
                <c:pt idx="7">
                  <c:v>2014/15</c:v>
                </c:pt>
              </c:strCache>
            </c:strRef>
          </c:cat>
          <c:val>
            <c:numRef>
              <c:f>'[Childhood Obesity in London presentation data.xlsx]Chart London Trend by sex'!$O$26:$O$33</c:f>
              <c:numCache>
                <c:formatCode>0.00</c:formatCode>
                <c:ptCount val="8"/>
                <c:pt idx="0">
                  <c:v>34.133231510309578</c:v>
                </c:pt>
                <c:pt idx="1">
                  <c:v>34.209074810578571</c:v>
                </c:pt>
                <c:pt idx="2">
                  <c:v>34.596643205197623</c:v>
                </c:pt>
                <c:pt idx="3">
                  <c:v>34.426780116435289</c:v>
                </c:pt>
                <c:pt idx="4">
                  <c:v>35.646537209563363</c:v>
                </c:pt>
                <c:pt idx="5">
                  <c:v>35.096548328866035</c:v>
                </c:pt>
                <c:pt idx="6">
                  <c:v>35.418936446173802</c:v>
                </c:pt>
                <c:pt idx="7">
                  <c:v>34.720478175699434</c:v>
                </c:pt>
              </c:numCache>
            </c:numRef>
          </c:val>
          <c:smooth val="0"/>
        </c:ser>
        <c:dLbls>
          <c:showLegendKey val="0"/>
          <c:showVal val="0"/>
          <c:showCatName val="0"/>
          <c:showSerName val="0"/>
          <c:showPercent val="0"/>
          <c:showBubbleSize val="0"/>
        </c:dLbls>
        <c:marker val="1"/>
        <c:smooth val="0"/>
        <c:axId val="90048000"/>
        <c:axId val="90049536"/>
      </c:lineChart>
      <c:catAx>
        <c:axId val="90048000"/>
        <c:scaling>
          <c:orientation val="minMax"/>
        </c:scaling>
        <c:delete val="0"/>
        <c:axPos val="b"/>
        <c:majorTickMark val="out"/>
        <c:minorTickMark val="none"/>
        <c:tickLblPos val="nextTo"/>
        <c:crossAx val="90049536"/>
        <c:crosses val="autoZero"/>
        <c:auto val="1"/>
        <c:lblAlgn val="ctr"/>
        <c:lblOffset val="100"/>
        <c:noMultiLvlLbl val="0"/>
      </c:catAx>
      <c:valAx>
        <c:axId val="9004953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90048000"/>
        <c:crosses val="autoZero"/>
        <c:crossBetween val="between"/>
      </c:valAx>
      <c:spPr>
        <a:ln>
          <a:noFill/>
        </a:ln>
      </c:spPr>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084195672309784E-2"/>
          <c:y val="3.36823054083411E-2"/>
          <c:w val="0.82147979309603847"/>
          <c:h val="0.86515928048612878"/>
        </c:manualLayout>
      </c:layout>
      <c:lineChart>
        <c:grouping val="standard"/>
        <c:varyColors val="0"/>
        <c:ser>
          <c:idx val="0"/>
          <c:order val="0"/>
          <c:tx>
            <c:strRef>
              <c:f>'Chart London Trend Ob by sex'!$N$4:$N$5</c:f>
              <c:strCache>
                <c:ptCount val="1"/>
                <c:pt idx="0">
                  <c:v>Boys Rec</c:v>
                </c:pt>
              </c:strCache>
            </c:strRef>
          </c:tx>
          <c:spPr>
            <a:ln>
              <a:solidFill>
                <a:srgbClr val="00AE9E"/>
              </a:solidFill>
            </a:ln>
          </c:spPr>
          <c:marker>
            <c:symbol val="diamond"/>
            <c:size val="5"/>
            <c:spPr>
              <a:solidFill>
                <a:srgbClr val="00AE9E"/>
              </a:solidFill>
              <a:ln>
                <a:noFill/>
              </a:ln>
            </c:spPr>
          </c:marker>
          <c:errBars>
            <c:errDir val="y"/>
            <c:errBarType val="both"/>
            <c:errValType val="cust"/>
            <c:noEndCap val="0"/>
            <c:plus>
              <c:numRef>
                <c:f>'Chart London Trend Ob by sex'!$Q$6:$Q$13</c:f>
                <c:numCache>
                  <c:formatCode>General</c:formatCode>
                  <c:ptCount val="8"/>
                  <c:pt idx="0">
                    <c:v>0.35326141989536453</c:v>
                  </c:pt>
                  <c:pt idx="1">
                    <c:v>0.34956800056943749</c:v>
                  </c:pt>
                  <c:pt idx="2">
                    <c:v>0.3416252634167094</c:v>
                  </c:pt>
                  <c:pt idx="3">
                    <c:v>0.33050812639802807</c:v>
                  </c:pt>
                  <c:pt idx="4">
                    <c:v>0.31302074721643791</c:v>
                  </c:pt>
                  <c:pt idx="5">
                    <c:v>0.30758011058899726</c:v>
                  </c:pt>
                  <c:pt idx="6">
                    <c:v>0.30821610297953761</c:v>
                  </c:pt>
                  <c:pt idx="7">
                    <c:v>0.28995858123934681</c:v>
                  </c:pt>
                </c:numCache>
              </c:numRef>
            </c:plus>
            <c:minus>
              <c:numRef>
                <c:f>'Chart London Trend Ob by sex'!$P$6:$P$13</c:f>
                <c:numCache>
                  <c:formatCode>General</c:formatCode>
                  <c:ptCount val="8"/>
                  <c:pt idx="0">
                    <c:v>0.34531692633768429</c:v>
                  </c:pt>
                  <c:pt idx="1">
                    <c:v>0.34211029482085209</c:v>
                  </c:pt>
                  <c:pt idx="2">
                    <c:v>0.33462338509138512</c:v>
                  </c:pt>
                  <c:pt idx="3">
                    <c:v>0.32369486068618691</c:v>
                  </c:pt>
                  <c:pt idx="4">
                    <c:v>0.30656935307038324</c:v>
                  </c:pt>
                  <c:pt idx="5">
                    <c:v>0.30136207021915951</c:v>
                  </c:pt>
                  <c:pt idx="6">
                    <c:v>0.30207145013029546</c:v>
                  </c:pt>
                  <c:pt idx="7">
                    <c:v>0.28383275363141891</c:v>
                  </c:pt>
                </c:numCache>
              </c:numRef>
            </c:minus>
            <c:spPr>
              <a:ln>
                <a:solidFill>
                  <a:srgbClr val="00AE9E"/>
                </a:solidFill>
              </a:ln>
              <a:effectLst/>
            </c:spPr>
          </c:errBars>
          <c:cat>
            <c:strRef>
              <c:f>'Chart London Trend Ob by sex'!$M$6:$M$13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 Ob by sex'!$N$6:$N$13</c:f>
              <c:numCache>
                <c:formatCode>0.00</c:formatCode>
                <c:ptCount val="8"/>
                <c:pt idx="0">
                  <c:v>11.75802482490062</c:v>
                </c:pt>
                <c:pt idx="1">
                  <c:v>12.153080593033398</c:v>
                </c:pt>
                <c:pt idx="2">
                  <c:v>12.31919113734217</c:v>
                </c:pt>
                <c:pt idx="3">
                  <c:v>11.960551164579982</c:v>
                </c:pt>
                <c:pt idx="4">
                  <c:v>11.474409277181968</c:v>
                </c:pt>
                <c:pt idx="5">
                  <c:v>11.493673014671879</c:v>
                </c:pt>
                <c:pt idx="6">
                  <c:v>11.638623047893079</c:v>
                </c:pt>
                <c:pt idx="7">
                  <c:v>10.598425515552586</c:v>
                </c:pt>
              </c:numCache>
            </c:numRef>
          </c:val>
          <c:smooth val="0"/>
        </c:ser>
        <c:ser>
          <c:idx val="1"/>
          <c:order val="1"/>
          <c:tx>
            <c:strRef>
              <c:f>'Chart London Trend Ob by sex'!$O$4:$O$5</c:f>
              <c:strCache>
                <c:ptCount val="1"/>
                <c:pt idx="0">
                  <c:v>Boys Y6</c:v>
                </c:pt>
              </c:strCache>
            </c:strRef>
          </c:tx>
          <c:spPr>
            <a:ln>
              <a:solidFill>
                <a:srgbClr val="C00000"/>
              </a:solidFill>
            </a:ln>
          </c:spPr>
          <c:marker>
            <c:symbol val="diamond"/>
            <c:size val="5"/>
            <c:spPr>
              <a:solidFill>
                <a:srgbClr val="98002E"/>
              </a:solidFill>
              <a:ln>
                <a:noFill/>
              </a:ln>
            </c:spPr>
          </c:marker>
          <c:errBars>
            <c:errDir val="y"/>
            <c:errBarType val="both"/>
            <c:errValType val="cust"/>
            <c:noEndCap val="0"/>
            <c:plus>
              <c:numRef>
                <c:f>'Chart London Trend Ob by sex'!$S$6:$S$13</c:f>
                <c:numCache>
                  <c:formatCode>General</c:formatCode>
                  <c:ptCount val="8"/>
                  <c:pt idx="0">
                    <c:v>0.50908182890849929</c:v>
                  </c:pt>
                  <c:pt idx="1">
                    <c:v>0.50111311100467404</c:v>
                  </c:pt>
                  <c:pt idx="2">
                    <c:v>0.5045185414984914</c:v>
                  </c:pt>
                  <c:pt idx="3">
                    <c:v>0.50737769668176824</c:v>
                  </c:pt>
                  <c:pt idx="4">
                    <c:v>0.50517907035478515</c:v>
                  </c:pt>
                  <c:pt idx="5">
                    <c:v>0.50575978828744184</c:v>
                  </c:pt>
                  <c:pt idx="6">
                    <c:v>0.49260268400136553</c:v>
                  </c:pt>
                  <c:pt idx="7">
                    <c:v>0.48665507597890212</c:v>
                  </c:pt>
                </c:numCache>
              </c:numRef>
            </c:plus>
            <c:minus>
              <c:numRef>
                <c:f>'Chart London Trend Ob by sex'!$R$6:$R$13</c:f>
                <c:numCache>
                  <c:formatCode>General</c:formatCode>
                  <c:ptCount val="8"/>
                  <c:pt idx="0">
                    <c:v>0.50337689309118971</c:v>
                  </c:pt>
                  <c:pt idx="1">
                    <c:v>0.49542409020348899</c:v>
                  </c:pt>
                  <c:pt idx="2">
                    <c:v>0.49905189536054095</c:v>
                  </c:pt>
                  <c:pt idx="3">
                    <c:v>0.5020296864942182</c:v>
                  </c:pt>
                  <c:pt idx="4">
                    <c:v>0.49987485155136824</c:v>
                  </c:pt>
                  <c:pt idx="5">
                    <c:v>0.50052456461390094</c:v>
                  </c:pt>
                  <c:pt idx="6">
                    <c:v>0.48768928429343461</c:v>
                  </c:pt>
                  <c:pt idx="7">
                    <c:v>0.48193861149467665</c:v>
                  </c:pt>
                </c:numCache>
              </c:numRef>
            </c:minus>
            <c:spPr>
              <a:ln>
                <a:solidFill>
                  <a:srgbClr val="C00000"/>
                </a:solidFill>
              </a:ln>
            </c:spPr>
          </c:errBars>
          <c:cat>
            <c:strRef>
              <c:f>'Chart London Trend Ob by sex'!$M$6:$M$13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 Ob by sex'!$O$6:$O$13</c:f>
              <c:numCache>
                <c:formatCode>0.00</c:formatCode>
                <c:ptCount val="8"/>
                <c:pt idx="0">
                  <c:v>23.691638909275671</c:v>
                </c:pt>
                <c:pt idx="1">
                  <c:v>23.331111851605023</c:v>
                </c:pt>
                <c:pt idx="2">
                  <c:v>24.004270345733762</c:v>
                </c:pt>
                <c:pt idx="3">
                  <c:v>24.423637006995293</c:v>
                </c:pt>
                <c:pt idx="4">
                  <c:v>24.418353576248315</c:v>
                </c:pt>
                <c:pt idx="5">
                  <c:v>24.612782863125119</c:v>
                </c:pt>
                <c:pt idx="6">
                  <c:v>24.751747897456681</c:v>
                </c:pt>
                <c:pt idx="7">
                  <c:v>24.963217263364395</c:v>
                </c:pt>
              </c:numCache>
            </c:numRef>
          </c:val>
          <c:smooth val="0"/>
        </c:ser>
        <c:ser>
          <c:idx val="2"/>
          <c:order val="2"/>
          <c:tx>
            <c:strRef>
              <c:f>'Chart London Trend Ob by sex'!$N$24:$N$25</c:f>
              <c:strCache>
                <c:ptCount val="1"/>
                <c:pt idx="0">
                  <c:v>Girls Rec</c:v>
                </c:pt>
              </c:strCache>
            </c:strRef>
          </c:tx>
          <c:spPr>
            <a:ln>
              <a:solidFill>
                <a:srgbClr val="00AE9E">
                  <a:alpha val="60000"/>
                </a:srgbClr>
              </a:solidFill>
            </a:ln>
          </c:spPr>
          <c:marker>
            <c:symbol val="diamond"/>
            <c:size val="5"/>
            <c:spPr>
              <a:solidFill>
                <a:srgbClr val="00AE9E">
                  <a:alpha val="60000"/>
                </a:srgbClr>
              </a:solidFill>
              <a:ln>
                <a:noFill/>
              </a:ln>
            </c:spPr>
          </c:marker>
          <c:errBars>
            <c:errDir val="y"/>
            <c:errBarType val="both"/>
            <c:errValType val="cust"/>
            <c:noEndCap val="0"/>
            <c:plus>
              <c:numRef>
                <c:f>'Chart London Trend Ob by sex'!$S$26:$S$33</c:f>
                <c:numCache>
                  <c:formatCode>General</c:formatCode>
                  <c:ptCount val="8"/>
                  <c:pt idx="0">
                    <c:v>0.47171573438247094</c:v>
                  </c:pt>
                  <c:pt idx="1">
                    <c:v>0.46532292509040829</c:v>
                  </c:pt>
                  <c:pt idx="2">
                    <c:v>0.46587819718630641</c:v>
                  </c:pt>
                  <c:pt idx="3">
                    <c:v>0.4590800236822794</c:v>
                  </c:pt>
                  <c:pt idx="4">
                    <c:v>0.4738341549285181</c:v>
                  </c:pt>
                  <c:pt idx="5">
                    <c:v>0.46365934412065712</c:v>
                  </c:pt>
                  <c:pt idx="6">
                    <c:v>0.44961069012847688</c:v>
                  </c:pt>
                  <c:pt idx="7">
                    <c:v>0.44385861057657294</c:v>
                  </c:pt>
                </c:numCache>
              </c:numRef>
            </c:plus>
            <c:minus>
              <c:numRef>
                <c:f>'Chart London Trend Ob by sex'!$R$26:$R$33</c:f>
                <c:numCache>
                  <c:formatCode>General</c:formatCode>
                  <c:ptCount val="8"/>
                  <c:pt idx="0">
                    <c:v>0.46482784892993578</c:v>
                  </c:pt>
                  <c:pt idx="1">
                    <c:v>0.45844717786966882</c:v>
                  </c:pt>
                  <c:pt idx="2">
                    <c:v>0.45922018628572658</c:v>
                  </c:pt>
                  <c:pt idx="3">
                    <c:v>0.45249196905396971</c:v>
                  </c:pt>
                  <c:pt idx="4">
                    <c:v>0.46749514686295157</c:v>
                  </c:pt>
                  <c:pt idx="5">
                    <c:v>0.45740403041099498</c:v>
                  </c:pt>
                  <c:pt idx="6">
                    <c:v>0.44364425108254935</c:v>
                  </c:pt>
                  <c:pt idx="7">
                    <c:v>0.43810911504933259</c:v>
                  </c:pt>
                </c:numCache>
              </c:numRef>
            </c:minus>
            <c:spPr>
              <a:ln>
                <a:solidFill>
                  <a:srgbClr val="00AE9E">
                    <a:alpha val="60000"/>
                  </a:srgbClr>
                </a:solidFill>
              </a:ln>
            </c:spPr>
          </c:errBars>
          <c:cat>
            <c:strRef>
              <c:f>'Chart London Trend Ob by sex'!$M$6:$M$13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 Ob by sex'!$N$26:$N$33</c:f>
              <c:numCache>
                <c:formatCode>0.00</c:formatCode>
                <c:ptCount val="8"/>
                <c:pt idx="0">
                  <c:v>9.9876035386262476</c:v>
                </c:pt>
                <c:pt idx="1">
                  <c:v>10.310315611099345</c:v>
                </c:pt>
                <c:pt idx="2">
                  <c:v>10.928585982070089</c:v>
                </c:pt>
                <c:pt idx="3">
                  <c:v>10.150988353716356</c:v>
                </c:pt>
                <c:pt idx="4">
                  <c:v>10.388478649727102</c:v>
                </c:pt>
                <c:pt idx="5">
                  <c:v>10.038393511927872</c:v>
                </c:pt>
                <c:pt idx="6">
                  <c:v>9.9721436437841451</c:v>
                </c:pt>
                <c:pt idx="7">
                  <c:v>9.6643383367656739</c:v>
                </c:pt>
              </c:numCache>
            </c:numRef>
          </c:val>
          <c:smooth val="0"/>
        </c:ser>
        <c:ser>
          <c:idx val="3"/>
          <c:order val="3"/>
          <c:tx>
            <c:strRef>
              <c:f>'Chart London Trend Ob by sex'!$O$24:$O$25</c:f>
              <c:strCache>
                <c:ptCount val="1"/>
                <c:pt idx="0">
                  <c:v>Girls Y6</c:v>
                </c:pt>
              </c:strCache>
            </c:strRef>
          </c:tx>
          <c:spPr>
            <a:ln>
              <a:solidFill>
                <a:srgbClr val="C00000">
                  <a:alpha val="60000"/>
                </a:srgbClr>
              </a:solidFill>
            </a:ln>
          </c:spPr>
          <c:marker>
            <c:symbol val="diamond"/>
            <c:size val="5"/>
            <c:spPr>
              <a:solidFill>
                <a:srgbClr val="98002E">
                  <a:alpha val="60000"/>
                </a:srgbClr>
              </a:solidFill>
              <a:ln>
                <a:noFill/>
              </a:ln>
            </c:spPr>
          </c:marker>
          <c:errBars>
            <c:errDir val="y"/>
            <c:errBarType val="both"/>
            <c:errValType val="cust"/>
            <c:noEndCap val="0"/>
            <c:plus>
              <c:numRef>
                <c:f>'Chart London Trend Ob by sex'!$Q$26:$Q$33</c:f>
                <c:numCache>
                  <c:formatCode>General</c:formatCode>
                  <c:ptCount val="8"/>
                  <c:pt idx="0">
                    <c:v>0.33295164730249915</c:v>
                  </c:pt>
                  <c:pt idx="1">
                    <c:v>0.32771027811163833</c:v>
                  </c:pt>
                  <c:pt idx="2">
                    <c:v>0.33063689995591083</c:v>
                  </c:pt>
                  <c:pt idx="3">
                    <c:v>0.31148503447177234</c:v>
                  </c:pt>
                  <c:pt idx="4">
                    <c:v>0.3058553339323602</c:v>
                  </c:pt>
                  <c:pt idx="5">
                    <c:v>0.29157451923324196</c:v>
                  </c:pt>
                  <c:pt idx="6">
                    <c:v>0.29079653104966496</c:v>
                  </c:pt>
                  <c:pt idx="7">
                    <c:v>0.28391003338126097</c:v>
                  </c:pt>
                </c:numCache>
              </c:numRef>
            </c:plus>
            <c:minus>
              <c:numRef>
                <c:f>'Chart London Trend Ob by sex'!$P$26:$P$33</c:f>
                <c:numCache>
                  <c:formatCode>General</c:formatCode>
                  <c:ptCount val="8"/>
                  <c:pt idx="0">
                    <c:v>0.32429162928411159</c:v>
                  </c:pt>
                  <c:pt idx="1">
                    <c:v>0.31963726486697119</c:v>
                  </c:pt>
                  <c:pt idx="2">
                    <c:v>0.32299241416600033</c:v>
                  </c:pt>
                  <c:pt idx="3">
                    <c:v>0.30404191448027795</c:v>
                  </c:pt>
                  <c:pt idx="4">
                    <c:v>0.29887681610235184</c:v>
                  </c:pt>
                  <c:pt idx="5">
                    <c:v>0.28495279682283048</c:v>
                  </c:pt>
                  <c:pt idx="6">
                    <c:v>0.28415624049397614</c:v>
                  </c:pt>
                  <c:pt idx="7">
                    <c:v>0.27733118592159123</c:v>
                  </c:pt>
                </c:numCache>
              </c:numRef>
            </c:minus>
            <c:spPr>
              <a:ln>
                <a:solidFill>
                  <a:srgbClr val="C00000">
                    <a:alpha val="60000"/>
                  </a:srgbClr>
                </a:solidFill>
              </a:ln>
            </c:spPr>
          </c:errBars>
          <c:cat>
            <c:strRef>
              <c:f>'Chart London Trend Ob by sex'!$M$6:$M$13</c:f>
              <c:strCache>
                <c:ptCount val="8"/>
                <c:pt idx="0">
                  <c:v>2007/08</c:v>
                </c:pt>
                <c:pt idx="1">
                  <c:v>2008/09</c:v>
                </c:pt>
                <c:pt idx="2">
                  <c:v>2009/10</c:v>
                </c:pt>
                <c:pt idx="3">
                  <c:v>2010/11</c:v>
                </c:pt>
                <c:pt idx="4">
                  <c:v>2011/12</c:v>
                </c:pt>
                <c:pt idx="5">
                  <c:v>2012/13</c:v>
                </c:pt>
                <c:pt idx="6">
                  <c:v>2013/14</c:v>
                </c:pt>
                <c:pt idx="7">
                  <c:v>2014/15</c:v>
                </c:pt>
              </c:strCache>
            </c:strRef>
          </c:cat>
          <c:val>
            <c:numRef>
              <c:f>'Chart London Trend Ob by sex'!$O$26:$O$33</c:f>
              <c:numCache>
                <c:formatCode>0.00</c:formatCode>
                <c:ptCount val="8"/>
                <c:pt idx="0">
                  <c:v>19.473653292604123</c:v>
                </c:pt>
                <c:pt idx="1">
                  <c:v>19.168577815194357</c:v>
                </c:pt>
                <c:pt idx="2">
                  <c:v>19.585102442082466</c:v>
                </c:pt>
                <c:pt idx="3">
                  <c:v>19.36016569637259</c:v>
                </c:pt>
                <c:pt idx="4">
                  <c:v>20.594342799416321</c:v>
                </c:pt>
                <c:pt idx="5">
                  <c:v>20.228652699524098</c:v>
                </c:pt>
                <c:pt idx="6">
                  <c:v>20.059662775616083</c:v>
                </c:pt>
                <c:pt idx="7">
                  <c:v>20.199407303229695</c:v>
                </c:pt>
              </c:numCache>
            </c:numRef>
          </c:val>
          <c:smooth val="0"/>
        </c:ser>
        <c:dLbls>
          <c:showLegendKey val="0"/>
          <c:showVal val="0"/>
          <c:showCatName val="0"/>
          <c:showSerName val="0"/>
          <c:showPercent val="0"/>
          <c:showBubbleSize val="0"/>
        </c:dLbls>
        <c:marker val="1"/>
        <c:smooth val="0"/>
        <c:axId val="90198400"/>
        <c:axId val="90199936"/>
      </c:lineChart>
      <c:catAx>
        <c:axId val="90198400"/>
        <c:scaling>
          <c:orientation val="minMax"/>
        </c:scaling>
        <c:delete val="0"/>
        <c:axPos val="b"/>
        <c:majorTickMark val="out"/>
        <c:minorTickMark val="none"/>
        <c:tickLblPos val="nextTo"/>
        <c:crossAx val="90199936"/>
        <c:crosses val="autoZero"/>
        <c:auto val="1"/>
        <c:lblAlgn val="ctr"/>
        <c:lblOffset val="100"/>
        <c:noMultiLvlLbl val="0"/>
      </c:catAx>
      <c:valAx>
        <c:axId val="9019993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90198400"/>
        <c:crosses val="autoZero"/>
        <c:crossBetween val="between"/>
      </c:valAx>
      <c:spPr>
        <a:ln>
          <a:noFill/>
        </a:ln>
      </c:spPr>
    </c:plotArea>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'Chart Ethnicity'!$R$2</c:f>
              <c:strCache>
                <c:ptCount val="1"/>
                <c:pt idx="0">
                  <c:v>Boys</c:v>
                </c:pt>
              </c:strCache>
            </c:strRef>
          </c:tx>
          <c:spPr>
            <a:solidFill>
              <a:srgbClr val="00AE9E"/>
            </a:solidFill>
          </c:spPr>
          <c:invertIfNegative val="0"/>
          <c:dLbls>
            <c:numFmt formatCode="#,##0.0" sourceLinked="0"/>
            <c:txPr>
              <a:bodyPr/>
              <a:lstStyle/>
              <a:p>
                <a:pPr>
                  <a:defRPr sz="900" b="1">
                    <a:solidFill>
                      <a:schemeClr val="bg1"/>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dLbls>
          <c:errBars>
            <c:errBarType val="both"/>
            <c:errValType val="cust"/>
            <c:noEndCap val="0"/>
            <c:plus>
              <c:numRef>
                <c:f>'Chart Ethnicity'!$U$3:$U$13</c:f>
                <c:numCache>
                  <c:formatCode>General</c:formatCode>
                  <c:ptCount val="11"/>
                  <c:pt idx="0">
                    <c:v>0.81828400654571221</c:v>
                  </c:pt>
                  <c:pt idx="1">
                    <c:v>2.0415331811785622</c:v>
                  </c:pt>
                  <c:pt idx="2">
                    <c:v>1.1211033271484343</c:v>
                  </c:pt>
                  <c:pt idx="3">
                    <c:v>1.6710864221333361</c:v>
                  </c:pt>
                  <c:pt idx="4">
                    <c:v>1.4105378229236922</c:v>
                  </c:pt>
                  <c:pt idx="5">
                    <c:v>1.6478702763232989</c:v>
                  </c:pt>
                  <c:pt idx="6">
                    <c:v>1.5189936642236126</c:v>
                  </c:pt>
                  <c:pt idx="7">
                    <c:v>1.2087589442659044</c:v>
                  </c:pt>
                  <c:pt idx="8">
                    <c:v>0.97797621679552726</c:v>
                  </c:pt>
                  <c:pt idx="9">
                    <c:v>0.76636222736380377</c:v>
                  </c:pt>
                  <c:pt idx="10">
                    <c:v>0.53963372816724231</c:v>
                  </c:pt>
                </c:numCache>
              </c:numRef>
            </c:plus>
            <c:minus>
              <c:numRef>
                <c:f>'Chart Ethnicity'!$T$3:$T$13</c:f>
                <c:numCache>
                  <c:formatCode>General</c:formatCode>
                  <c:ptCount val="11"/>
                  <c:pt idx="0">
                    <c:v>0.77307850956116897</c:v>
                  </c:pt>
                  <c:pt idx="1">
                    <c:v>1.850618822789607</c:v>
                  </c:pt>
                  <c:pt idx="2">
                    <c:v>1.0678695504666824</c:v>
                  </c:pt>
                  <c:pt idx="3">
                    <c:v>1.4952724751333579</c:v>
                  </c:pt>
                  <c:pt idx="4">
                    <c:v>1.2676558908790132</c:v>
                  </c:pt>
                  <c:pt idx="5">
                    <c:v>1.522385734246992</c:v>
                  </c:pt>
                  <c:pt idx="6">
                    <c:v>1.3587611340821981</c:v>
                  </c:pt>
                  <c:pt idx="7">
                    <c:v>1.0924905820848458</c:v>
                  </c:pt>
                  <c:pt idx="8">
                    <c:v>0.90610790772279315</c:v>
                  </c:pt>
                  <c:pt idx="9">
                    <c:v>0.72058206852079754</c:v>
                  </c:pt>
                  <c:pt idx="10">
                    <c:v>0.51159789036410031</c:v>
                  </c:pt>
                </c:numCache>
              </c:numRef>
            </c:minus>
            <c:spPr>
              <a:ln>
                <a:solidFill>
                  <a:srgbClr val="98002E"/>
                </a:solidFill>
              </a:ln>
            </c:spPr>
          </c:errBars>
          <c:cat>
            <c:strRef>
              <c:f>'Chart Ethnicity'!$Q$3:$Q$13</c:f>
              <c:strCache>
                <c:ptCount val="11"/>
                <c:pt idx="0">
                  <c:v>Any other group</c:v>
                </c:pt>
                <c:pt idx="1">
                  <c:v>Black Other </c:v>
                </c:pt>
                <c:pt idx="2">
                  <c:v>Black - African</c:v>
                </c:pt>
                <c:pt idx="3">
                  <c:v>Black - Caribbean</c:v>
                </c:pt>
                <c:pt idx="4">
                  <c:v>Any Other Asian Background</c:v>
                </c:pt>
                <c:pt idx="5">
                  <c:v>Bangladeshi</c:v>
                </c:pt>
                <c:pt idx="6">
                  <c:v>Pakistani</c:v>
                </c:pt>
                <c:pt idx="7">
                  <c:v>Indian</c:v>
                </c:pt>
                <c:pt idx="8">
                  <c:v>Mixed</c:v>
                </c:pt>
                <c:pt idx="9">
                  <c:v>White other</c:v>
                </c:pt>
                <c:pt idx="10">
                  <c:v>White British</c:v>
                </c:pt>
              </c:strCache>
            </c:strRef>
          </c:cat>
          <c:val>
            <c:numRef>
              <c:f>'Chart Ethnicity'!$R$3:$R$13</c:f>
              <c:numCache>
                <c:formatCode>0.00</c:formatCode>
                <c:ptCount val="11"/>
                <c:pt idx="0">
                  <c:v>10.943623756406391</c:v>
                </c:pt>
                <c:pt idx="1">
                  <c:v>14.196242171189979</c:v>
                </c:pt>
                <c:pt idx="2">
                  <c:v>15.530074431703882</c:v>
                </c:pt>
                <c:pt idx="3">
                  <c:v>11.078373600471419</c:v>
                </c:pt>
                <c:pt idx="4">
                  <c:v>10.018639328984156</c:v>
                </c:pt>
                <c:pt idx="5">
                  <c:v>14.298808432630613</c:v>
                </c:pt>
                <c:pt idx="6">
                  <c:v>10.252365930599369</c:v>
                </c:pt>
                <c:pt idx="7">
                  <c:v>9.2633928571428577</c:v>
                </c:pt>
                <c:pt idx="8">
                  <c:v>9.8996030819519039</c:v>
                </c:pt>
                <c:pt idx="9">
                  <c:v>9.726128793486307</c:v>
                </c:pt>
                <c:pt idx="10">
                  <c:v>8.2328264289459892</c:v>
                </c:pt>
              </c:numCache>
            </c:numRef>
          </c:val>
        </c:ser>
        <c:ser>
          <c:idx val="1"/>
          <c:order val="1"/>
          <c:tx>
            <c:strRef>
              <c:f>'Chart Ethnicity'!$S$2</c:f>
              <c:strCache>
                <c:ptCount val="1"/>
                <c:pt idx="0">
                  <c:v>Girls</c:v>
                </c:pt>
              </c:strCache>
            </c:strRef>
          </c:tx>
          <c:spPr>
            <a:solidFill>
              <a:srgbClr val="98002E"/>
            </a:solidFill>
          </c:spPr>
          <c:invertIfNegative val="0"/>
          <c:dLbls>
            <c:numFmt formatCode="#,##0.0" sourceLinked="0"/>
            <c:txPr>
              <a:bodyPr/>
              <a:lstStyle/>
              <a:p>
                <a:pPr>
                  <a:defRPr sz="900" b="1">
                    <a:solidFill>
                      <a:schemeClr val="bg1"/>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dLbls>
          <c:errBars>
            <c:errBarType val="both"/>
            <c:errValType val="cust"/>
            <c:noEndCap val="0"/>
            <c:plus>
              <c:numRef>
                <c:f>'Chart Ethnicity'!$W$3:$W$13</c:f>
                <c:numCache>
                  <c:formatCode>General</c:formatCode>
                  <c:ptCount val="11"/>
                  <c:pt idx="0">
                    <c:v>0.80599105567480678</c:v>
                  </c:pt>
                  <c:pt idx="1">
                    <c:v>1.9901552975509718</c:v>
                  </c:pt>
                  <c:pt idx="2">
                    <c:v>1.160645412351069</c:v>
                  </c:pt>
                  <c:pt idx="3">
                    <c:v>1.7185736563184477</c:v>
                  </c:pt>
                  <c:pt idx="4">
                    <c:v>1.3226077335674629</c:v>
                  </c:pt>
                  <c:pt idx="5">
                    <c:v>1.5313789298623828</c:v>
                  </c:pt>
                  <c:pt idx="6">
                    <c:v>1.6772954933690409</c:v>
                  </c:pt>
                  <c:pt idx="7">
                    <c:v>1.0932901545965739</c:v>
                  </c:pt>
                  <c:pt idx="8">
                    <c:v>0.96651463551707395</c:v>
                  </c:pt>
                  <c:pt idx="9">
                    <c:v>0.72777179565626238</c:v>
                  </c:pt>
                  <c:pt idx="10">
                    <c:v>0.51469593247293055</c:v>
                  </c:pt>
                </c:numCache>
              </c:numRef>
            </c:plus>
            <c:minus>
              <c:numRef>
                <c:f>'Chart Ethnicity'!$V$3:$V$13</c:f>
                <c:numCache>
                  <c:formatCode>General</c:formatCode>
                  <c:ptCount val="11"/>
                  <c:pt idx="0">
                    <c:v>0.75779895208010484</c:v>
                  </c:pt>
                  <c:pt idx="1">
                    <c:v>1.7991065263496169</c:v>
                  </c:pt>
                  <c:pt idx="2">
                    <c:v>1.1075002001197154</c:v>
                  </c:pt>
                  <c:pt idx="3">
                    <c:v>1.5330103319695088</c:v>
                  </c:pt>
                  <c:pt idx="4">
                    <c:v>1.1548478900961974</c:v>
                  </c:pt>
                  <c:pt idx="5">
                    <c:v>1.3883671384931142</c:v>
                  </c:pt>
                  <c:pt idx="6">
                    <c:v>1.5092132481228773</c:v>
                  </c:pt>
                  <c:pt idx="7">
                    <c:v>0.96522058639811759</c:v>
                  </c:pt>
                  <c:pt idx="8">
                    <c:v>0.89105362604884331</c:v>
                  </c:pt>
                  <c:pt idx="9">
                    <c:v>0.67739942804582309</c:v>
                  </c:pt>
                  <c:pt idx="10">
                    <c:v>0.48454415494636749</c:v>
                  </c:pt>
                </c:numCache>
              </c:numRef>
            </c:minus>
            <c:spPr>
              <a:ln>
                <a:solidFill>
                  <a:srgbClr val="00AE9E"/>
                </a:solidFill>
              </a:ln>
            </c:spPr>
          </c:errBars>
          <c:cat>
            <c:strRef>
              <c:f>'Chart Ethnicity'!$Q$3:$Q$13</c:f>
              <c:strCache>
                <c:ptCount val="11"/>
                <c:pt idx="0">
                  <c:v>Any other group</c:v>
                </c:pt>
                <c:pt idx="1">
                  <c:v>Black Other </c:v>
                </c:pt>
                <c:pt idx="2">
                  <c:v>Black - African</c:v>
                </c:pt>
                <c:pt idx="3">
                  <c:v>Black - Caribbean</c:v>
                </c:pt>
                <c:pt idx="4">
                  <c:v>Any Other Asian Background</c:v>
                </c:pt>
                <c:pt idx="5">
                  <c:v>Bangladeshi</c:v>
                </c:pt>
                <c:pt idx="6">
                  <c:v>Pakistani</c:v>
                </c:pt>
                <c:pt idx="7">
                  <c:v>Indian</c:v>
                </c:pt>
                <c:pt idx="8">
                  <c:v>Mixed</c:v>
                </c:pt>
                <c:pt idx="9">
                  <c:v>White other</c:v>
                </c:pt>
                <c:pt idx="10">
                  <c:v>White British</c:v>
                </c:pt>
              </c:strCache>
            </c:strRef>
          </c:cat>
          <c:val>
            <c:numRef>
              <c:f>'Chart Ethnicity'!$S$3:$S$13</c:f>
              <c:numCache>
                <c:formatCode>0.00</c:formatCode>
                <c:ptCount val="11"/>
                <c:pt idx="0">
                  <c:v>10.119609694680516</c:v>
                </c:pt>
                <c:pt idx="1">
                  <c:v>13.64883401920439</c:v>
                </c:pt>
                <c:pt idx="2">
                  <c:v>16.32065775950668</c:v>
                </c:pt>
                <c:pt idx="3">
                  <c:v>11.069651741293532</c:v>
                </c:pt>
                <c:pt idx="4">
                  <c:v>7.7082255561303672</c:v>
                </c:pt>
                <c:pt idx="5">
                  <c:v>11.471442400774444</c:v>
                </c:pt>
                <c:pt idx="6">
                  <c:v>11.58675799086758</c:v>
                </c:pt>
                <c:pt idx="7">
                  <c:v>7.0789576040451188</c:v>
                </c:pt>
                <c:pt idx="8">
                  <c:v>9.2995169082125599</c:v>
                </c:pt>
                <c:pt idx="9">
                  <c:v>8.190804958418326</c:v>
                </c:pt>
                <c:pt idx="10">
                  <c:v>7.1016747506177351</c:v>
                </c:pt>
              </c:numCache>
            </c:numRef>
          </c:val>
        </c:ser>
        <c:dLbls>
          <c:showLegendKey val="0"/>
          <c:showVal val="0"/>
          <c:showCatName val="0"/>
          <c:showSerName val="0"/>
          <c:showPercent val="0"/>
          <c:showBubbleSize val="0"/>
        </c:dLbls>
        <c:gapWidth val="30"/>
        <c:overlap val="-5"/>
        <c:axId val="103237120"/>
        <c:axId val="103238656"/>
      </c:barChart>
      <c:catAx>
        <c:axId val="103237120"/>
        <c:scaling>
          <c:orientation val="minMax"/>
        </c:scaling>
        <c:delete val="0"/>
        <c:axPos val="l"/>
        <c:majorTickMark val="out"/>
        <c:minorTickMark val="none"/>
        <c:tickLblPos val="nextTo"/>
        <c:spPr>
          <a:ln>
            <a:noFill/>
          </a:ln>
        </c:spPr>
        <c:txPr>
          <a:bodyPr/>
          <a:lstStyle/>
          <a:p>
            <a:pPr>
              <a:defRPr>
                <a:latin typeface="Arial" pitchFamily="34" charset="0"/>
                <a:cs typeface="Arial" pitchFamily="34" charset="0"/>
              </a:defRPr>
            </a:pPr>
            <a:endParaRPr lang="en-US"/>
          </a:p>
        </c:txPr>
        <c:crossAx val="103238656"/>
        <c:crosses val="autoZero"/>
        <c:auto val="1"/>
        <c:lblAlgn val="ctr"/>
        <c:lblOffset val="100"/>
        <c:noMultiLvlLbl val="0"/>
      </c:catAx>
      <c:valAx>
        <c:axId val="103238656"/>
        <c:scaling>
          <c:orientation val="minMax"/>
          <c:max val="40"/>
        </c:scaling>
        <c:delete val="0"/>
        <c:axPos val="b"/>
        <c:majorGridlines>
          <c:spPr>
            <a:ln>
              <a:solidFill>
                <a:schemeClr val="bg1">
                  <a:lumMod val="75000"/>
                </a:schemeClr>
              </a:solidFill>
            </a:ln>
          </c:spPr>
        </c:majorGridlines>
        <c:numFmt formatCode="0" sourceLinked="0"/>
        <c:majorTickMark val="out"/>
        <c:minorTickMark val="none"/>
        <c:tickLblPos val="nextTo"/>
        <c:txPr>
          <a:bodyPr/>
          <a:lstStyle/>
          <a:p>
            <a:pPr>
              <a:defRPr>
                <a:latin typeface="Arial" pitchFamily="34" charset="0"/>
                <a:cs typeface="Arial" pitchFamily="34" charset="0"/>
              </a:defRPr>
            </a:pPr>
            <a:endParaRPr lang="en-US"/>
          </a:p>
        </c:txPr>
        <c:crossAx val="103237120"/>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'Chart Ethnicity'!$R$14</c:f>
              <c:strCache>
                <c:ptCount val="1"/>
                <c:pt idx="0">
                  <c:v>Boys</c:v>
                </c:pt>
              </c:strCache>
            </c:strRef>
          </c:tx>
          <c:spPr>
            <a:solidFill>
              <a:srgbClr val="00AE9E"/>
            </a:solidFill>
          </c:spPr>
          <c:invertIfNegative val="0"/>
          <c:dLbls>
            <c:numFmt formatCode="#,##0.0" sourceLinked="0"/>
            <c:txPr>
              <a:bodyPr/>
              <a:lstStyle/>
              <a:p>
                <a:pPr>
                  <a:defRPr sz="900" b="1">
                    <a:solidFill>
                      <a:schemeClr val="bg1"/>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dLbls>
          <c:errBars>
            <c:errBarType val="both"/>
            <c:errValType val="cust"/>
            <c:noEndCap val="0"/>
            <c:plus>
              <c:numRef>
                <c:f>'Chart Ethnicity'!$U$15:$U$25</c:f>
                <c:numCache>
                  <c:formatCode>General</c:formatCode>
                  <c:ptCount val="11"/>
                  <c:pt idx="0">
                    <c:v>1.3498617866982254</c:v>
                  </c:pt>
                  <c:pt idx="1">
                    <c:v>2.5913791959506605</c:v>
                  </c:pt>
                  <c:pt idx="2">
                    <c:v>1.6255375236280012</c:v>
                  </c:pt>
                  <c:pt idx="3">
                    <c:v>2.2683712687617987</c:v>
                  </c:pt>
                  <c:pt idx="4">
                    <c:v>2.3691281318518778</c:v>
                  </c:pt>
                  <c:pt idx="5">
                    <c:v>2.4268146321588913</c:v>
                  </c:pt>
                  <c:pt idx="6">
                    <c:v>2.8106846269583929</c:v>
                  </c:pt>
                  <c:pt idx="7">
                    <c:v>2.2441571950084227</c:v>
                  </c:pt>
                  <c:pt idx="8">
                    <c:v>1.7038960629358113</c:v>
                  </c:pt>
                  <c:pt idx="9">
                    <c:v>1.464746316551474</c:v>
                  </c:pt>
                  <c:pt idx="10">
                    <c:v>0.85216952268688251</c:v>
                  </c:pt>
                </c:numCache>
              </c:numRef>
            </c:plus>
            <c:minus>
              <c:numRef>
                <c:f>'Chart Ethnicity'!$T$15:$T$25</c:f>
                <c:numCache>
                  <c:formatCode>General</c:formatCode>
                  <c:ptCount val="11"/>
                  <c:pt idx="0">
                    <c:v>1.3186606403569112</c:v>
                  </c:pt>
                  <c:pt idx="1">
                    <c:v>2.4833701500685841</c:v>
                  </c:pt>
                  <c:pt idx="2">
                    <c:v>1.5879449986497207</c:v>
                  </c:pt>
                  <c:pt idx="3">
                    <c:v>2.1839534655403532</c:v>
                  </c:pt>
                  <c:pt idx="4">
                    <c:v>2.2856074500870349</c:v>
                  </c:pt>
                  <c:pt idx="5">
                    <c:v>2.3657757928638445</c:v>
                  </c:pt>
                  <c:pt idx="6">
                    <c:v>2.7209307464682695</c:v>
                  </c:pt>
                  <c:pt idx="7">
                    <c:v>2.1502043270246824</c:v>
                  </c:pt>
                  <c:pt idx="8">
                    <c:v>1.6407624494831241</c:v>
                  </c:pt>
                  <c:pt idx="9">
                    <c:v>1.4265039741080816</c:v>
                  </c:pt>
                  <c:pt idx="10">
                    <c:v>0.82646450313687281</c:v>
                  </c:pt>
                </c:numCache>
              </c:numRef>
            </c:minus>
            <c:spPr>
              <a:ln>
                <a:solidFill>
                  <a:srgbClr val="98002E"/>
                </a:solidFill>
              </a:ln>
            </c:spPr>
          </c:errBars>
          <c:cat>
            <c:strRef>
              <c:f>'Chart Ethnicity'!$Q$15:$Q$25</c:f>
              <c:strCache>
                <c:ptCount val="11"/>
                <c:pt idx="0">
                  <c:v>Any other group</c:v>
                </c:pt>
                <c:pt idx="1">
                  <c:v>Black Other </c:v>
                </c:pt>
                <c:pt idx="2">
                  <c:v>Black - African</c:v>
                </c:pt>
                <c:pt idx="3">
                  <c:v>Black - Caribbean</c:v>
                </c:pt>
                <c:pt idx="4">
                  <c:v>Any Other Asian Background</c:v>
                </c:pt>
                <c:pt idx="5">
                  <c:v>Bangladeshi</c:v>
                </c:pt>
                <c:pt idx="6">
                  <c:v>Pakistani</c:v>
                </c:pt>
                <c:pt idx="7">
                  <c:v>Indian</c:v>
                </c:pt>
                <c:pt idx="8">
                  <c:v>Mixed</c:v>
                </c:pt>
                <c:pt idx="9">
                  <c:v>White other</c:v>
                </c:pt>
                <c:pt idx="10">
                  <c:v>White British</c:v>
                </c:pt>
              </c:strCache>
            </c:strRef>
          </c:cat>
          <c:val>
            <c:numRef>
              <c:f>'Chart Ethnicity'!$R$15:$R$25</c:f>
              <c:numCache>
                <c:formatCode>0.00</c:formatCode>
                <c:ptCount val="11"/>
                <c:pt idx="0">
                  <c:v>26.681770651795052</c:v>
                </c:pt>
                <c:pt idx="1">
                  <c:v>27.227722772277229</c:v>
                </c:pt>
                <c:pt idx="2">
                  <c:v>28.97065673032138</c:v>
                </c:pt>
                <c:pt idx="3">
                  <c:v>27.037392138063275</c:v>
                </c:pt>
                <c:pt idx="4">
                  <c:v>28.270676691729324</c:v>
                </c:pt>
                <c:pt idx="5">
                  <c:v>32.689655172413794</c:v>
                </c:pt>
                <c:pt idx="6">
                  <c:v>31.555555555555554</c:v>
                </c:pt>
                <c:pt idx="7">
                  <c:v>25.373134328358208</c:v>
                </c:pt>
                <c:pt idx="8">
                  <c:v>23.516620068344206</c:v>
                </c:pt>
                <c:pt idx="9">
                  <c:v>26.143244936312382</c:v>
                </c:pt>
                <c:pt idx="10">
                  <c:v>17.720862712567399</c:v>
                </c:pt>
              </c:numCache>
            </c:numRef>
          </c:val>
        </c:ser>
        <c:ser>
          <c:idx val="1"/>
          <c:order val="1"/>
          <c:tx>
            <c:strRef>
              <c:f>'Chart Ethnicity'!$S$14</c:f>
              <c:strCache>
                <c:ptCount val="1"/>
                <c:pt idx="0">
                  <c:v>Girls</c:v>
                </c:pt>
              </c:strCache>
            </c:strRef>
          </c:tx>
          <c:spPr>
            <a:solidFill>
              <a:srgbClr val="98002E"/>
            </a:solidFill>
          </c:spPr>
          <c:invertIfNegative val="0"/>
          <c:dLbls>
            <c:numFmt formatCode="#,##0.0" sourceLinked="0"/>
            <c:txPr>
              <a:bodyPr/>
              <a:lstStyle/>
              <a:p>
                <a:pPr>
                  <a:defRPr sz="900" b="1">
                    <a:solidFill>
                      <a:schemeClr val="bg1"/>
                    </a:solidFill>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dLbls>
          <c:errBars>
            <c:errBarType val="both"/>
            <c:errValType val="cust"/>
            <c:noEndCap val="0"/>
            <c:plus>
              <c:numRef>
                <c:f>'Chart Ethnicity'!$W$15:$W$25</c:f>
                <c:numCache>
                  <c:formatCode>General</c:formatCode>
                  <c:ptCount val="11"/>
                  <c:pt idx="0">
                    <c:v>1.2017096228342072</c:v>
                  </c:pt>
                  <c:pt idx="1">
                    <c:v>2.6274479845378176</c:v>
                  </c:pt>
                  <c:pt idx="2">
                    <c:v>1.5926309514778469</c:v>
                  </c:pt>
                  <c:pt idx="3">
                    <c:v>2.4134681349373799</c:v>
                  </c:pt>
                  <c:pt idx="4">
                    <c:v>1.8684070244290725</c:v>
                  </c:pt>
                  <c:pt idx="5">
                    <c:v>1.9940959173100321</c:v>
                  </c:pt>
                  <c:pt idx="6">
                    <c:v>2.3737074006444954</c:v>
                  </c:pt>
                  <c:pt idx="7">
                    <c:v>1.8192281480019945</c:v>
                  </c:pt>
                  <c:pt idx="8">
                    <c:v>1.677616705442353</c:v>
                  </c:pt>
                  <c:pt idx="9">
                    <c:v>1.2808167375838093</c:v>
                  </c:pt>
                  <c:pt idx="10">
                    <c:v>0.79693281706110786</c:v>
                  </c:pt>
                </c:numCache>
              </c:numRef>
            </c:plus>
            <c:minus>
              <c:numRef>
                <c:f>'Chart Ethnicity'!$V$15:$V$25</c:f>
                <c:numCache>
                  <c:formatCode>General</c:formatCode>
                  <c:ptCount val="11"/>
                  <c:pt idx="0">
                    <c:v>1.1610263276484982</c:v>
                  </c:pt>
                  <c:pt idx="1">
                    <c:v>2.5132103430259485</c:v>
                  </c:pt>
                  <c:pt idx="2">
                    <c:v>1.5557397835530618</c:v>
                  </c:pt>
                  <c:pt idx="3">
                    <c:v>2.328525444614221</c:v>
                  </c:pt>
                  <c:pt idx="4">
                    <c:v>1.7378676790604342</c:v>
                  </c:pt>
                  <c:pt idx="5">
                    <c:v>1.8981825741246072</c:v>
                  </c:pt>
                  <c:pt idx="6">
                    <c:v>2.2334343716500782</c:v>
                  </c:pt>
                  <c:pt idx="7">
                    <c:v>1.6765300003802301</c:v>
                  </c:pt>
                  <c:pt idx="8">
                    <c:v>1.6068936324412393</c:v>
                  </c:pt>
                  <c:pt idx="9">
                    <c:v>1.2268236303903279</c:v>
                  </c:pt>
                  <c:pt idx="10">
                    <c:v>0.7687682351209757</c:v>
                  </c:pt>
                </c:numCache>
              </c:numRef>
            </c:minus>
            <c:spPr>
              <a:ln>
                <a:solidFill>
                  <a:srgbClr val="00AE9E"/>
                </a:solidFill>
              </a:ln>
            </c:spPr>
          </c:errBars>
          <c:cat>
            <c:strRef>
              <c:f>'Chart Ethnicity'!$Q$15:$Q$25</c:f>
              <c:strCache>
                <c:ptCount val="11"/>
                <c:pt idx="0">
                  <c:v>Any other group</c:v>
                </c:pt>
                <c:pt idx="1">
                  <c:v>Black Other </c:v>
                </c:pt>
                <c:pt idx="2">
                  <c:v>Black - African</c:v>
                </c:pt>
                <c:pt idx="3">
                  <c:v>Black - Caribbean</c:v>
                </c:pt>
                <c:pt idx="4">
                  <c:v>Any Other Asian Background</c:v>
                </c:pt>
                <c:pt idx="5">
                  <c:v>Bangladeshi</c:v>
                </c:pt>
                <c:pt idx="6">
                  <c:v>Pakistani</c:v>
                </c:pt>
                <c:pt idx="7">
                  <c:v>Indian</c:v>
                </c:pt>
                <c:pt idx="8">
                  <c:v>Mixed</c:v>
                </c:pt>
                <c:pt idx="9">
                  <c:v>White other</c:v>
                </c:pt>
                <c:pt idx="10">
                  <c:v>White British</c:v>
                </c:pt>
              </c:strCache>
            </c:strRef>
          </c:cat>
          <c:val>
            <c:numRef>
              <c:f>'Chart Ethnicity'!$S$15:$S$25</c:f>
              <c:numCache>
                <c:formatCode>0.00</c:formatCode>
                <c:ptCount val="11"/>
                <c:pt idx="0">
                  <c:v>20.36838340486409</c:v>
                </c:pt>
                <c:pt idx="1">
                  <c:v>26.851255634256276</c:v>
                </c:pt>
                <c:pt idx="2">
                  <c:v>28.700361010830328</c:v>
                </c:pt>
                <c:pt idx="3">
                  <c:v>28.51985559566787</c:v>
                </c:pt>
                <c:pt idx="4">
                  <c:v>16.632653061224488</c:v>
                </c:pt>
                <c:pt idx="5">
                  <c:v>22.087813620071685</c:v>
                </c:pt>
                <c:pt idx="6">
                  <c:v>21.557271557271555</c:v>
                </c:pt>
                <c:pt idx="7">
                  <c:v>14.992025518341306</c:v>
                </c:pt>
                <c:pt idx="8">
                  <c:v>21.658536585365855</c:v>
                </c:pt>
                <c:pt idx="9">
                  <c:v>18.418708240534521</c:v>
                </c:pt>
                <c:pt idx="10">
                  <c:v>15.174810446503791</c:v>
                </c:pt>
              </c:numCache>
            </c:numRef>
          </c:val>
        </c:ser>
        <c:dLbls>
          <c:showLegendKey val="0"/>
          <c:showVal val="0"/>
          <c:showCatName val="0"/>
          <c:showSerName val="0"/>
          <c:showPercent val="0"/>
          <c:showBubbleSize val="0"/>
        </c:dLbls>
        <c:gapWidth val="30"/>
        <c:overlap val="-5"/>
        <c:axId val="103281408"/>
        <c:axId val="103282944"/>
      </c:barChart>
      <c:catAx>
        <c:axId val="103281408"/>
        <c:scaling>
          <c:orientation val="minMax"/>
        </c:scaling>
        <c:delete val="0"/>
        <c:axPos val="l"/>
        <c:majorTickMark val="out"/>
        <c:minorTickMark val="none"/>
        <c:tickLblPos val="nextTo"/>
        <c:spPr>
          <a:ln>
            <a:noFill/>
          </a:ln>
        </c:spPr>
        <c:txPr>
          <a:bodyPr/>
          <a:lstStyle/>
          <a:p>
            <a:pPr>
              <a:defRPr>
                <a:latin typeface="Arial" pitchFamily="34" charset="0"/>
                <a:cs typeface="Arial" pitchFamily="34" charset="0"/>
              </a:defRPr>
            </a:pPr>
            <a:endParaRPr lang="en-US"/>
          </a:p>
        </c:txPr>
        <c:crossAx val="103282944"/>
        <c:crosses val="autoZero"/>
        <c:auto val="1"/>
        <c:lblAlgn val="ctr"/>
        <c:lblOffset val="100"/>
        <c:noMultiLvlLbl val="0"/>
      </c:catAx>
      <c:valAx>
        <c:axId val="103282944"/>
        <c:scaling>
          <c:orientation val="minMax"/>
        </c:scaling>
        <c:delete val="0"/>
        <c:axPos val="b"/>
        <c:majorGridlines>
          <c:spPr>
            <a:ln>
              <a:solidFill>
                <a:schemeClr val="bg1">
                  <a:lumMod val="75000"/>
                </a:schemeClr>
              </a:solidFill>
            </a:ln>
          </c:spPr>
        </c:majorGridlines>
        <c:numFmt formatCode="0" sourceLinked="0"/>
        <c:majorTickMark val="out"/>
        <c:minorTickMark val="none"/>
        <c:tickLblPos val="nextTo"/>
        <c:txPr>
          <a:bodyPr/>
          <a:lstStyle/>
          <a:p>
            <a:pPr>
              <a:defRPr>
                <a:latin typeface="Arial" pitchFamily="34" charset="0"/>
                <a:cs typeface="Arial" pitchFamily="34" charset="0"/>
              </a:defRPr>
            </a:pPr>
            <a:endParaRPr lang="en-US"/>
          </a:p>
        </c:txPr>
        <c:crossAx val="103281408"/>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665965F-46C9-4FA8-9786-426A2753F503}" type="datetimeFigureOut">
              <a:rPr lang="en-US" smtClean="0"/>
              <a:pPr/>
              <a:t>4/18/2016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 deprivation deciles in this analysis have been assigned using the LSOA of residence of children measured</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They are the deprivation deciles for London,</a:t>
            </a:r>
            <a:r>
              <a:rPr lang="en-GB" sz="1200" kern="1200" baseline="0" dirty="0" smtClean="0">
                <a:solidFill>
                  <a:schemeClr val="tx1"/>
                </a:solidFill>
                <a:effectLst/>
                <a:latin typeface="+mn-lt"/>
                <a:ea typeface="+mn-ea"/>
                <a:cs typeface="+mn-cs"/>
              </a:rPr>
              <a:t> using IMD 2015.</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BF1A7007-A200-4625-857B-C1B607EDAC3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BF1A7007-A200-4625-857B-C1B607EDAC3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baseline="0" dirty="0" smtClean="0"/>
          </a:p>
        </p:txBody>
      </p:sp>
      <p:sp>
        <p:nvSpPr>
          <p:cNvPr id="4" name="Slide Number Placeholder 3"/>
          <p:cNvSpPr>
            <a:spLocks noGrp="1"/>
          </p:cNvSpPr>
          <p:nvPr>
            <p:ph type="sldNum" sz="quarter" idx="10"/>
          </p:nvPr>
        </p:nvSpPr>
        <p:spPr/>
        <p:txBody>
          <a:bodyPr/>
          <a:lstStyle/>
          <a:p>
            <a:fld id="{BF1A7007-A200-4625-857B-C1B607EDAC3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u="none"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solidFill>
                <a:srgbClr val="00B0F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rgbClr val="00B0F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this analysis postcode of school has been used to calculate regional data.</a:t>
            </a:r>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this analysis postcode of school has been used to calculate area data.</a:t>
            </a:r>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156070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child obesity</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45" r:id="rId2"/>
    <p:sldLayoutId id="2147483746" r:id="rId3"/>
    <p:sldLayoutId id="2147483754" r:id="rId4"/>
    <p:sldLayoutId id="2147483755" r:id="rId5"/>
    <p:sldLayoutId id="2147483748" r:id="rId6"/>
    <p:sldLayoutId id="2147483756" r:id="rId7"/>
    <p:sldLayoutId id="2147483752" r:id="rId8"/>
    <p:sldLayoutId id="2147483747" r:id="rId9"/>
    <p:sldLayoutId id="2147483751" r:id="rId10"/>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Patterns and trends in</a:t>
            </a:r>
            <a:br>
              <a:rPr lang="en-GB" dirty="0" smtClean="0"/>
            </a:br>
            <a:r>
              <a:rPr lang="en-GB" dirty="0" smtClean="0"/>
              <a:t>child obesity in London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
        <p:nvSpPr>
          <p:cNvPr id="6" name="TextBox 5"/>
          <p:cNvSpPr txBox="1"/>
          <p:nvPr/>
        </p:nvSpPr>
        <p:spPr>
          <a:xfrm>
            <a:off x="216471" y="5894856"/>
            <a:ext cx="3995936" cy="261610"/>
          </a:xfrm>
          <a:prstGeom prst="rect">
            <a:avLst/>
          </a:prstGeom>
          <a:noFill/>
        </p:spPr>
        <p:txBody>
          <a:bodyPr wrap="square" rtlCol="0">
            <a:spAutoFit/>
          </a:bodyPr>
          <a:lstStyle/>
          <a:p>
            <a:r>
              <a:rPr lang="en-GB" sz="1100" dirty="0" smtClean="0">
                <a:latin typeface="Calibri" pitchFamily="34" charset="0"/>
              </a:rPr>
              <a:t>Child obesity: BMI ≥ 95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3115"/>
            <a:ext cx="4391694" cy="40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422" y="1483115"/>
            <a:ext cx="4391694" cy="40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67744" y="1281454"/>
            <a:ext cx="684803" cy="338554"/>
          </a:xfrm>
          <a:prstGeom prst="rect">
            <a:avLst/>
          </a:prstGeom>
          <a:noFill/>
        </p:spPr>
        <p:txBody>
          <a:bodyPr wrap="none" rtlCol="0">
            <a:spAutoFit/>
          </a:bodyPr>
          <a:lstStyle/>
          <a:p>
            <a:r>
              <a:rPr lang="en-GB" sz="1600" b="1" dirty="0" smtClean="0"/>
              <a:t>Boys</a:t>
            </a:r>
            <a:endParaRPr lang="en-GB" sz="1600" b="1" dirty="0"/>
          </a:p>
        </p:txBody>
      </p:sp>
      <p:sp>
        <p:nvSpPr>
          <p:cNvPr id="13" name="TextBox 12"/>
          <p:cNvSpPr txBox="1"/>
          <p:nvPr/>
        </p:nvSpPr>
        <p:spPr>
          <a:xfrm>
            <a:off x="146480" y="1349606"/>
            <a:ext cx="1789272" cy="261610"/>
          </a:xfrm>
          <a:prstGeom prst="rect">
            <a:avLst/>
          </a:prstGeom>
          <a:noFill/>
        </p:spPr>
        <p:txBody>
          <a:bodyPr wrap="none" rtlCol="0">
            <a:spAutoFit/>
          </a:bodyPr>
          <a:lstStyle/>
          <a:p>
            <a:r>
              <a:rPr lang="en-GB" sz="1100" dirty="0" smtClean="0"/>
              <a:t>Prevalence (%) of obesity</a:t>
            </a:r>
            <a:endParaRPr lang="en-GB" sz="1100" dirty="0"/>
          </a:p>
        </p:txBody>
      </p:sp>
      <p:sp>
        <p:nvSpPr>
          <p:cNvPr id="14" name="TextBox 13"/>
          <p:cNvSpPr txBox="1"/>
          <p:nvPr/>
        </p:nvSpPr>
        <p:spPr>
          <a:xfrm>
            <a:off x="6839525" y="1281454"/>
            <a:ext cx="654346" cy="338554"/>
          </a:xfrm>
          <a:prstGeom prst="rect">
            <a:avLst/>
          </a:prstGeom>
          <a:noFill/>
        </p:spPr>
        <p:txBody>
          <a:bodyPr wrap="none" rtlCol="0">
            <a:spAutoFit/>
          </a:bodyPr>
          <a:lstStyle/>
          <a:p>
            <a:r>
              <a:rPr lang="en-GB" sz="1600" b="1" dirty="0" smtClean="0"/>
              <a:t>Girls</a:t>
            </a:r>
            <a:endParaRPr lang="en-GB" sz="1600" b="1" dirty="0"/>
          </a:p>
        </p:txBody>
      </p:sp>
      <p:sp>
        <p:nvSpPr>
          <p:cNvPr id="15" name="TextBox 14"/>
          <p:cNvSpPr txBox="1"/>
          <p:nvPr/>
        </p:nvSpPr>
        <p:spPr>
          <a:xfrm>
            <a:off x="4670384" y="1349606"/>
            <a:ext cx="1789272" cy="261610"/>
          </a:xfrm>
          <a:prstGeom prst="rect">
            <a:avLst/>
          </a:prstGeom>
          <a:noFill/>
        </p:spPr>
        <p:txBody>
          <a:bodyPr wrap="none" rtlCol="0">
            <a:spAutoFit/>
          </a:bodyPr>
          <a:lstStyle/>
          <a:p>
            <a:r>
              <a:rPr lang="en-GB" sz="1100" dirty="0" smtClean="0"/>
              <a:t>Prevalence (%) of obesity</a:t>
            </a:r>
            <a:endParaRPr lang="en-GB" sz="1100" dirty="0"/>
          </a:p>
        </p:txBody>
      </p:sp>
      <p:grpSp>
        <p:nvGrpSpPr>
          <p:cNvPr id="10" name="Group 9"/>
          <p:cNvGrpSpPr/>
          <p:nvPr/>
        </p:nvGrpSpPr>
        <p:grpSpPr>
          <a:xfrm>
            <a:off x="539552" y="5301208"/>
            <a:ext cx="3901362" cy="215444"/>
            <a:chOff x="539552" y="5763946"/>
            <a:chExt cx="3901362" cy="215444"/>
          </a:xfrm>
        </p:grpSpPr>
        <p:sp>
          <p:nvSpPr>
            <p:cNvPr id="3" name="Left-Right Arrow 2"/>
            <p:cNvSpPr/>
            <p:nvPr/>
          </p:nvSpPr>
          <p:spPr>
            <a:xfrm>
              <a:off x="539552" y="5793617"/>
              <a:ext cx="3888432" cy="156103"/>
            </a:xfrm>
            <a:prstGeom prst="leftRightArrow">
              <a:avLst>
                <a:gd name="adj1" fmla="val 100000"/>
                <a:gd name="adj2" fmla="val 50000"/>
              </a:avLst>
            </a:prstGeom>
            <a:gradFill flip="none" rotWithShape="1">
              <a:gsLst>
                <a:gs pos="0">
                  <a:schemeClr val="accent2">
                    <a:lumMod val="5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39552" y="5763946"/>
              <a:ext cx="832279" cy="215444"/>
            </a:xfrm>
            <a:prstGeom prst="rect">
              <a:avLst/>
            </a:prstGeom>
            <a:noFill/>
          </p:spPr>
          <p:txBody>
            <a:bodyPr wrap="none" rtlCol="0">
              <a:spAutoFit/>
            </a:bodyPr>
            <a:lstStyle/>
            <a:p>
              <a:r>
                <a:rPr lang="en-GB" sz="800" dirty="0" smtClean="0"/>
                <a:t>Most deprived</a:t>
              </a:r>
              <a:endParaRPr lang="en-GB" sz="800" dirty="0"/>
            </a:p>
          </p:txBody>
        </p:sp>
        <p:sp>
          <p:nvSpPr>
            <p:cNvPr id="19" name="TextBox 18"/>
            <p:cNvSpPr txBox="1"/>
            <p:nvPr/>
          </p:nvSpPr>
          <p:spPr>
            <a:xfrm>
              <a:off x="3578177" y="5763946"/>
              <a:ext cx="862737" cy="215444"/>
            </a:xfrm>
            <a:prstGeom prst="rect">
              <a:avLst/>
            </a:prstGeom>
            <a:noFill/>
          </p:spPr>
          <p:txBody>
            <a:bodyPr wrap="none" rtlCol="0">
              <a:spAutoFit/>
            </a:bodyPr>
            <a:lstStyle/>
            <a:p>
              <a:r>
                <a:rPr lang="en-GB" sz="800" dirty="0" smtClean="0"/>
                <a:t>Least deprived</a:t>
              </a:r>
              <a:endParaRPr lang="en-GB" sz="800" dirty="0"/>
            </a:p>
          </p:txBody>
        </p:sp>
        <p:sp>
          <p:nvSpPr>
            <p:cNvPr id="20" name="TextBox 19"/>
            <p:cNvSpPr txBox="1"/>
            <p:nvPr/>
          </p:nvSpPr>
          <p:spPr>
            <a:xfrm>
              <a:off x="1436046" y="5763946"/>
              <a:ext cx="2095445" cy="215444"/>
            </a:xfrm>
            <a:prstGeom prst="rect">
              <a:avLst/>
            </a:prstGeom>
            <a:noFill/>
          </p:spPr>
          <p:txBody>
            <a:bodyPr wrap="none" rtlCol="0">
              <a:spAutoFit/>
            </a:bodyPr>
            <a:lstStyle/>
            <a:p>
              <a:r>
                <a:rPr lang="en-GB" sz="800" dirty="0" smtClean="0"/>
                <a:t>Index of Multiple Deprivation 2015 deciles</a:t>
              </a:r>
              <a:endParaRPr lang="en-GB" sz="800" dirty="0"/>
            </a:p>
          </p:txBody>
        </p:sp>
      </p:grpSp>
      <p:grpSp>
        <p:nvGrpSpPr>
          <p:cNvPr id="23" name="Group 22"/>
          <p:cNvGrpSpPr/>
          <p:nvPr/>
        </p:nvGrpSpPr>
        <p:grpSpPr>
          <a:xfrm>
            <a:off x="5076056" y="5301208"/>
            <a:ext cx="3901362" cy="215444"/>
            <a:chOff x="539552" y="5763946"/>
            <a:chExt cx="3901362" cy="215444"/>
          </a:xfrm>
        </p:grpSpPr>
        <p:sp>
          <p:nvSpPr>
            <p:cNvPr id="24" name="Left-Right Arrow 23"/>
            <p:cNvSpPr/>
            <p:nvPr/>
          </p:nvSpPr>
          <p:spPr>
            <a:xfrm>
              <a:off x="539552" y="5793617"/>
              <a:ext cx="3888432" cy="156103"/>
            </a:xfrm>
            <a:prstGeom prst="leftRightArrow">
              <a:avLst>
                <a:gd name="adj1" fmla="val 100000"/>
                <a:gd name="adj2" fmla="val 50000"/>
              </a:avLst>
            </a:prstGeom>
            <a:gradFill flip="none" rotWithShape="1">
              <a:gsLst>
                <a:gs pos="0">
                  <a:schemeClr val="accent2">
                    <a:lumMod val="5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39552" y="5763946"/>
              <a:ext cx="832279" cy="215444"/>
            </a:xfrm>
            <a:prstGeom prst="rect">
              <a:avLst/>
            </a:prstGeom>
            <a:noFill/>
          </p:spPr>
          <p:txBody>
            <a:bodyPr wrap="none" rtlCol="0">
              <a:spAutoFit/>
            </a:bodyPr>
            <a:lstStyle/>
            <a:p>
              <a:r>
                <a:rPr lang="en-GB" sz="800" dirty="0" smtClean="0"/>
                <a:t>Most deprived</a:t>
              </a:r>
              <a:endParaRPr lang="en-GB" sz="800" dirty="0"/>
            </a:p>
          </p:txBody>
        </p:sp>
        <p:sp>
          <p:nvSpPr>
            <p:cNvPr id="26" name="TextBox 25"/>
            <p:cNvSpPr txBox="1"/>
            <p:nvPr/>
          </p:nvSpPr>
          <p:spPr>
            <a:xfrm>
              <a:off x="3578177" y="5763946"/>
              <a:ext cx="862737" cy="215444"/>
            </a:xfrm>
            <a:prstGeom prst="rect">
              <a:avLst/>
            </a:prstGeom>
            <a:noFill/>
          </p:spPr>
          <p:txBody>
            <a:bodyPr wrap="none" rtlCol="0">
              <a:spAutoFit/>
            </a:bodyPr>
            <a:lstStyle/>
            <a:p>
              <a:r>
                <a:rPr lang="en-GB" sz="800" dirty="0" smtClean="0"/>
                <a:t>Least deprived</a:t>
              </a:r>
              <a:endParaRPr lang="en-GB" sz="800" dirty="0"/>
            </a:p>
          </p:txBody>
        </p:sp>
        <p:sp>
          <p:nvSpPr>
            <p:cNvPr id="27" name="TextBox 26"/>
            <p:cNvSpPr txBox="1"/>
            <p:nvPr/>
          </p:nvSpPr>
          <p:spPr>
            <a:xfrm>
              <a:off x="1436046" y="5763946"/>
              <a:ext cx="2095445" cy="215444"/>
            </a:xfrm>
            <a:prstGeom prst="rect">
              <a:avLst/>
            </a:prstGeom>
            <a:noFill/>
          </p:spPr>
          <p:txBody>
            <a:bodyPr wrap="none" rtlCol="0">
              <a:spAutoFit/>
            </a:bodyPr>
            <a:lstStyle/>
            <a:p>
              <a:r>
                <a:rPr lang="en-GB" sz="800" dirty="0" smtClean="0"/>
                <a:t>Index of Multiple Deprivation 2015 deciles</a:t>
              </a:r>
              <a:endParaRPr lang="en-GB" sz="800" dirty="0"/>
            </a:p>
          </p:txBody>
        </p:sp>
      </p:grpSp>
      <p:sp>
        <p:nvSpPr>
          <p:cNvPr id="28" name="Rectangle 27"/>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Prevalence </a:t>
            </a:r>
            <a:r>
              <a:rPr lang="en-GB" sz="2600" spc="-150" dirty="0">
                <a:latin typeface="Arial" pitchFamily="34" charset="0"/>
                <a:cs typeface="Arial" pitchFamily="34" charset="0"/>
              </a:rPr>
              <a:t>of </a:t>
            </a:r>
            <a:r>
              <a:rPr lang="en-GB" sz="2600" spc="-150" dirty="0" smtClean="0">
                <a:latin typeface="Arial" pitchFamily="34" charset="0"/>
                <a:cs typeface="Arial" pitchFamily="34" charset="0"/>
              </a:rPr>
              <a:t>obesity by deprivation decile*</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sex and age (Reception and Year 6), London</a:t>
            </a:r>
            <a:endParaRPr lang="en-GB" spc="-150" dirty="0">
              <a:latin typeface="Arial" pitchFamily="34" charset="0"/>
              <a:cs typeface="Arial" pitchFamily="34" charset="0"/>
            </a:endParaRPr>
          </a:p>
        </p:txBody>
      </p:sp>
      <p:sp>
        <p:nvSpPr>
          <p:cNvPr id="30" name="Rectangle 29"/>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2014/15 (Unpublished data</a:t>
            </a:r>
            <a:r>
              <a:rPr lang="en-GB" sz="1000" dirty="0" smtClean="0">
                <a:cs typeface="Arial" pitchFamily="34" charset="0"/>
              </a:rPr>
              <a:t>)</a:t>
            </a:r>
            <a:endParaRPr lang="en-GB" sz="1000" dirty="0"/>
          </a:p>
        </p:txBody>
      </p:sp>
      <p:sp>
        <p:nvSpPr>
          <p:cNvPr id="17" name="Rectangle 16"/>
          <p:cNvSpPr/>
          <p:nvPr/>
        </p:nvSpPr>
        <p:spPr>
          <a:xfrm>
            <a:off x="4788277" y="5649135"/>
            <a:ext cx="288032" cy="144016"/>
          </a:xfrm>
          <a:prstGeom prst="rect">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472197" y="5649135"/>
            <a:ext cx="288032" cy="144016"/>
          </a:xfrm>
          <a:prstGeom prst="rect">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2483768" y="5589240"/>
            <a:ext cx="2012281" cy="261610"/>
          </a:xfrm>
          <a:prstGeom prst="rect">
            <a:avLst/>
          </a:prstGeom>
        </p:spPr>
        <p:txBody>
          <a:bodyPr wrap="square">
            <a:spAutoFit/>
          </a:bodyPr>
          <a:lstStyle/>
          <a:p>
            <a:pPr algn="r"/>
            <a:r>
              <a:rPr lang="en-GB" sz="1100" b="1" dirty="0" smtClean="0">
                <a:cs typeface="Arial" pitchFamily="34" charset="0"/>
              </a:rPr>
              <a:t>Reception (aged 4-5 years)</a:t>
            </a:r>
            <a:endParaRPr lang="en-GB" sz="1100" b="1" dirty="0"/>
          </a:p>
        </p:txBody>
      </p:sp>
      <p:sp>
        <p:nvSpPr>
          <p:cNvPr id="34" name="Rectangle 33"/>
          <p:cNvSpPr/>
          <p:nvPr/>
        </p:nvSpPr>
        <p:spPr>
          <a:xfrm>
            <a:off x="5050606" y="5592562"/>
            <a:ext cx="2116092" cy="261610"/>
          </a:xfrm>
          <a:prstGeom prst="rect">
            <a:avLst/>
          </a:prstGeom>
        </p:spPr>
        <p:txBody>
          <a:bodyPr wrap="square">
            <a:spAutoFit/>
          </a:bodyPr>
          <a:lstStyle/>
          <a:p>
            <a:r>
              <a:rPr lang="en-GB" sz="1100" b="1" dirty="0" smtClean="0">
                <a:cs typeface="Arial" pitchFamily="34" charset="0"/>
              </a:rPr>
              <a:t>Year 6 (aged 10-11 years)</a:t>
            </a:r>
            <a:endParaRPr lang="en-GB" sz="1100" b="1" dirty="0"/>
          </a:p>
        </p:txBody>
      </p:sp>
      <p:sp>
        <p:nvSpPr>
          <p:cNvPr id="35" name="Rectangle 34"/>
          <p:cNvSpPr/>
          <p:nvPr/>
        </p:nvSpPr>
        <p:spPr>
          <a:xfrm>
            <a:off x="216471" y="5733256"/>
            <a:ext cx="2267297" cy="246221"/>
          </a:xfrm>
          <a:prstGeom prst="rect">
            <a:avLst/>
          </a:prstGeom>
        </p:spPr>
        <p:txBody>
          <a:bodyPr wrap="square">
            <a:spAutoFit/>
          </a:bodyPr>
          <a:lstStyle/>
          <a:p>
            <a:r>
              <a:rPr lang="en-GB" sz="1000" dirty="0" smtClean="0">
                <a:cs typeface="Arial" pitchFamily="34" charset="0"/>
              </a:rPr>
              <a:t>* Deprivation deciles for London</a:t>
            </a:r>
            <a:endParaRPr lang="en-GB"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354675464"/>
              </p:ext>
            </p:extLst>
          </p:nvPr>
        </p:nvGraphicFramePr>
        <p:xfrm>
          <a:off x="323528" y="1496915"/>
          <a:ext cx="3995936" cy="4256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741345121"/>
              </p:ext>
            </p:extLst>
          </p:nvPr>
        </p:nvGraphicFramePr>
        <p:xfrm>
          <a:off x="4788024" y="1496915"/>
          <a:ext cx="3995936" cy="4256711"/>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E051598E-9D06-4046-8EF2-7702044C4E81}" type="slidenum">
              <a:rPr lang="en-US" smtClean="0"/>
              <a:pPr/>
              <a:t>11</a:t>
            </a:fld>
            <a:endParaRPr lang="en-US" dirty="0"/>
          </a:p>
        </p:txBody>
      </p:sp>
      <p:sp>
        <p:nvSpPr>
          <p:cNvPr id="7" name="TextBox 6"/>
          <p:cNvSpPr txBox="1"/>
          <p:nvPr/>
        </p:nvSpPr>
        <p:spPr>
          <a:xfrm>
            <a:off x="1214000" y="1290246"/>
            <a:ext cx="2925952" cy="307777"/>
          </a:xfrm>
          <a:prstGeom prst="rect">
            <a:avLst/>
          </a:prstGeom>
          <a:noFill/>
        </p:spPr>
        <p:txBody>
          <a:bodyPr wrap="square" rtlCol="0">
            <a:spAutoFit/>
          </a:bodyPr>
          <a:lstStyle/>
          <a:p>
            <a:r>
              <a:rPr lang="en-GB" sz="1400" dirty="0" smtClean="0"/>
              <a:t>Reception (aged 4-5 years)</a:t>
            </a:r>
            <a:endParaRPr lang="en-GB" sz="1400" dirty="0"/>
          </a:p>
        </p:txBody>
      </p:sp>
      <p:sp>
        <p:nvSpPr>
          <p:cNvPr id="9" name="TextBox 8"/>
          <p:cNvSpPr txBox="1"/>
          <p:nvPr/>
        </p:nvSpPr>
        <p:spPr>
          <a:xfrm>
            <a:off x="5655429" y="1290246"/>
            <a:ext cx="2732995" cy="307777"/>
          </a:xfrm>
          <a:prstGeom prst="rect">
            <a:avLst/>
          </a:prstGeom>
          <a:noFill/>
        </p:spPr>
        <p:txBody>
          <a:bodyPr wrap="square" rtlCol="0">
            <a:spAutoFit/>
          </a:bodyPr>
          <a:lstStyle/>
          <a:p>
            <a:r>
              <a:rPr lang="en-GB" sz="1400" dirty="0" smtClean="0"/>
              <a:t>Year 6 (aged 10-11 years)</a:t>
            </a:r>
            <a:endParaRPr lang="en-GB" sz="1400" dirty="0"/>
          </a:p>
        </p:txBody>
      </p:sp>
      <p:sp>
        <p:nvSpPr>
          <p:cNvPr id="17" name="Rectangle 16"/>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Prevalence </a:t>
            </a:r>
            <a:r>
              <a:rPr lang="en-GB" sz="2600" spc="-150" dirty="0">
                <a:latin typeface="Arial" pitchFamily="34" charset="0"/>
                <a:cs typeface="Arial" pitchFamily="34" charset="0"/>
              </a:rPr>
              <a:t>of </a:t>
            </a:r>
            <a:r>
              <a:rPr lang="en-GB" sz="2600" spc="-150" dirty="0" smtClean="0">
                <a:latin typeface="Arial" pitchFamily="34" charset="0"/>
                <a:cs typeface="Arial" pitchFamily="34" charset="0"/>
              </a:rPr>
              <a:t>obesity by ethnic group</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sex and age (Reception and Year 6), London</a:t>
            </a:r>
            <a:endParaRPr lang="en-GB" spc="-150" dirty="0">
              <a:latin typeface="Arial" pitchFamily="34" charset="0"/>
              <a:cs typeface="Arial" pitchFamily="34" charset="0"/>
            </a:endParaRPr>
          </a:p>
        </p:txBody>
      </p:sp>
      <p:sp>
        <p:nvSpPr>
          <p:cNvPr id="18" name="TextBox 17"/>
          <p:cNvSpPr txBox="1"/>
          <p:nvPr/>
        </p:nvSpPr>
        <p:spPr>
          <a:xfrm>
            <a:off x="216471" y="5881461"/>
            <a:ext cx="5715008" cy="261610"/>
          </a:xfrm>
          <a:prstGeom prst="rect">
            <a:avLst/>
          </a:prstGeom>
          <a:noFill/>
        </p:spPr>
        <p:txBody>
          <a:bodyPr wrap="square" rtlCol="0">
            <a:spAutoFit/>
          </a:bodyPr>
          <a:lstStyle/>
          <a:p>
            <a:r>
              <a:rPr lang="en-GB" sz="1100" dirty="0" smtClean="0">
                <a:latin typeface="Calibri" pitchFamily="34" charset="0"/>
              </a:rPr>
              <a:t>Child obesity: BMI ≥ 95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sp>
        <p:nvSpPr>
          <p:cNvPr id="19" name="Rectangle 18"/>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a:t>
            </a:r>
            <a:r>
              <a:rPr lang="en-GB" sz="1000" dirty="0" smtClean="0">
                <a:cs typeface="Arial" pitchFamily="34" charset="0"/>
              </a:rPr>
              <a:t>2014/15 (Unpublished data)</a:t>
            </a:r>
            <a:endParaRPr lang="en-GB" sz="1000" dirty="0"/>
          </a:p>
        </p:txBody>
      </p:sp>
      <p:sp>
        <p:nvSpPr>
          <p:cNvPr id="20" name="TextBox 19"/>
          <p:cNvSpPr txBox="1"/>
          <p:nvPr/>
        </p:nvSpPr>
        <p:spPr>
          <a:xfrm>
            <a:off x="2411760" y="5640856"/>
            <a:ext cx="1463227" cy="261610"/>
          </a:xfrm>
          <a:prstGeom prst="rect">
            <a:avLst/>
          </a:prstGeom>
          <a:noFill/>
        </p:spPr>
        <p:txBody>
          <a:bodyPr wrap="square" rtlCol="0">
            <a:spAutoFit/>
          </a:bodyPr>
          <a:lstStyle/>
          <a:p>
            <a:r>
              <a:rPr lang="en-GB" sz="1100" dirty="0" smtClean="0">
                <a:latin typeface="Arial" pitchFamily="34" charset="0"/>
                <a:cs typeface="Arial" pitchFamily="34" charset="0"/>
              </a:rPr>
              <a:t>Percentage obese</a:t>
            </a:r>
            <a:endParaRPr lang="en-GB" sz="1100" baseline="30000" dirty="0" smtClean="0">
              <a:latin typeface="Arial" pitchFamily="34" charset="0"/>
              <a:cs typeface="Arial" pitchFamily="34" charset="0"/>
            </a:endParaRPr>
          </a:p>
        </p:txBody>
      </p:sp>
      <p:sp>
        <p:nvSpPr>
          <p:cNvPr id="21" name="TextBox 20"/>
          <p:cNvSpPr txBox="1"/>
          <p:nvPr/>
        </p:nvSpPr>
        <p:spPr>
          <a:xfrm>
            <a:off x="6876256" y="5640856"/>
            <a:ext cx="1463227" cy="261610"/>
          </a:xfrm>
          <a:prstGeom prst="rect">
            <a:avLst/>
          </a:prstGeom>
          <a:noFill/>
        </p:spPr>
        <p:txBody>
          <a:bodyPr wrap="square" rtlCol="0">
            <a:spAutoFit/>
          </a:bodyPr>
          <a:lstStyle/>
          <a:p>
            <a:r>
              <a:rPr lang="en-GB" sz="1100" dirty="0" smtClean="0">
                <a:latin typeface="Arial" pitchFamily="34" charset="0"/>
                <a:cs typeface="Arial" pitchFamily="34" charset="0"/>
              </a:rPr>
              <a:t>Percentage obese</a:t>
            </a:r>
            <a:endParaRPr lang="en-GB" sz="1100" baseline="30000" dirty="0" smtClean="0">
              <a:latin typeface="Arial" pitchFamily="34" charset="0"/>
              <a:cs typeface="Arial" pitchFamily="34" charset="0"/>
            </a:endParaRPr>
          </a:p>
        </p:txBody>
      </p:sp>
      <p:sp>
        <p:nvSpPr>
          <p:cNvPr id="22" name="Rectangle 21"/>
          <p:cNvSpPr/>
          <p:nvPr/>
        </p:nvSpPr>
        <p:spPr>
          <a:xfrm>
            <a:off x="4280055" y="2695709"/>
            <a:ext cx="288032" cy="144016"/>
          </a:xfrm>
          <a:prstGeom prst="rect">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280391" y="2492670"/>
            <a:ext cx="288032" cy="144016"/>
          </a:xfrm>
          <a:prstGeom prst="rect">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568087" y="2442665"/>
            <a:ext cx="579977" cy="261610"/>
          </a:xfrm>
          <a:prstGeom prst="rect">
            <a:avLst/>
          </a:prstGeom>
        </p:spPr>
        <p:txBody>
          <a:bodyPr wrap="square">
            <a:spAutoFit/>
          </a:bodyPr>
          <a:lstStyle/>
          <a:p>
            <a:r>
              <a:rPr lang="en-GB" sz="1100" b="1" dirty="0" smtClean="0">
                <a:cs typeface="Arial" pitchFamily="34" charset="0"/>
              </a:rPr>
              <a:t>Girls</a:t>
            </a:r>
          </a:p>
        </p:txBody>
      </p:sp>
      <p:sp>
        <p:nvSpPr>
          <p:cNvPr id="25" name="Rectangle 24"/>
          <p:cNvSpPr/>
          <p:nvPr/>
        </p:nvSpPr>
        <p:spPr>
          <a:xfrm>
            <a:off x="4572000" y="2636912"/>
            <a:ext cx="576064" cy="261610"/>
          </a:xfrm>
          <a:prstGeom prst="rect">
            <a:avLst/>
          </a:prstGeom>
        </p:spPr>
        <p:txBody>
          <a:bodyPr wrap="square">
            <a:spAutoFit/>
          </a:bodyPr>
          <a:lstStyle/>
          <a:p>
            <a:r>
              <a:rPr lang="en-GB" sz="1100" b="1" dirty="0" smtClean="0">
                <a:cs typeface="Arial" pitchFamily="34" charset="0"/>
              </a:rPr>
              <a:t>Boys</a:t>
            </a:r>
            <a:endParaRPr lang="en-GB" sz="1100" b="1" dirty="0"/>
          </a:p>
        </p:txBody>
      </p:sp>
    </p:spTree>
    <p:extLst>
      <p:ext uri="{BB962C8B-B14F-4D97-AF65-F5344CB8AC3E}">
        <p14:creationId xmlns:p14="http://schemas.microsoft.com/office/powerpoint/2010/main" val="2727502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2</a:t>
            </a:fld>
            <a:endParaRPr lang="en-US" dirty="0"/>
          </a:p>
        </p:txBody>
      </p:sp>
      <p:sp>
        <p:nvSpPr>
          <p:cNvPr id="8" name="TextBox 7"/>
          <p:cNvSpPr txBox="1"/>
          <p:nvPr/>
        </p:nvSpPr>
        <p:spPr>
          <a:xfrm>
            <a:off x="216024" y="5710947"/>
            <a:ext cx="9036496" cy="543739"/>
          </a:xfrm>
          <a:prstGeom prst="rect">
            <a:avLst/>
          </a:prstGeom>
          <a:noFill/>
        </p:spPr>
        <p:txBody>
          <a:bodyPr wrap="square" rtlCol="0">
            <a:spAutoFit/>
          </a:bodyPr>
          <a:lstStyle/>
          <a:p>
            <a:r>
              <a:rPr lang="en-GB" sz="1100" dirty="0" smtClean="0">
                <a:latin typeface="Calibri" pitchFamily="34" charset="0"/>
              </a:rPr>
              <a:t>Child excess weight BMI ≥ 85</a:t>
            </a:r>
            <a:r>
              <a:rPr lang="en-GB" sz="1100" baseline="30000" dirty="0" smtClean="0">
                <a:latin typeface="Calibri" pitchFamily="34" charset="0"/>
              </a:rPr>
              <a:t>th</a:t>
            </a:r>
            <a:r>
              <a:rPr lang="en-GB" sz="1100" dirty="0" smtClean="0">
                <a:latin typeface="Calibri" pitchFamily="34" charset="0"/>
              </a:rPr>
              <a:t> centile, child obesity BMI ≥ 95</a:t>
            </a:r>
            <a:r>
              <a:rPr lang="en-GB" sz="1100" baseline="30000" dirty="0" smtClean="0">
                <a:latin typeface="Calibri" pitchFamily="34" charset="0"/>
              </a:rPr>
              <a:t>th</a:t>
            </a:r>
            <a:r>
              <a:rPr lang="en-GB" sz="1100" dirty="0" smtClean="0">
                <a:latin typeface="Calibri" pitchFamily="34" charset="0"/>
              </a:rPr>
              <a:t> centile of the UK90 growth reference.</a:t>
            </a:r>
          </a:p>
          <a:p>
            <a:r>
              <a:rPr lang="en-GB" sz="1100" dirty="0" smtClean="0">
                <a:latin typeface="Calibri" pitchFamily="34" charset="0"/>
              </a:rPr>
              <a:t>95% confidence intervals are displayed on the chart</a:t>
            </a:r>
          </a:p>
          <a:p>
            <a:pPr algn="r"/>
            <a:endParaRPr lang="en-GB" sz="1100" baseline="30000" dirty="0" smtClean="0">
              <a:latin typeface="Calibri" pitchFamily="34" charset="0"/>
            </a:endParaRPr>
          </a:p>
        </p:txBody>
      </p:sp>
      <p:sp>
        <p:nvSpPr>
          <p:cNvPr id="9" name="Rectangle 8"/>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Trend </a:t>
            </a:r>
            <a:r>
              <a:rPr lang="en-GB" sz="2600" spc="-150" dirty="0">
                <a:latin typeface="Arial" pitchFamily="34" charset="0"/>
                <a:cs typeface="Arial" pitchFamily="34" charset="0"/>
              </a:rPr>
              <a:t>in the prevalence of </a:t>
            </a:r>
            <a:r>
              <a:rPr lang="en-GB" sz="2600" spc="-150" dirty="0" smtClean="0">
                <a:latin typeface="Arial" pitchFamily="34" charset="0"/>
                <a:cs typeface="Arial" pitchFamily="34" charset="0"/>
              </a:rPr>
              <a:t>obesity and excess weight</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age (Reception and Year 6), London</a:t>
            </a:r>
            <a:endParaRPr lang="en-GB" spc="-150" dirty="0">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886274677"/>
              </p:ext>
            </p:extLst>
          </p:nvPr>
        </p:nvGraphicFramePr>
        <p:xfrm>
          <a:off x="251520" y="1613575"/>
          <a:ext cx="4663456" cy="40476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092664329"/>
              </p:ext>
            </p:extLst>
          </p:nvPr>
        </p:nvGraphicFramePr>
        <p:xfrm>
          <a:off x="4625752" y="1613575"/>
          <a:ext cx="4663456" cy="4047673"/>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a:t>
            </a:r>
            <a:r>
              <a:rPr lang="en-GB" sz="1000" dirty="0" smtClean="0">
                <a:cs typeface="Arial" pitchFamily="34" charset="0"/>
              </a:rPr>
              <a:t>Programme</a:t>
            </a:r>
            <a:endParaRPr lang="en-GB" sz="1000" dirty="0"/>
          </a:p>
        </p:txBody>
      </p:sp>
      <p:sp>
        <p:nvSpPr>
          <p:cNvPr id="2" name="TextBox 1"/>
          <p:cNvSpPr txBox="1"/>
          <p:nvPr/>
        </p:nvSpPr>
        <p:spPr>
          <a:xfrm>
            <a:off x="256531" y="1467200"/>
            <a:ext cx="1233030" cy="276999"/>
          </a:xfrm>
          <a:prstGeom prst="rect">
            <a:avLst/>
          </a:prstGeom>
          <a:noFill/>
        </p:spPr>
        <p:txBody>
          <a:bodyPr wrap="none" rtlCol="0">
            <a:spAutoFit/>
          </a:bodyPr>
          <a:lstStyle/>
          <a:p>
            <a:r>
              <a:rPr lang="en-GB" sz="1200" dirty="0" smtClean="0"/>
              <a:t>Prevalence (%)</a:t>
            </a:r>
            <a:endParaRPr lang="en-GB" sz="1200" dirty="0"/>
          </a:p>
        </p:txBody>
      </p:sp>
      <p:sp>
        <p:nvSpPr>
          <p:cNvPr id="16" name="TextBox 15"/>
          <p:cNvSpPr txBox="1"/>
          <p:nvPr/>
        </p:nvSpPr>
        <p:spPr>
          <a:xfrm>
            <a:off x="4657020" y="1467200"/>
            <a:ext cx="1233030" cy="276999"/>
          </a:xfrm>
          <a:prstGeom prst="rect">
            <a:avLst/>
          </a:prstGeom>
          <a:noFill/>
        </p:spPr>
        <p:txBody>
          <a:bodyPr wrap="none" rtlCol="0">
            <a:spAutoFit/>
          </a:bodyPr>
          <a:lstStyle/>
          <a:p>
            <a:r>
              <a:rPr lang="en-GB" sz="1200" dirty="0" smtClean="0"/>
              <a:t>Prevalence (%)</a:t>
            </a:r>
            <a:endParaRPr lang="en-GB" sz="1200" dirty="0"/>
          </a:p>
        </p:txBody>
      </p:sp>
      <p:sp>
        <p:nvSpPr>
          <p:cNvPr id="17" name="TextBox 16"/>
          <p:cNvSpPr txBox="1"/>
          <p:nvPr/>
        </p:nvSpPr>
        <p:spPr>
          <a:xfrm>
            <a:off x="250407" y="1237494"/>
            <a:ext cx="2351926" cy="307777"/>
          </a:xfrm>
          <a:prstGeom prst="rect">
            <a:avLst/>
          </a:prstGeom>
          <a:noFill/>
        </p:spPr>
        <p:txBody>
          <a:bodyPr wrap="none" rtlCol="0">
            <a:spAutoFit/>
          </a:bodyPr>
          <a:lstStyle/>
          <a:p>
            <a:r>
              <a:rPr lang="en-GB" sz="1400" dirty="0" smtClean="0"/>
              <a:t>Reception (aged 4-5 years)</a:t>
            </a:r>
            <a:endParaRPr lang="en-GB" sz="1400" dirty="0"/>
          </a:p>
        </p:txBody>
      </p:sp>
      <p:sp>
        <p:nvSpPr>
          <p:cNvPr id="18" name="TextBox 17"/>
          <p:cNvSpPr txBox="1"/>
          <p:nvPr/>
        </p:nvSpPr>
        <p:spPr>
          <a:xfrm>
            <a:off x="4635323" y="1237494"/>
            <a:ext cx="2312941" cy="307777"/>
          </a:xfrm>
          <a:prstGeom prst="rect">
            <a:avLst/>
          </a:prstGeom>
          <a:noFill/>
        </p:spPr>
        <p:txBody>
          <a:bodyPr wrap="none" rtlCol="0">
            <a:spAutoFit/>
          </a:bodyPr>
          <a:lstStyle/>
          <a:p>
            <a:r>
              <a:rPr lang="en-GB" sz="1400" dirty="0" smtClean="0"/>
              <a:t>Year 6 (aged 10-11 years)</a:t>
            </a:r>
            <a:endParaRPr lang="en-GB" sz="1400" dirty="0"/>
          </a:p>
        </p:txBody>
      </p:sp>
      <p:sp>
        <p:nvSpPr>
          <p:cNvPr id="3" name="TextBox 2"/>
          <p:cNvSpPr txBox="1"/>
          <p:nvPr/>
        </p:nvSpPr>
        <p:spPr>
          <a:xfrm>
            <a:off x="3129358" y="3356992"/>
            <a:ext cx="1226618" cy="276999"/>
          </a:xfrm>
          <a:prstGeom prst="rect">
            <a:avLst/>
          </a:prstGeom>
          <a:noFill/>
        </p:spPr>
        <p:txBody>
          <a:bodyPr wrap="none" rtlCol="0">
            <a:spAutoFit/>
          </a:bodyPr>
          <a:lstStyle/>
          <a:p>
            <a:r>
              <a:rPr lang="en-GB" sz="1200" b="1" dirty="0" smtClean="0">
                <a:solidFill>
                  <a:srgbClr val="00AE9E"/>
                </a:solidFill>
              </a:rPr>
              <a:t>excess weight</a:t>
            </a:r>
            <a:endParaRPr lang="en-GB" sz="1200" b="1" dirty="0">
              <a:solidFill>
                <a:srgbClr val="00AE9E"/>
              </a:solidFill>
            </a:endParaRPr>
          </a:p>
        </p:txBody>
      </p:sp>
      <p:sp>
        <p:nvSpPr>
          <p:cNvPr id="20" name="TextBox 19"/>
          <p:cNvSpPr txBox="1"/>
          <p:nvPr/>
        </p:nvSpPr>
        <p:spPr>
          <a:xfrm>
            <a:off x="7524328" y="2024008"/>
            <a:ext cx="1226618" cy="276999"/>
          </a:xfrm>
          <a:prstGeom prst="rect">
            <a:avLst/>
          </a:prstGeom>
          <a:noFill/>
        </p:spPr>
        <p:txBody>
          <a:bodyPr wrap="none" rtlCol="0">
            <a:spAutoFit/>
          </a:bodyPr>
          <a:lstStyle/>
          <a:p>
            <a:r>
              <a:rPr lang="en-GB" sz="1200" b="1" dirty="0" smtClean="0">
                <a:solidFill>
                  <a:srgbClr val="00AE9E"/>
                </a:solidFill>
              </a:rPr>
              <a:t>excess weight</a:t>
            </a:r>
            <a:endParaRPr lang="en-GB" sz="1200" b="1" dirty="0">
              <a:solidFill>
                <a:srgbClr val="00AE9E"/>
              </a:solidFill>
            </a:endParaRPr>
          </a:p>
        </p:txBody>
      </p:sp>
      <p:sp>
        <p:nvSpPr>
          <p:cNvPr id="21" name="TextBox 20"/>
          <p:cNvSpPr txBox="1"/>
          <p:nvPr/>
        </p:nvSpPr>
        <p:spPr>
          <a:xfrm>
            <a:off x="8100392" y="3330616"/>
            <a:ext cx="628698" cy="276999"/>
          </a:xfrm>
          <a:prstGeom prst="rect">
            <a:avLst/>
          </a:prstGeom>
          <a:noFill/>
        </p:spPr>
        <p:txBody>
          <a:bodyPr wrap="none" rtlCol="0">
            <a:spAutoFit/>
          </a:bodyPr>
          <a:lstStyle/>
          <a:p>
            <a:r>
              <a:rPr lang="en-GB" sz="1200" b="1" dirty="0" smtClean="0">
                <a:solidFill>
                  <a:srgbClr val="98002E"/>
                </a:solidFill>
              </a:rPr>
              <a:t>obese</a:t>
            </a:r>
            <a:endParaRPr lang="en-GB" sz="1200" b="1" dirty="0">
              <a:solidFill>
                <a:srgbClr val="98002E"/>
              </a:solidFill>
            </a:endParaRPr>
          </a:p>
        </p:txBody>
      </p:sp>
      <p:sp>
        <p:nvSpPr>
          <p:cNvPr id="22" name="TextBox 21"/>
          <p:cNvSpPr txBox="1"/>
          <p:nvPr/>
        </p:nvSpPr>
        <p:spPr>
          <a:xfrm>
            <a:off x="3724057" y="4365104"/>
            <a:ext cx="628698" cy="276999"/>
          </a:xfrm>
          <a:prstGeom prst="rect">
            <a:avLst/>
          </a:prstGeom>
          <a:noFill/>
        </p:spPr>
        <p:txBody>
          <a:bodyPr wrap="none" rtlCol="0">
            <a:spAutoFit/>
          </a:bodyPr>
          <a:lstStyle/>
          <a:p>
            <a:r>
              <a:rPr lang="en-GB" sz="1200" b="1" dirty="0" smtClean="0">
                <a:solidFill>
                  <a:srgbClr val="98002E"/>
                </a:solidFill>
              </a:rPr>
              <a:t>obese</a:t>
            </a:r>
            <a:endParaRPr lang="en-GB" sz="1200" b="1" dirty="0">
              <a:solidFill>
                <a:srgbClr val="98002E"/>
              </a:solidFill>
            </a:endParaRPr>
          </a:p>
        </p:txBody>
      </p:sp>
    </p:spTree>
    <p:extLst>
      <p:ext uri="{BB962C8B-B14F-4D97-AF65-F5344CB8AC3E}">
        <p14:creationId xmlns:p14="http://schemas.microsoft.com/office/powerpoint/2010/main" val="212628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3</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376026730"/>
              </p:ext>
            </p:extLst>
          </p:nvPr>
        </p:nvGraphicFramePr>
        <p:xfrm>
          <a:off x="180974" y="1421283"/>
          <a:ext cx="8963026" cy="46720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963525" y="1879218"/>
            <a:ext cx="583814" cy="307777"/>
          </a:xfrm>
          <a:prstGeom prst="rect">
            <a:avLst/>
          </a:prstGeom>
          <a:noFill/>
        </p:spPr>
        <p:txBody>
          <a:bodyPr wrap="none" rtlCol="0">
            <a:spAutoFit/>
          </a:bodyPr>
          <a:lstStyle/>
          <a:p>
            <a:r>
              <a:rPr lang="en-GB" sz="1400" dirty="0" smtClean="0">
                <a:solidFill>
                  <a:srgbClr val="98002E"/>
                </a:solidFill>
              </a:rPr>
              <a:t>Boys</a:t>
            </a:r>
            <a:endParaRPr lang="en-GB" sz="1400" dirty="0">
              <a:solidFill>
                <a:srgbClr val="98002E"/>
              </a:solidFill>
            </a:endParaRPr>
          </a:p>
        </p:txBody>
      </p:sp>
      <p:sp>
        <p:nvSpPr>
          <p:cNvPr id="12" name="TextBox 11"/>
          <p:cNvSpPr txBox="1"/>
          <p:nvPr/>
        </p:nvSpPr>
        <p:spPr>
          <a:xfrm>
            <a:off x="7963525" y="2329339"/>
            <a:ext cx="553357" cy="307777"/>
          </a:xfrm>
          <a:prstGeom prst="rect">
            <a:avLst/>
          </a:prstGeom>
          <a:noFill/>
        </p:spPr>
        <p:txBody>
          <a:bodyPr wrap="none" rtlCol="0">
            <a:spAutoFit/>
          </a:bodyPr>
          <a:lstStyle/>
          <a:p>
            <a:r>
              <a:rPr lang="en-GB" sz="1400" dirty="0" smtClean="0">
                <a:solidFill>
                  <a:srgbClr val="DE0045"/>
                </a:solidFill>
              </a:rPr>
              <a:t>Girls</a:t>
            </a:r>
            <a:endParaRPr lang="en-GB" sz="1400" dirty="0">
              <a:solidFill>
                <a:srgbClr val="DE0045"/>
              </a:solidFill>
            </a:endParaRPr>
          </a:p>
        </p:txBody>
      </p:sp>
      <p:sp>
        <p:nvSpPr>
          <p:cNvPr id="13" name="TextBox 12"/>
          <p:cNvSpPr txBox="1"/>
          <p:nvPr/>
        </p:nvSpPr>
        <p:spPr>
          <a:xfrm>
            <a:off x="7926952" y="3372130"/>
            <a:ext cx="583814" cy="307777"/>
          </a:xfrm>
          <a:prstGeom prst="rect">
            <a:avLst/>
          </a:prstGeom>
          <a:noFill/>
        </p:spPr>
        <p:txBody>
          <a:bodyPr wrap="none" rtlCol="0">
            <a:spAutoFit/>
          </a:bodyPr>
          <a:lstStyle/>
          <a:p>
            <a:r>
              <a:rPr lang="en-GB" sz="1400" dirty="0" smtClean="0">
                <a:solidFill>
                  <a:srgbClr val="00AE9E"/>
                </a:solidFill>
              </a:rPr>
              <a:t>Boys</a:t>
            </a:r>
            <a:endParaRPr lang="en-GB" sz="1400" dirty="0">
              <a:solidFill>
                <a:srgbClr val="00AE9E"/>
              </a:solidFill>
            </a:endParaRPr>
          </a:p>
        </p:txBody>
      </p:sp>
      <p:sp>
        <p:nvSpPr>
          <p:cNvPr id="14" name="TextBox 13"/>
          <p:cNvSpPr txBox="1"/>
          <p:nvPr/>
        </p:nvSpPr>
        <p:spPr>
          <a:xfrm>
            <a:off x="7926952" y="3581523"/>
            <a:ext cx="553357" cy="307777"/>
          </a:xfrm>
          <a:prstGeom prst="rect">
            <a:avLst/>
          </a:prstGeom>
          <a:noFill/>
        </p:spPr>
        <p:txBody>
          <a:bodyPr wrap="none" rtlCol="0">
            <a:spAutoFit/>
          </a:bodyPr>
          <a:lstStyle/>
          <a:p>
            <a:r>
              <a:rPr lang="en-GB" sz="1400" dirty="0" smtClean="0">
                <a:solidFill>
                  <a:srgbClr val="00E6D0"/>
                </a:solidFill>
              </a:rPr>
              <a:t>Girls</a:t>
            </a:r>
            <a:endParaRPr lang="en-GB" sz="1400" dirty="0">
              <a:solidFill>
                <a:srgbClr val="00E6D0"/>
              </a:solidFill>
            </a:endParaRPr>
          </a:p>
        </p:txBody>
      </p:sp>
      <p:sp>
        <p:nvSpPr>
          <p:cNvPr id="15" name="TextBox 14"/>
          <p:cNvSpPr txBox="1"/>
          <p:nvPr/>
        </p:nvSpPr>
        <p:spPr>
          <a:xfrm>
            <a:off x="971600" y="1721609"/>
            <a:ext cx="788870" cy="338554"/>
          </a:xfrm>
          <a:prstGeom prst="rect">
            <a:avLst/>
          </a:prstGeom>
          <a:noFill/>
        </p:spPr>
        <p:txBody>
          <a:bodyPr wrap="none" rtlCol="0">
            <a:spAutoFit/>
          </a:bodyPr>
          <a:lstStyle/>
          <a:p>
            <a:r>
              <a:rPr lang="en-GB" sz="1600" b="1" dirty="0" smtClean="0"/>
              <a:t>Year 6</a:t>
            </a:r>
            <a:endParaRPr lang="en-GB" sz="1600" b="1" dirty="0"/>
          </a:p>
        </p:txBody>
      </p:sp>
      <p:sp>
        <p:nvSpPr>
          <p:cNvPr id="16" name="TextBox 15"/>
          <p:cNvSpPr txBox="1"/>
          <p:nvPr/>
        </p:nvSpPr>
        <p:spPr>
          <a:xfrm>
            <a:off x="971600" y="2968964"/>
            <a:ext cx="1175322" cy="338554"/>
          </a:xfrm>
          <a:prstGeom prst="rect">
            <a:avLst/>
          </a:prstGeom>
          <a:noFill/>
        </p:spPr>
        <p:txBody>
          <a:bodyPr wrap="none" rtlCol="0">
            <a:spAutoFit/>
          </a:bodyPr>
          <a:lstStyle/>
          <a:p>
            <a:r>
              <a:rPr lang="en-GB" sz="1600" b="1" dirty="0" smtClean="0"/>
              <a:t>Reception</a:t>
            </a:r>
            <a:endParaRPr lang="en-GB" sz="1600" b="1" dirty="0"/>
          </a:p>
        </p:txBody>
      </p:sp>
      <p:sp>
        <p:nvSpPr>
          <p:cNvPr id="17" name="Rectangle 16"/>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Trend </a:t>
            </a:r>
            <a:r>
              <a:rPr lang="en-GB" sz="2600" spc="-150" dirty="0">
                <a:latin typeface="Arial" pitchFamily="34" charset="0"/>
                <a:cs typeface="Arial" pitchFamily="34" charset="0"/>
              </a:rPr>
              <a:t>in the prevalence of </a:t>
            </a:r>
            <a:r>
              <a:rPr lang="en-GB" sz="2600" spc="-150" dirty="0" smtClean="0">
                <a:latin typeface="Arial" pitchFamily="34" charset="0"/>
                <a:cs typeface="Arial" pitchFamily="34" charset="0"/>
              </a:rPr>
              <a:t>excess weight</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sex and age (Reception and Year 6), London</a:t>
            </a:r>
            <a:endParaRPr lang="en-GB" spc="-150" dirty="0">
              <a:latin typeface="Arial" pitchFamily="34" charset="0"/>
              <a:cs typeface="Arial" pitchFamily="34" charset="0"/>
            </a:endParaRPr>
          </a:p>
        </p:txBody>
      </p:sp>
      <p:sp>
        <p:nvSpPr>
          <p:cNvPr id="18" name="TextBox 17"/>
          <p:cNvSpPr txBox="1"/>
          <p:nvPr/>
        </p:nvSpPr>
        <p:spPr>
          <a:xfrm>
            <a:off x="282907" y="1196752"/>
            <a:ext cx="2783134" cy="307777"/>
          </a:xfrm>
          <a:prstGeom prst="rect">
            <a:avLst/>
          </a:prstGeom>
          <a:noFill/>
        </p:spPr>
        <p:txBody>
          <a:bodyPr wrap="none" rtlCol="0">
            <a:spAutoFit/>
          </a:bodyPr>
          <a:lstStyle/>
          <a:p>
            <a:r>
              <a:rPr lang="en-GB" sz="1400" dirty="0" smtClean="0"/>
              <a:t>Prevalence (%) of excess weight</a:t>
            </a:r>
            <a:endParaRPr lang="en-GB" sz="1400" dirty="0"/>
          </a:p>
        </p:txBody>
      </p:sp>
      <p:sp>
        <p:nvSpPr>
          <p:cNvPr id="19" name="TextBox 18"/>
          <p:cNvSpPr txBox="1"/>
          <p:nvPr/>
        </p:nvSpPr>
        <p:spPr>
          <a:xfrm>
            <a:off x="216024" y="5894856"/>
            <a:ext cx="9036496" cy="374461"/>
          </a:xfrm>
          <a:prstGeom prst="rect">
            <a:avLst/>
          </a:prstGeom>
          <a:noFill/>
        </p:spPr>
        <p:txBody>
          <a:bodyPr wrap="square" rtlCol="0">
            <a:spAutoFit/>
          </a:bodyPr>
          <a:lstStyle/>
          <a:p>
            <a:r>
              <a:rPr lang="en-GB" sz="1100" dirty="0" smtClean="0">
                <a:latin typeface="Calibri" pitchFamily="34" charset="0"/>
              </a:rPr>
              <a:t>Child excess weight BMI ≥ 85</a:t>
            </a:r>
            <a:r>
              <a:rPr lang="en-GB" sz="1100" baseline="30000" dirty="0" smtClean="0">
                <a:latin typeface="Calibri" pitchFamily="34" charset="0"/>
              </a:rPr>
              <a:t>th</a:t>
            </a:r>
            <a:r>
              <a:rPr lang="en-GB" sz="1100" dirty="0" smtClean="0">
                <a:latin typeface="Calibri" pitchFamily="34" charset="0"/>
              </a:rPr>
              <a:t> centile of the UK90 growth reference. 95% confidence intervals are displayed on the chart</a:t>
            </a:r>
          </a:p>
          <a:p>
            <a:pPr algn="r"/>
            <a:endParaRPr lang="en-GB" sz="1100" baseline="30000" dirty="0" smtClean="0">
              <a:latin typeface="Calibri" pitchFamily="34" charset="0"/>
            </a:endParaRPr>
          </a:p>
        </p:txBody>
      </p:sp>
      <p:sp>
        <p:nvSpPr>
          <p:cNvPr id="20" name="Rectangle 19"/>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a:t>
            </a:r>
            <a:r>
              <a:rPr lang="en-GB" sz="1000" dirty="0" smtClean="0">
                <a:cs typeface="Arial" pitchFamily="34" charset="0"/>
              </a:rPr>
              <a:t>Programme</a:t>
            </a:r>
            <a:endParaRPr lang="en-GB" sz="1000" dirty="0"/>
          </a:p>
        </p:txBody>
      </p:sp>
    </p:spTree>
    <p:extLst>
      <p:ext uri="{BB962C8B-B14F-4D97-AF65-F5344CB8AC3E}">
        <p14:creationId xmlns:p14="http://schemas.microsoft.com/office/powerpoint/2010/main" val="278601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736814107"/>
              </p:ext>
            </p:extLst>
          </p:nvPr>
        </p:nvGraphicFramePr>
        <p:xfrm>
          <a:off x="180974" y="1393520"/>
          <a:ext cx="8963026" cy="46720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
        <p:nvSpPr>
          <p:cNvPr id="2" name="TextBox 1"/>
          <p:cNvSpPr txBox="1"/>
          <p:nvPr/>
        </p:nvSpPr>
        <p:spPr>
          <a:xfrm>
            <a:off x="7963525" y="2063471"/>
            <a:ext cx="583814" cy="307777"/>
          </a:xfrm>
          <a:prstGeom prst="rect">
            <a:avLst/>
          </a:prstGeom>
          <a:noFill/>
        </p:spPr>
        <p:txBody>
          <a:bodyPr wrap="none" rtlCol="0">
            <a:spAutoFit/>
          </a:bodyPr>
          <a:lstStyle/>
          <a:p>
            <a:r>
              <a:rPr lang="en-GB" sz="1400" dirty="0" smtClean="0">
                <a:solidFill>
                  <a:srgbClr val="98002E"/>
                </a:solidFill>
              </a:rPr>
              <a:t>Boys</a:t>
            </a:r>
            <a:endParaRPr lang="en-GB" sz="1400" dirty="0">
              <a:solidFill>
                <a:srgbClr val="98002E"/>
              </a:solidFill>
            </a:endParaRPr>
          </a:p>
        </p:txBody>
      </p:sp>
      <p:sp>
        <p:nvSpPr>
          <p:cNvPr id="12" name="TextBox 11"/>
          <p:cNvSpPr txBox="1"/>
          <p:nvPr/>
        </p:nvSpPr>
        <p:spPr>
          <a:xfrm>
            <a:off x="7963525" y="2691798"/>
            <a:ext cx="553357" cy="307777"/>
          </a:xfrm>
          <a:prstGeom prst="rect">
            <a:avLst/>
          </a:prstGeom>
          <a:noFill/>
        </p:spPr>
        <p:txBody>
          <a:bodyPr wrap="none" rtlCol="0">
            <a:spAutoFit/>
          </a:bodyPr>
          <a:lstStyle/>
          <a:p>
            <a:r>
              <a:rPr lang="en-GB" sz="1400" dirty="0" smtClean="0">
                <a:solidFill>
                  <a:srgbClr val="DE0045"/>
                </a:solidFill>
              </a:rPr>
              <a:t>Girls</a:t>
            </a:r>
            <a:endParaRPr lang="en-GB" sz="1400" dirty="0">
              <a:solidFill>
                <a:srgbClr val="DE0045"/>
              </a:solidFill>
            </a:endParaRPr>
          </a:p>
        </p:txBody>
      </p:sp>
      <p:sp>
        <p:nvSpPr>
          <p:cNvPr id="13" name="TextBox 12"/>
          <p:cNvSpPr txBox="1"/>
          <p:nvPr/>
        </p:nvSpPr>
        <p:spPr>
          <a:xfrm>
            <a:off x="7926952" y="3968197"/>
            <a:ext cx="583814" cy="307777"/>
          </a:xfrm>
          <a:prstGeom prst="rect">
            <a:avLst/>
          </a:prstGeom>
          <a:noFill/>
        </p:spPr>
        <p:txBody>
          <a:bodyPr wrap="none" rtlCol="0">
            <a:spAutoFit/>
          </a:bodyPr>
          <a:lstStyle/>
          <a:p>
            <a:r>
              <a:rPr lang="en-GB" sz="1400" dirty="0" smtClean="0">
                <a:solidFill>
                  <a:srgbClr val="00AE9E"/>
                </a:solidFill>
              </a:rPr>
              <a:t>Boys</a:t>
            </a:r>
            <a:endParaRPr lang="en-GB" sz="1400" dirty="0">
              <a:solidFill>
                <a:srgbClr val="00AE9E"/>
              </a:solidFill>
            </a:endParaRPr>
          </a:p>
        </p:txBody>
      </p:sp>
      <p:sp>
        <p:nvSpPr>
          <p:cNvPr id="14" name="TextBox 13"/>
          <p:cNvSpPr txBox="1"/>
          <p:nvPr/>
        </p:nvSpPr>
        <p:spPr>
          <a:xfrm>
            <a:off x="7926952" y="4177590"/>
            <a:ext cx="553357" cy="307777"/>
          </a:xfrm>
          <a:prstGeom prst="rect">
            <a:avLst/>
          </a:prstGeom>
          <a:noFill/>
        </p:spPr>
        <p:txBody>
          <a:bodyPr wrap="none" rtlCol="0">
            <a:spAutoFit/>
          </a:bodyPr>
          <a:lstStyle/>
          <a:p>
            <a:r>
              <a:rPr lang="en-GB" sz="1400" dirty="0" smtClean="0">
                <a:solidFill>
                  <a:srgbClr val="00E6D0"/>
                </a:solidFill>
              </a:rPr>
              <a:t>Girls</a:t>
            </a:r>
            <a:endParaRPr lang="en-GB" sz="1400" dirty="0">
              <a:solidFill>
                <a:srgbClr val="00E6D0"/>
              </a:solidFill>
            </a:endParaRPr>
          </a:p>
        </p:txBody>
      </p:sp>
      <p:sp>
        <p:nvSpPr>
          <p:cNvPr id="15" name="TextBox 14"/>
          <p:cNvSpPr txBox="1"/>
          <p:nvPr/>
        </p:nvSpPr>
        <p:spPr>
          <a:xfrm>
            <a:off x="977716" y="2024898"/>
            <a:ext cx="788870" cy="338554"/>
          </a:xfrm>
          <a:prstGeom prst="rect">
            <a:avLst/>
          </a:prstGeom>
          <a:noFill/>
        </p:spPr>
        <p:txBody>
          <a:bodyPr wrap="none" rtlCol="0">
            <a:spAutoFit/>
          </a:bodyPr>
          <a:lstStyle/>
          <a:p>
            <a:r>
              <a:rPr lang="en-GB" sz="1600" b="1" dirty="0" smtClean="0"/>
              <a:t>Year 6</a:t>
            </a:r>
            <a:endParaRPr lang="en-GB" sz="1600" b="1" dirty="0"/>
          </a:p>
        </p:txBody>
      </p:sp>
      <p:sp>
        <p:nvSpPr>
          <p:cNvPr id="16" name="TextBox 15"/>
          <p:cNvSpPr txBox="1"/>
          <p:nvPr/>
        </p:nvSpPr>
        <p:spPr>
          <a:xfrm>
            <a:off x="971600" y="3625173"/>
            <a:ext cx="1175322" cy="338554"/>
          </a:xfrm>
          <a:prstGeom prst="rect">
            <a:avLst/>
          </a:prstGeom>
          <a:noFill/>
        </p:spPr>
        <p:txBody>
          <a:bodyPr wrap="none" rtlCol="0">
            <a:spAutoFit/>
          </a:bodyPr>
          <a:lstStyle/>
          <a:p>
            <a:r>
              <a:rPr lang="en-GB" sz="1600" b="1" dirty="0" smtClean="0"/>
              <a:t>Reception</a:t>
            </a:r>
            <a:endParaRPr lang="en-GB" sz="1600" b="1" dirty="0"/>
          </a:p>
        </p:txBody>
      </p:sp>
      <p:sp>
        <p:nvSpPr>
          <p:cNvPr id="17" name="Rectangle 16"/>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Trend </a:t>
            </a:r>
            <a:r>
              <a:rPr lang="en-GB" sz="2600" spc="-150" dirty="0">
                <a:latin typeface="Arial" pitchFamily="34" charset="0"/>
                <a:cs typeface="Arial" pitchFamily="34" charset="0"/>
              </a:rPr>
              <a:t>in the prevalence of </a:t>
            </a:r>
            <a:r>
              <a:rPr lang="en-GB" sz="2600" spc="-150" dirty="0" smtClean="0">
                <a:latin typeface="Arial" pitchFamily="34" charset="0"/>
                <a:cs typeface="Arial" pitchFamily="34" charset="0"/>
              </a:rPr>
              <a:t>obesity</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sex and age (Reception and Year 6), London</a:t>
            </a:r>
            <a:endParaRPr lang="en-GB" spc="-150" dirty="0">
              <a:latin typeface="Arial" pitchFamily="34" charset="0"/>
              <a:cs typeface="Arial" pitchFamily="34" charset="0"/>
            </a:endParaRPr>
          </a:p>
        </p:txBody>
      </p:sp>
      <p:sp>
        <p:nvSpPr>
          <p:cNvPr id="19" name="TextBox 18"/>
          <p:cNvSpPr txBox="1"/>
          <p:nvPr/>
        </p:nvSpPr>
        <p:spPr>
          <a:xfrm>
            <a:off x="282907" y="1196752"/>
            <a:ext cx="2225289" cy="307777"/>
          </a:xfrm>
          <a:prstGeom prst="rect">
            <a:avLst/>
          </a:prstGeom>
          <a:noFill/>
        </p:spPr>
        <p:txBody>
          <a:bodyPr wrap="none" rtlCol="0">
            <a:spAutoFit/>
          </a:bodyPr>
          <a:lstStyle/>
          <a:p>
            <a:r>
              <a:rPr lang="en-GB" sz="1400" dirty="0" smtClean="0"/>
              <a:t>Prevalence (%) of obesity</a:t>
            </a:r>
            <a:endParaRPr lang="en-GB" sz="1400" dirty="0"/>
          </a:p>
        </p:txBody>
      </p:sp>
      <p:sp>
        <p:nvSpPr>
          <p:cNvPr id="20" name="TextBox 19"/>
          <p:cNvSpPr txBox="1"/>
          <p:nvPr/>
        </p:nvSpPr>
        <p:spPr>
          <a:xfrm>
            <a:off x="216024" y="5882107"/>
            <a:ext cx="9036496" cy="374461"/>
          </a:xfrm>
          <a:prstGeom prst="rect">
            <a:avLst/>
          </a:prstGeom>
          <a:noFill/>
        </p:spPr>
        <p:txBody>
          <a:bodyPr wrap="square" rtlCol="0">
            <a:spAutoFit/>
          </a:bodyPr>
          <a:lstStyle/>
          <a:p>
            <a:r>
              <a:rPr lang="en-GB" sz="1100" dirty="0" smtClean="0">
                <a:latin typeface="Calibri" pitchFamily="34" charset="0"/>
              </a:rPr>
              <a:t>Child obesity BMI ≥ 95</a:t>
            </a:r>
            <a:r>
              <a:rPr lang="en-GB" sz="1100" baseline="30000" dirty="0" smtClean="0">
                <a:latin typeface="Calibri" pitchFamily="34" charset="0"/>
              </a:rPr>
              <a:t>th</a:t>
            </a:r>
            <a:r>
              <a:rPr lang="en-GB" sz="1100" dirty="0" smtClean="0">
                <a:latin typeface="Calibri" pitchFamily="34" charset="0"/>
              </a:rPr>
              <a:t> centile of the UK90 growth reference. 95% confidence intervals are displayed on the chart</a:t>
            </a:r>
          </a:p>
          <a:p>
            <a:pPr algn="r"/>
            <a:endParaRPr lang="en-GB" sz="1100" baseline="30000" dirty="0" smtClean="0">
              <a:latin typeface="Calibri" pitchFamily="34" charset="0"/>
            </a:endParaRPr>
          </a:p>
        </p:txBody>
      </p:sp>
      <p:sp>
        <p:nvSpPr>
          <p:cNvPr id="21" name="Rectangle 20"/>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a:t>
            </a:r>
            <a:r>
              <a:rPr lang="en-GB" sz="1000" dirty="0" smtClean="0">
                <a:cs typeface="Arial" pitchFamily="34" charset="0"/>
              </a:rPr>
              <a:t>Programme</a:t>
            </a:r>
            <a:endParaRPr lang="en-GB" sz="1000" dirty="0"/>
          </a:p>
        </p:txBody>
      </p:sp>
    </p:spTree>
    <p:extLst>
      <p:ext uri="{BB962C8B-B14F-4D97-AF65-F5344CB8AC3E}">
        <p14:creationId xmlns:p14="http://schemas.microsoft.com/office/powerpoint/2010/main" val="344336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2" name="TextBox 51"/>
          <p:cNvSpPr txBox="1"/>
          <p:nvPr/>
        </p:nvSpPr>
        <p:spPr>
          <a:xfrm>
            <a:off x="216352" y="5897833"/>
            <a:ext cx="6444208" cy="261610"/>
          </a:xfrm>
          <a:prstGeom prst="rect">
            <a:avLst/>
          </a:prstGeom>
          <a:noFill/>
        </p:spPr>
        <p:txBody>
          <a:bodyPr wrap="square" rtlCol="0">
            <a:spAutoFit/>
          </a:bodyPr>
          <a:lstStyle/>
          <a:p>
            <a:r>
              <a:rPr lang="en-GB" sz="1100" dirty="0" smtClean="0">
                <a:latin typeface="Calibri" pitchFamily="34" charset="0"/>
              </a:rPr>
              <a:t>Child overweight (including obesity)/ excess weight: BMI ≥ 85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sp>
        <p:nvSpPr>
          <p:cNvPr id="53" name="Rectangle 3"/>
          <p:cNvSpPr>
            <a:spLocks noChangeArrowheads="1"/>
          </p:cNvSpPr>
          <p:nvPr/>
        </p:nvSpPr>
        <p:spPr bwMode="auto">
          <a:xfrm>
            <a:off x="216024" y="1403484"/>
            <a:ext cx="83884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Over one in five children in Reception is overweight or obese</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(boys 22.7%, girls 21.6%)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
          <p:cNvSpPr>
            <a:spLocks noChangeArrowheads="1"/>
          </p:cNvSpPr>
          <p:nvPr/>
        </p:nvSpPr>
        <p:spPr bwMode="auto">
          <a:xfrm>
            <a:off x="251520" y="3501008"/>
            <a:ext cx="81219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Over one in three children in Year 6 is overweight or obese</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(boys 39.6%, girls 34.7%)</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70"/>
          <p:cNvGrpSpPr/>
          <p:nvPr/>
        </p:nvGrpSpPr>
        <p:grpSpPr>
          <a:xfrm>
            <a:off x="4932040" y="4028307"/>
            <a:ext cx="3816424" cy="1656184"/>
            <a:chOff x="4932040" y="692696"/>
            <a:chExt cx="3816424" cy="1656184"/>
          </a:xfrm>
        </p:grpSpPr>
        <p:pic>
          <p:nvPicPr>
            <p:cNvPr id="145" name="Picture 2" descr="school, black, two, stick, outline, people, boy, happy"/>
            <p:cNvPicPr>
              <a:picLocks noChangeAspect="1" noChangeArrowheads="1"/>
            </p:cNvPicPr>
            <p:nvPr/>
          </p:nvPicPr>
          <p:blipFill>
            <a:blip r:embed="rId3" cstate="print"/>
            <a:srcRect r="49326"/>
            <a:stretch>
              <a:fillRect/>
            </a:stretch>
          </p:blipFill>
          <p:spPr bwMode="auto">
            <a:xfrm>
              <a:off x="7615286" y="692696"/>
              <a:ext cx="1133178" cy="1656184"/>
            </a:xfrm>
            <a:prstGeom prst="rect">
              <a:avLst/>
            </a:prstGeom>
            <a:noFill/>
          </p:spPr>
        </p:pic>
        <p:pic>
          <p:nvPicPr>
            <p:cNvPr id="146" name="Picture 2" descr="school, black, two, stick, outline, people, boy, happy"/>
            <p:cNvPicPr>
              <a:picLocks noChangeAspect="1" noChangeArrowheads="1"/>
            </p:cNvPicPr>
            <p:nvPr/>
          </p:nvPicPr>
          <p:blipFill>
            <a:blip r:embed="rId3" cstate="print"/>
            <a:srcRect r="49326"/>
            <a:stretch>
              <a:fillRect/>
            </a:stretch>
          </p:blipFill>
          <p:spPr bwMode="auto">
            <a:xfrm>
              <a:off x="6304140" y="692696"/>
              <a:ext cx="1133178" cy="1656184"/>
            </a:xfrm>
            <a:prstGeom prst="rect">
              <a:avLst/>
            </a:prstGeom>
            <a:noFill/>
          </p:spPr>
        </p:pic>
        <p:pic>
          <p:nvPicPr>
            <p:cNvPr id="147" name="Picture 146" descr="Children3.jpg"/>
            <p:cNvPicPr>
              <a:picLocks noChangeAspect="1"/>
            </p:cNvPicPr>
            <p:nvPr/>
          </p:nvPicPr>
          <p:blipFill>
            <a:blip r:embed="rId4" cstate="print"/>
            <a:srcRect r="61231"/>
            <a:stretch>
              <a:fillRect/>
            </a:stretch>
          </p:blipFill>
          <p:spPr>
            <a:xfrm>
              <a:off x="4932040" y="692696"/>
              <a:ext cx="1104757" cy="1656184"/>
            </a:xfrm>
            <a:prstGeom prst="rect">
              <a:avLst/>
            </a:prstGeom>
          </p:spPr>
        </p:pic>
      </p:grpSp>
      <p:grpSp>
        <p:nvGrpSpPr>
          <p:cNvPr id="11" name="Group 77"/>
          <p:cNvGrpSpPr/>
          <p:nvPr/>
        </p:nvGrpSpPr>
        <p:grpSpPr>
          <a:xfrm>
            <a:off x="4547529" y="1939650"/>
            <a:ext cx="4416959" cy="1224136"/>
            <a:chOff x="4619537" y="3212976"/>
            <a:chExt cx="4416959" cy="1224136"/>
          </a:xfrm>
        </p:grpSpPr>
        <p:pic>
          <p:nvPicPr>
            <p:cNvPr id="166" name="Picture 2" descr="school, black, two, stick, outline, people, boy, happy"/>
            <p:cNvPicPr>
              <a:picLocks noChangeAspect="1" noChangeArrowheads="1"/>
            </p:cNvPicPr>
            <p:nvPr/>
          </p:nvPicPr>
          <p:blipFill>
            <a:blip r:embed="rId5" cstate="print"/>
            <a:srcRect r="49326"/>
            <a:stretch>
              <a:fillRect/>
            </a:stretch>
          </p:blipFill>
          <p:spPr bwMode="auto">
            <a:xfrm>
              <a:off x="6470737" y="3212976"/>
              <a:ext cx="837567" cy="1224136"/>
            </a:xfrm>
            <a:prstGeom prst="rect">
              <a:avLst/>
            </a:prstGeom>
            <a:noFill/>
          </p:spPr>
        </p:pic>
        <p:pic>
          <p:nvPicPr>
            <p:cNvPr id="167" name="Picture 2" descr="school, black, two, stick, outline, people, boy, happy"/>
            <p:cNvPicPr>
              <a:picLocks noChangeAspect="1" noChangeArrowheads="1"/>
            </p:cNvPicPr>
            <p:nvPr/>
          </p:nvPicPr>
          <p:blipFill>
            <a:blip r:embed="rId5" cstate="print"/>
            <a:srcRect r="49326"/>
            <a:stretch>
              <a:fillRect/>
            </a:stretch>
          </p:blipFill>
          <p:spPr bwMode="auto">
            <a:xfrm>
              <a:off x="5534633" y="3212976"/>
              <a:ext cx="837567" cy="1224136"/>
            </a:xfrm>
            <a:prstGeom prst="rect">
              <a:avLst/>
            </a:prstGeom>
            <a:noFill/>
          </p:spPr>
        </p:pic>
        <p:pic>
          <p:nvPicPr>
            <p:cNvPr id="168" name="Picture 2" descr="school, black, two, stick, outline, people, boy, happy"/>
            <p:cNvPicPr>
              <a:picLocks noChangeAspect="1" noChangeArrowheads="1"/>
            </p:cNvPicPr>
            <p:nvPr/>
          </p:nvPicPr>
          <p:blipFill>
            <a:blip r:embed="rId5" cstate="print"/>
            <a:srcRect r="49326"/>
            <a:stretch>
              <a:fillRect/>
            </a:stretch>
          </p:blipFill>
          <p:spPr bwMode="auto">
            <a:xfrm>
              <a:off x="7334833" y="3212976"/>
              <a:ext cx="837567" cy="1224136"/>
            </a:xfrm>
            <a:prstGeom prst="rect">
              <a:avLst/>
            </a:prstGeom>
            <a:noFill/>
          </p:spPr>
        </p:pic>
        <p:pic>
          <p:nvPicPr>
            <p:cNvPr id="169" name="Picture 2" descr="school, black, two, stick, outline, people, boy, happy"/>
            <p:cNvPicPr>
              <a:picLocks noChangeAspect="1" noChangeArrowheads="1"/>
            </p:cNvPicPr>
            <p:nvPr/>
          </p:nvPicPr>
          <p:blipFill>
            <a:blip r:embed="rId5" cstate="print"/>
            <a:srcRect r="49326"/>
            <a:stretch>
              <a:fillRect/>
            </a:stretch>
          </p:blipFill>
          <p:spPr bwMode="auto">
            <a:xfrm>
              <a:off x="8198929" y="3212976"/>
              <a:ext cx="837567" cy="1224136"/>
            </a:xfrm>
            <a:prstGeom prst="rect">
              <a:avLst/>
            </a:prstGeom>
            <a:noFill/>
          </p:spPr>
        </p:pic>
        <p:pic>
          <p:nvPicPr>
            <p:cNvPr id="170" name="Picture 169" descr="Children3.jpg"/>
            <p:cNvPicPr>
              <a:picLocks noChangeAspect="1"/>
            </p:cNvPicPr>
            <p:nvPr/>
          </p:nvPicPr>
          <p:blipFill>
            <a:blip r:embed="rId4" cstate="print"/>
            <a:srcRect r="61231"/>
            <a:stretch>
              <a:fillRect/>
            </a:stretch>
          </p:blipFill>
          <p:spPr>
            <a:xfrm>
              <a:off x="4619537" y="3212976"/>
              <a:ext cx="816559" cy="1224136"/>
            </a:xfrm>
            <a:prstGeom prst="rect">
              <a:avLst/>
            </a:prstGeom>
          </p:spPr>
        </p:pic>
      </p:grpSp>
      <p:pic>
        <p:nvPicPr>
          <p:cNvPr id="164" name="Picture 2" descr="school, black, two, stick, outline, people, boy, happy"/>
          <p:cNvPicPr>
            <a:picLocks noChangeAspect="1" noChangeArrowheads="1"/>
          </p:cNvPicPr>
          <p:nvPr/>
        </p:nvPicPr>
        <p:blipFill>
          <a:blip r:embed="rId6" cstate="print"/>
          <a:srcRect l="56294"/>
          <a:stretch>
            <a:fillRect/>
          </a:stretch>
        </p:blipFill>
        <p:spPr bwMode="auto">
          <a:xfrm>
            <a:off x="971600" y="1869247"/>
            <a:ext cx="763929" cy="1294539"/>
          </a:xfrm>
          <a:prstGeom prst="rect">
            <a:avLst/>
          </a:prstGeom>
          <a:noFill/>
        </p:spPr>
      </p:pic>
      <p:grpSp>
        <p:nvGrpSpPr>
          <p:cNvPr id="14" name="Group 13"/>
          <p:cNvGrpSpPr/>
          <p:nvPr/>
        </p:nvGrpSpPr>
        <p:grpSpPr>
          <a:xfrm>
            <a:off x="1863855" y="1867642"/>
            <a:ext cx="763929" cy="1294539"/>
            <a:chOff x="2555776" y="3284984"/>
            <a:chExt cx="1614739" cy="2736304"/>
          </a:xfrm>
        </p:grpSpPr>
        <p:pic>
          <p:nvPicPr>
            <p:cNvPr id="162" name="Picture 2" descr="school, black, two, stick, outline, people, boy, happy"/>
            <p:cNvPicPr>
              <a:picLocks noChangeAspect="1" noChangeArrowheads="1"/>
            </p:cNvPicPr>
            <p:nvPr/>
          </p:nvPicPr>
          <p:blipFill>
            <a:blip r:embed="rId6" cstate="print"/>
            <a:srcRect l="56294"/>
            <a:stretch>
              <a:fillRect/>
            </a:stretch>
          </p:blipFill>
          <p:spPr bwMode="auto">
            <a:xfrm>
              <a:off x="2555776" y="3284984"/>
              <a:ext cx="1614739" cy="2736304"/>
            </a:xfrm>
            <a:prstGeom prst="rect">
              <a:avLst/>
            </a:prstGeom>
            <a:noFill/>
          </p:spPr>
        </p:pic>
        <p:sp>
          <p:nvSpPr>
            <p:cNvPr id="163" name="Isosceles Triangle 16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3"/>
          <p:cNvGrpSpPr/>
          <p:nvPr/>
        </p:nvGrpSpPr>
        <p:grpSpPr>
          <a:xfrm>
            <a:off x="2727951" y="1869247"/>
            <a:ext cx="763929" cy="1294539"/>
            <a:chOff x="2555776" y="3284984"/>
            <a:chExt cx="1614739" cy="2736304"/>
          </a:xfrm>
        </p:grpSpPr>
        <p:pic>
          <p:nvPicPr>
            <p:cNvPr id="160" name="Picture 2" descr="school, black, two, stick, outline, people, boy, happy"/>
            <p:cNvPicPr>
              <a:picLocks noChangeAspect="1" noChangeArrowheads="1"/>
            </p:cNvPicPr>
            <p:nvPr/>
          </p:nvPicPr>
          <p:blipFill>
            <a:blip r:embed="rId6" cstate="print"/>
            <a:srcRect l="56294"/>
            <a:stretch>
              <a:fillRect/>
            </a:stretch>
          </p:blipFill>
          <p:spPr bwMode="auto">
            <a:xfrm>
              <a:off x="2555776" y="3284984"/>
              <a:ext cx="1614739" cy="2736304"/>
            </a:xfrm>
            <a:prstGeom prst="rect">
              <a:avLst/>
            </a:prstGeom>
            <a:noFill/>
          </p:spPr>
        </p:pic>
        <p:sp>
          <p:nvSpPr>
            <p:cNvPr id="161" name="Isosceles Triangle 160"/>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3"/>
          <p:cNvGrpSpPr/>
          <p:nvPr/>
        </p:nvGrpSpPr>
        <p:grpSpPr>
          <a:xfrm>
            <a:off x="3592047" y="1869247"/>
            <a:ext cx="763929" cy="1294539"/>
            <a:chOff x="2555776" y="3284984"/>
            <a:chExt cx="1614739" cy="2736304"/>
          </a:xfrm>
        </p:grpSpPr>
        <p:pic>
          <p:nvPicPr>
            <p:cNvPr id="158" name="Picture 2" descr="school, black, two, stick, outline, people, boy, happy"/>
            <p:cNvPicPr>
              <a:picLocks noChangeAspect="1" noChangeArrowheads="1"/>
            </p:cNvPicPr>
            <p:nvPr/>
          </p:nvPicPr>
          <p:blipFill>
            <a:blip r:embed="rId6" cstate="print"/>
            <a:srcRect l="56294"/>
            <a:stretch>
              <a:fillRect/>
            </a:stretch>
          </p:blipFill>
          <p:spPr bwMode="auto">
            <a:xfrm>
              <a:off x="2555776" y="3284984"/>
              <a:ext cx="1614739" cy="2736304"/>
            </a:xfrm>
            <a:prstGeom prst="rect">
              <a:avLst/>
            </a:prstGeom>
            <a:noFill/>
          </p:spPr>
        </p:pic>
        <p:sp>
          <p:nvSpPr>
            <p:cNvPr id="159" name="Isosceles Triangle 158"/>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6" name="Picture 155" descr="Children3.jpg"/>
          <p:cNvPicPr>
            <a:picLocks noChangeAspect="1"/>
          </p:cNvPicPr>
          <p:nvPr/>
        </p:nvPicPr>
        <p:blipFill>
          <a:blip r:embed="rId7" cstate="print"/>
          <a:srcRect l="44307" r="19539"/>
          <a:stretch>
            <a:fillRect/>
          </a:stretch>
        </p:blipFill>
        <p:spPr>
          <a:xfrm>
            <a:off x="107504" y="1867642"/>
            <a:ext cx="836881" cy="1345334"/>
          </a:xfrm>
          <a:prstGeom prst="rect">
            <a:avLst/>
          </a:prstGeom>
        </p:spPr>
      </p:pic>
      <p:pic>
        <p:nvPicPr>
          <p:cNvPr id="57" name="Picture 56" descr="Children3.jpg"/>
          <p:cNvPicPr>
            <a:picLocks noChangeAspect="1"/>
          </p:cNvPicPr>
          <p:nvPr/>
        </p:nvPicPr>
        <p:blipFill rotWithShape="1">
          <a:blip r:embed="rId7" cstate="print"/>
          <a:srcRect l="44307" r="19539" b="62632"/>
          <a:stretch/>
        </p:blipFill>
        <p:spPr>
          <a:xfrm>
            <a:off x="971600" y="1856621"/>
            <a:ext cx="836881" cy="502723"/>
          </a:xfrm>
          <a:prstGeom prst="rect">
            <a:avLst/>
          </a:prstGeom>
        </p:spPr>
      </p:pic>
      <p:sp>
        <p:nvSpPr>
          <p:cNvPr id="72" name="Isosceles Triangle 71"/>
          <p:cNvSpPr/>
          <p:nvPr/>
        </p:nvSpPr>
        <p:spPr>
          <a:xfrm>
            <a:off x="314736" y="2357672"/>
            <a:ext cx="350995" cy="309702"/>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Isosceles Triangle 164"/>
          <p:cNvSpPr/>
          <p:nvPr/>
        </p:nvSpPr>
        <p:spPr>
          <a:xfrm>
            <a:off x="1174673" y="2344123"/>
            <a:ext cx="350995" cy="309702"/>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539552" y="3933056"/>
            <a:ext cx="3600400" cy="1759597"/>
            <a:chOff x="539552" y="4005064"/>
            <a:chExt cx="3600400" cy="1759597"/>
          </a:xfrm>
        </p:grpSpPr>
        <p:grpSp>
          <p:nvGrpSpPr>
            <p:cNvPr id="75" name="Group 13"/>
            <p:cNvGrpSpPr/>
            <p:nvPr/>
          </p:nvGrpSpPr>
          <p:grpSpPr>
            <a:xfrm>
              <a:off x="1782850" y="4012184"/>
              <a:ext cx="1033551" cy="1751435"/>
              <a:chOff x="2555776" y="3284984"/>
              <a:chExt cx="1614739" cy="2736304"/>
            </a:xfrm>
          </p:grpSpPr>
          <p:pic>
            <p:nvPicPr>
              <p:cNvPr id="76"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77" name="Isosceles Triangle 76"/>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13"/>
            <p:cNvGrpSpPr/>
            <p:nvPr/>
          </p:nvGrpSpPr>
          <p:grpSpPr>
            <a:xfrm>
              <a:off x="3106401" y="4005064"/>
              <a:ext cx="1033551" cy="1751435"/>
              <a:chOff x="2555776" y="3284984"/>
              <a:chExt cx="1614739" cy="2736304"/>
            </a:xfrm>
          </p:grpSpPr>
          <p:pic>
            <p:nvPicPr>
              <p:cNvPr id="141"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42" name="Isosceles Triangle 141"/>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9" name="Picture 138" descr="Children3.jpg"/>
            <p:cNvPicPr>
              <a:picLocks noChangeAspect="1"/>
            </p:cNvPicPr>
            <p:nvPr/>
          </p:nvPicPr>
          <p:blipFill>
            <a:blip r:embed="rId7" cstate="print"/>
            <a:srcRect l="44307" r="19539"/>
            <a:stretch>
              <a:fillRect/>
            </a:stretch>
          </p:blipFill>
          <p:spPr>
            <a:xfrm>
              <a:off x="539552" y="4028307"/>
              <a:ext cx="1080120" cy="1736354"/>
            </a:xfrm>
            <a:prstGeom prst="rect">
              <a:avLst/>
            </a:prstGeom>
          </p:spPr>
        </p:pic>
        <p:sp>
          <p:nvSpPr>
            <p:cNvPr id="140" name="Isosceles Triangle 139"/>
            <p:cNvSpPr/>
            <p:nvPr/>
          </p:nvSpPr>
          <p:spPr>
            <a:xfrm>
              <a:off x="794501" y="4683976"/>
              <a:ext cx="482403" cy="413655"/>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descr="Children3.jpg"/>
            <p:cNvPicPr>
              <a:picLocks noChangeAspect="1"/>
            </p:cNvPicPr>
            <p:nvPr/>
          </p:nvPicPr>
          <p:blipFill rotWithShape="1">
            <a:blip r:embed="rId7" cstate="print"/>
            <a:srcRect l="44307" t="61251" r="19539"/>
            <a:stretch/>
          </p:blipFill>
          <p:spPr>
            <a:xfrm>
              <a:off x="1798856" y="5088838"/>
              <a:ext cx="1080120" cy="672819"/>
            </a:xfrm>
            <a:prstGeom prst="rect">
              <a:avLst/>
            </a:prstGeom>
          </p:spPr>
        </p:pic>
        <p:sp>
          <p:nvSpPr>
            <p:cNvPr id="144" name="Isosceles Triangle 143"/>
            <p:cNvSpPr/>
            <p:nvPr/>
          </p:nvSpPr>
          <p:spPr>
            <a:xfrm>
              <a:off x="2055690" y="4657383"/>
              <a:ext cx="474876" cy="419009"/>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Rectangle 78"/>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Prevalence </a:t>
            </a:r>
            <a:r>
              <a:rPr lang="en-GB" sz="2600" spc="-150" dirty="0">
                <a:latin typeface="Arial" pitchFamily="34" charset="0"/>
                <a:cs typeface="Arial" pitchFamily="34" charset="0"/>
              </a:rPr>
              <a:t>of </a:t>
            </a:r>
            <a:r>
              <a:rPr lang="en-GB" sz="2600" spc="-150" dirty="0" smtClean="0">
                <a:latin typeface="Arial" pitchFamily="34" charset="0"/>
                <a:cs typeface="Arial" pitchFamily="34" charset="0"/>
              </a:rPr>
              <a:t>excess weight</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age (Reception and Year 6), London</a:t>
            </a:r>
            <a:endParaRPr lang="en-GB" spc="-150" dirty="0">
              <a:latin typeface="Arial" pitchFamily="34" charset="0"/>
              <a:cs typeface="Arial" pitchFamily="34" charset="0"/>
            </a:endParaRPr>
          </a:p>
        </p:txBody>
      </p:sp>
      <p:sp>
        <p:nvSpPr>
          <p:cNvPr id="80" name="Rectangle 79"/>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2014/15</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2" name="TextBox 51"/>
          <p:cNvSpPr txBox="1"/>
          <p:nvPr/>
        </p:nvSpPr>
        <p:spPr>
          <a:xfrm>
            <a:off x="225144" y="5925524"/>
            <a:ext cx="6444208" cy="261610"/>
          </a:xfrm>
          <a:prstGeom prst="rect">
            <a:avLst/>
          </a:prstGeom>
          <a:noFill/>
        </p:spPr>
        <p:txBody>
          <a:bodyPr wrap="square" rtlCol="0">
            <a:spAutoFit/>
          </a:bodyPr>
          <a:lstStyle/>
          <a:p>
            <a:r>
              <a:rPr lang="en-GB" sz="1100" dirty="0" smtClean="0">
                <a:latin typeface="Calibri" pitchFamily="34" charset="0"/>
              </a:rPr>
              <a:t>Child obesity: BMI ≥ 95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sp>
        <p:nvSpPr>
          <p:cNvPr id="53" name="Rectangle 3"/>
          <p:cNvSpPr>
            <a:spLocks noChangeArrowheads="1"/>
          </p:cNvSpPr>
          <p:nvPr/>
        </p:nvSpPr>
        <p:spPr bwMode="auto">
          <a:xfrm>
            <a:off x="216024" y="1331476"/>
            <a:ext cx="83884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Around one in ten children in Reception is obese</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(boys 10.6%, girls 9.7%)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
          <p:cNvSpPr>
            <a:spLocks noChangeArrowheads="1"/>
          </p:cNvSpPr>
          <p:nvPr/>
        </p:nvSpPr>
        <p:spPr bwMode="auto">
          <a:xfrm>
            <a:off x="251520" y="4077072"/>
            <a:ext cx="774147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One in four boys and one in five girls in Year 6 </a:t>
            </a:r>
            <a:r>
              <a:rPr lang="en-GB" b="1" dirty="0" smtClean="0">
                <a:latin typeface="Calibri" pitchFamily="34" charset="0"/>
                <a:ea typeface="Calibri" pitchFamily="34" charset="0"/>
                <a:cs typeface="Times New Roman" pitchFamily="18" charset="0"/>
              </a:rPr>
              <a:t>is</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obese</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(boys 25.0%, girls </a:t>
            </a:r>
            <a:r>
              <a:rPr lang="en-GB" dirty="0" smtClean="0">
                <a:latin typeface="Calibri" pitchFamily="34" charset="0"/>
                <a:ea typeface="Calibri" pitchFamily="34" charset="0"/>
                <a:cs typeface="Times New Roman" pitchFamily="18" charset="0"/>
              </a:rPr>
              <a:t>20</a:t>
            </a: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7" name="Group 77"/>
          <p:cNvGrpSpPr/>
          <p:nvPr/>
        </p:nvGrpSpPr>
        <p:grpSpPr>
          <a:xfrm>
            <a:off x="4547529" y="4564855"/>
            <a:ext cx="4416959" cy="1224136"/>
            <a:chOff x="4619537" y="3212976"/>
            <a:chExt cx="4416959" cy="1224136"/>
          </a:xfrm>
        </p:grpSpPr>
        <p:pic>
          <p:nvPicPr>
            <p:cNvPr id="67" name="Picture 2" descr="school, black, two, stick, outline, people, boy, happy"/>
            <p:cNvPicPr>
              <a:picLocks noChangeAspect="1" noChangeArrowheads="1"/>
            </p:cNvPicPr>
            <p:nvPr/>
          </p:nvPicPr>
          <p:blipFill>
            <a:blip r:embed="rId3" cstate="print"/>
            <a:srcRect r="49326"/>
            <a:stretch>
              <a:fillRect/>
            </a:stretch>
          </p:blipFill>
          <p:spPr bwMode="auto">
            <a:xfrm>
              <a:off x="6470737" y="3212976"/>
              <a:ext cx="837567" cy="1224136"/>
            </a:xfrm>
            <a:prstGeom prst="rect">
              <a:avLst/>
            </a:prstGeom>
            <a:noFill/>
          </p:spPr>
        </p:pic>
        <p:pic>
          <p:nvPicPr>
            <p:cNvPr id="68" name="Picture 2" descr="school, black, two, stick, outline, people, boy, happy"/>
            <p:cNvPicPr>
              <a:picLocks noChangeAspect="1" noChangeArrowheads="1"/>
            </p:cNvPicPr>
            <p:nvPr/>
          </p:nvPicPr>
          <p:blipFill>
            <a:blip r:embed="rId3" cstate="print"/>
            <a:srcRect r="49326"/>
            <a:stretch>
              <a:fillRect/>
            </a:stretch>
          </p:blipFill>
          <p:spPr bwMode="auto">
            <a:xfrm>
              <a:off x="5534633" y="3212976"/>
              <a:ext cx="837567" cy="1224136"/>
            </a:xfrm>
            <a:prstGeom prst="rect">
              <a:avLst/>
            </a:prstGeom>
            <a:noFill/>
          </p:spPr>
        </p:pic>
        <p:pic>
          <p:nvPicPr>
            <p:cNvPr id="69" name="Picture 2" descr="school, black, two, stick, outline, people, boy, happy"/>
            <p:cNvPicPr>
              <a:picLocks noChangeAspect="1" noChangeArrowheads="1"/>
            </p:cNvPicPr>
            <p:nvPr/>
          </p:nvPicPr>
          <p:blipFill>
            <a:blip r:embed="rId3" cstate="print"/>
            <a:srcRect r="49326"/>
            <a:stretch>
              <a:fillRect/>
            </a:stretch>
          </p:blipFill>
          <p:spPr bwMode="auto">
            <a:xfrm>
              <a:off x="7334833" y="3212976"/>
              <a:ext cx="837567" cy="1224136"/>
            </a:xfrm>
            <a:prstGeom prst="rect">
              <a:avLst/>
            </a:prstGeom>
            <a:noFill/>
          </p:spPr>
        </p:pic>
        <p:pic>
          <p:nvPicPr>
            <p:cNvPr id="70" name="Picture 2" descr="school, black, two, stick, outline, people, boy, happy"/>
            <p:cNvPicPr>
              <a:picLocks noChangeAspect="1" noChangeArrowheads="1"/>
            </p:cNvPicPr>
            <p:nvPr/>
          </p:nvPicPr>
          <p:blipFill>
            <a:blip r:embed="rId3" cstate="print"/>
            <a:srcRect r="49326"/>
            <a:stretch>
              <a:fillRect/>
            </a:stretch>
          </p:blipFill>
          <p:spPr bwMode="auto">
            <a:xfrm>
              <a:off x="8198929" y="3212976"/>
              <a:ext cx="837567" cy="1224136"/>
            </a:xfrm>
            <a:prstGeom prst="rect">
              <a:avLst/>
            </a:prstGeom>
            <a:noFill/>
          </p:spPr>
        </p:pic>
        <p:pic>
          <p:nvPicPr>
            <p:cNvPr id="71" name="Picture 70" descr="Children3.jpg"/>
            <p:cNvPicPr>
              <a:picLocks noChangeAspect="1"/>
            </p:cNvPicPr>
            <p:nvPr/>
          </p:nvPicPr>
          <p:blipFill>
            <a:blip r:embed="rId4" cstate="print"/>
            <a:srcRect r="61231"/>
            <a:stretch>
              <a:fillRect/>
            </a:stretch>
          </p:blipFill>
          <p:spPr>
            <a:xfrm>
              <a:off x="4619537" y="3212976"/>
              <a:ext cx="816559" cy="1224136"/>
            </a:xfrm>
            <a:prstGeom prst="rect">
              <a:avLst/>
            </a:prstGeom>
          </p:spPr>
        </p:pic>
      </p:grpSp>
      <p:grpSp>
        <p:nvGrpSpPr>
          <p:cNvPr id="2" name="Group 1"/>
          <p:cNvGrpSpPr/>
          <p:nvPr/>
        </p:nvGrpSpPr>
        <p:grpSpPr>
          <a:xfrm>
            <a:off x="177905" y="4437112"/>
            <a:ext cx="3713434" cy="1476139"/>
            <a:chOff x="107504" y="4675954"/>
            <a:chExt cx="3384376" cy="1345334"/>
          </a:xfrm>
        </p:grpSpPr>
        <p:grpSp>
          <p:nvGrpSpPr>
            <p:cNvPr id="49" name="Group 11"/>
            <p:cNvGrpSpPr/>
            <p:nvPr/>
          </p:nvGrpSpPr>
          <p:grpSpPr>
            <a:xfrm>
              <a:off x="971600" y="4677559"/>
              <a:ext cx="763929" cy="1294539"/>
              <a:chOff x="2555776" y="3284984"/>
              <a:chExt cx="1614739" cy="2736304"/>
            </a:xfrm>
          </p:grpSpPr>
          <p:pic>
            <p:nvPicPr>
              <p:cNvPr id="65"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6" name="Isosceles Triangle 65"/>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13"/>
            <p:cNvGrpSpPr/>
            <p:nvPr/>
          </p:nvGrpSpPr>
          <p:grpSpPr>
            <a:xfrm>
              <a:off x="1863855" y="4675954"/>
              <a:ext cx="763929" cy="1294539"/>
              <a:chOff x="2555776" y="3284984"/>
              <a:chExt cx="1614739" cy="2736304"/>
            </a:xfrm>
          </p:grpSpPr>
          <p:pic>
            <p:nvPicPr>
              <p:cNvPr id="63"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4" name="Isosceles Triangle 6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13"/>
            <p:cNvGrpSpPr/>
            <p:nvPr/>
          </p:nvGrpSpPr>
          <p:grpSpPr>
            <a:xfrm>
              <a:off x="2727951" y="4677559"/>
              <a:ext cx="763929" cy="1294539"/>
              <a:chOff x="2555776" y="3284984"/>
              <a:chExt cx="1614739" cy="2736304"/>
            </a:xfrm>
          </p:grpSpPr>
          <p:pic>
            <p:nvPicPr>
              <p:cNvPr id="61"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2" name="Isosceles Triangle 61"/>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60"/>
            <p:cNvGrpSpPr/>
            <p:nvPr/>
          </p:nvGrpSpPr>
          <p:grpSpPr>
            <a:xfrm>
              <a:off x="107504" y="4675954"/>
              <a:ext cx="836881" cy="1345334"/>
              <a:chOff x="7164288" y="1124744"/>
              <a:chExt cx="2820368" cy="4533900"/>
            </a:xfrm>
          </p:grpSpPr>
          <p:pic>
            <p:nvPicPr>
              <p:cNvPr id="57" name="Picture 56" descr="Children3.jpg"/>
              <p:cNvPicPr>
                <a:picLocks noChangeAspect="1"/>
              </p:cNvPicPr>
              <p:nvPr/>
            </p:nvPicPr>
            <p:blipFill>
              <a:blip r:embed="rId6" cstate="print"/>
              <a:srcRect l="44307" r="19539"/>
              <a:stretch>
                <a:fillRect/>
              </a:stretch>
            </p:blipFill>
            <p:spPr>
              <a:xfrm>
                <a:off x="7164288" y="1124744"/>
                <a:ext cx="2820368" cy="4533900"/>
              </a:xfrm>
              <a:prstGeom prst="rect">
                <a:avLst/>
              </a:prstGeom>
            </p:spPr>
          </p:pic>
          <p:sp>
            <p:nvSpPr>
              <p:cNvPr id="58" name="Isosceles Triangle 57"/>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4" name="Group 93"/>
          <p:cNvGrpSpPr/>
          <p:nvPr/>
        </p:nvGrpSpPr>
        <p:grpSpPr>
          <a:xfrm>
            <a:off x="827584" y="1732925"/>
            <a:ext cx="6971120" cy="2180627"/>
            <a:chOff x="827584" y="1867649"/>
            <a:chExt cx="6971120" cy="2180627"/>
          </a:xfrm>
        </p:grpSpPr>
        <p:grpSp>
          <p:nvGrpSpPr>
            <p:cNvPr id="87" name="Group 86"/>
            <p:cNvGrpSpPr/>
            <p:nvPr/>
          </p:nvGrpSpPr>
          <p:grpSpPr>
            <a:xfrm>
              <a:off x="899596" y="1867649"/>
              <a:ext cx="6840756" cy="1076267"/>
              <a:chOff x="107508" y="1867649"/>
              <a:chExt cx="6840756" cy="1076267"/>
            </a:xfrm>
          </p:grpSpPr>
          <p:grpSp>
            <p:nvGrpSpPr>
              <p:cNvPr id="13" name="Group 11"/>
              <p:cNvGrpSpPr/>
              <p:nvPr/>
            </p:nvGrpSpPr>
            <p:grpSpPr>
              <a:xfrm>
                <a:off x="798783" y="1868933"/>
                <a:ext cx="611142" cy="1035631"/>
                <a:chOff x="2555776" y="3284984"/>
                <a:chExt cx="1614739" cy="2736304"/>
              </a:xfrm>
            </p:grpSpPr>
            <p:pic>
              <p:nvPicPr>
                <p:cNvPr id="164"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65" name="Isosceles Triangle 164"/>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512586" y="1867649"/>
                <a:ext cx="611142" cy="1035631"/>
                <a:chOff x="2555776" y="3284984"/>
                <a:chExt cx="1614739" cy="2736304"/>
              </a:xfrm>
            </p:grpSpPr>
            <p:pic>
              <p:nvPicPr>
                <p:cNvPr id="162"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63" name="Isosceles Triangle 16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3"/>
              <p:cNvGrpSpPr/>
              <p:nvPr/>
            </p:nvGrpSpPr>
            <p:grpSpPr>
              <a:xfrm>
                <a:off x="2203862" y="1868933"/>
                <a:ext cx="611142" cy="1035631"/>
                <a:chOff x="2555776" y="3284984"/>
                <a:chExt cx="1614739" cy="2736304"/>
              </a:xfrm>
            </p:grpSpPr>
            <p:pic>
              <p:nvPicPr>
                <p:cNvPr id="160"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61" name="Isosceles Triangle 160"/>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3"/>
              <p:cNvGrpSpPr/>
              <p:nvPr/>
            </p:nvGrpSpPr>
            <p:grpSpPr>
              <a:xfrm>
                <a:off x="2895137" y="1868933"/>
                <a:ext cx="611142" cy="1035631"/>
                <a:chOff x="2555776" y="3284984"/>
                <a:chExt cx="1614739" cy="2736304"/>
              </a:xfrm>
            </p:grpSpPr>
            <p:pic>
              <p:nvPicPr>
                <p:cNvPr id="158"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59" name="Isosceles Triangle 158"/>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60"/>
              <p:cNvGrpSpPr/>
              <p:nvPr/>
            </p:nvGrpSpPr>
            <p:grpSpPr>
              <a:xfrm>
                <a:off x="107508" y="1867649"/>
                <a:ext cx="669503" cy="1076267"/>
                <a:chOff x="7164288" y="1124744"/>
                <a:chExt cx="2820368" cy="4533900"/>
              </a:xfrm>
            </p:grpSpPr>
            <p:pic>
              <p:nvPicPr>
                <p:cNvPr id="156" name="Picture 155" descr="Children3.jpg"/>
                <p:cNvPicPr>
                  <a:picLocks noChangeAspect="1"/>
                </p:cNvPicPr>
                <p:nvPr/>
              </p:nvPicPr>
              <p:blipFill>
                <a:blip r:embed="rId6" cstate="print"/>
                <a:srcRect l="44307" r="19539"/>
                <a:stretch>
                  <a:fillRect/>
                </a:stretch>
              </p:blipFill>
              <p:spPr>
                <a:xfrm>
                  <a:off x="7164288" y="1124744"/>
                  <a:ext cx="2820368" cy="4533900"/>
                </a:xfrm>
                <a:prstGeom prst="rect">
                  <a:avLst/>
                </a:prstGeom>
              </p:spPr>
            </p:pic>
            <p:sp>
              <p:nvSpPr>
                <p:cNvPr id="157" name="Isosceles Triangle 156"/>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11"/>
              <p:cNvGrpSpPr/>
              <p:nvPr/>
            </p:nvGrpSpPr>
            <p:grpSpPr>
              <a:xfrm>
                <a:off x="3592696" y="1868400"/>
                <a:ext cx="611142" cy="1035631"/>
                <a:chOff x="2555776" y="3284984"/>
                <a:chExt cx="1614739" cy="2736304"/>
              </a:xfrm>
            </p:grpSpPr>
            <p:pic>
              <p:nvPicPr>
                <p:cNvPr id="73"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74" name="Isosceles Triangle 7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p:cNvGrpSpPr/>
              <p:nvPr/>
            </p:nvGrpSpPr>
            <p:grpSpPr>
              <a:xfrm>
                <a:off x="4306499" y="1868400"/>
                <a:ext cx="611142" cy="1035631"/>
                <a:chOff x="2555776" y="3284984"/>
                <a:chExt cx="1614739" cy="2736304"/>
              </a:xfrm>
            </p:grpSpPr>
            <p:pic>
              <p:nvPicPr>
                <p:cNvPr id="76"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77" name="Isosceles Triangle 76"/>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13"/>
              <p:cNvGrpSpPr/>
              <p:nvPr/>
            </p:nvGrpSpPr>
            <p:grpSpPr>
              <a:xfrm>
                <a:off x="4997775" y="1868400"/>
                <a:ext cx="611142" cy="1035631"/>
                <a:chOff x="2555776" y="3284984"/>
                <a:chExt cx="1614739" cy="2736304"/>
              </a:xfrm>
            </p:grpSpPr>
            <p:pic>
              <p:nvPicPr>
                <p:cNvPr id="79"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80" name="Isosceles Triangle 79"/>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13"/>
              <p:cNvGrpSpPr/>
              <p:nvPr/>
            </p:nvGrpSpPr>
            <p:grpSpPr>
              <a:xfrm>
                <a:off x="5689050" y="1868400"/>
                <a:ext cx="611142" cy="1035631"/>
                <a:chOff x="2555776" y="3284984"/>
                <a:chExt cx="1614739" cy="2736304"/>
              </a:xfrm>
            </p:grpSpPr>
            <p:pic>
              <p:nvPicPr>
                <p:cNvPr id="82"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83" name="Isosceles Triangle 8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13"/>
              <p:cNvGrpSpPr/>
              <p:nvPr/>
            </p:nvGrpSpPr>
            <p:grpSpPr>
              <a:xfrm>
                <a:off x="6337122" y="1868400"/>
                <a:ext cx="611142" cy="1035631"/>
                <a:chOff x="2555776" y="3284984"/>
                <a:chExt cx="1614739" cy="2736304"/>
              </a:xfrm>
            </p:grpSpPr>
            <p:pic>
              <p:nvPicPr>
                <p:cNvPr id="85"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86" name="Isosceles Triangle 85"/>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3" name="Group 92"/>
            <p:cNvGrpSpPr/>
            <p:nvPr/>
          </p:nvGrpSpPr>
          <p:grpSpPr>
            <a:xfrm>
              <a:off x="827584" y="3068960"/>
              <a:ext cx="6971120" cy="979316"/>
              <a:chOff x="179518" y="3068960"/>
              <a:chExt cx="6971120" cy="979316"/>
            </a:xfrm>
          </p:grpSpPr>
          <p:pic>
            <p:nvPicPr>
              <p:cNvPr id="166" name="Picture 2" descr="school, black, two, stick, outline, people, boy, happy"/>
              <p:cNvPicPr>
                <a:picLocks noChangeAspect="1" noChangeArrowheads="1"/>
              </p:cNvPicPr>
              <p:nvPr/>
            </p:nvPicPr>
            <p:blipFill>
              <a:blip r:embed="rId3" cstate="print"/>
              <a:srcRect r="49326"/>
              <a:stretch>
                <a:fillRect/>
              </a:stretch>
            </p:blipFill>
            <p:spPr bwMode="auto">
              <a:xfrm>
                <a:off x="1660474" y="3068967"/>
                <a:ext cx="670052" cy="979309"/>
              </a:xfrm>
              <a:prstGeom prst="rect">
                <a:avLst/>
              </a:prstGeom>
              <a:noFill/>
            </p:spPr>
          </p:pic>
          <p:pic>
            <p:nvPicPr>
              <p:cNvPr id="167" name="Picture 2" descr="school, black, two, stick, outline, people, boy, happy"/>
              <p:cNvPicPr>
                <a:picLocks noChangeAspect="1" noChangeArrowheads="1"/>
              </p:cNvPicPr>
              <p:nvPr/>
            </p:nvPicPr>
            <p:blipFill>
              <a:blip r:embed="rId3" cstate="print"/>
              <a:srcRect r="49326"/>
              <a:stretch>
                <a:fillRect/>
              </a:stretch>
            </p:blipFill>
            <p:spPr bwMode="auto">
              <a:xfrm>
                <a:off x="911593" y="3068967"/>
                <a:ext cx="670052" cy="979309"/>
              </a:xfrm>
              <a:prstGeom prst="rect">
                <a:avLst/>
              </a:prstGeom>
              <a:noFill/>
            </p:spPr>
          </p:pic>
          <p:pic>
            <p:nvPicPr>
              <p:cNvPr id="168" name="Picture 2" descr="school, black, two, stick, outline, people, boy, happy"/>
              <p:cNvPicPr>
                <a:picLocks noChangeAspect="1" noChangeArrowheads="1"/>
              </p:cNvPicPr>
              <p:nvPr/>
            </p:nvPicPr>
            <p:blipFill>
              <a:blip r:embed="rId3" cstate="print"/>
              <a:srcRect r="49326"/>
              <a:stretch>
                <a:fillRect/>
              </a:stretch>
            </p:blipFill>
            <p:spPr bwMode="auto">
              <a:xfrm>
                <a:off x="2351749" y="3068967"/>
                <a:ext cx="670052" cy="979309"/>
              </a:xfrm>
              <a:prstGeom prst="rect">
                <a:avLst/>
              </a:prstGeom>
              <a:noFill/>
            </p:spPr>
          </p:pic>
          <p:pic>
            <p:nvPicPr>
              <p:cNvPr id="169" name="Picture 2" descr="school, black, two, stick, outline, people, boy, happy"/>
              <p:cNvPicPr>
                <a:picLocks noChangeAspect="1" noChangeArrowheads="1"/>
              </p:cNvPicPr>
              <p:nvPr/>
            </p:nvPicPr>
            <p:blipFill>
              <a:blip r:embed="rId3" cstate="print"/>
              <a:srcRect r="49326"/>
              <a:stretch>
                <a:fillRect/>
              </a:stretch>
            </p:blipFill>
            <p:spPr bwMode="auto">
              <a:xfrm>
                <a:off x="3043024" y="3068967"/>
                <a:ext cx="670052" cy="979309"/>
              </a:xfrm>
              <a:prstGeom prst="rect">
                <a:avLst/>
              </a:prstGeom>
              <a:noFill/>
            </p:spPr>
          </p:pic>
          <p:pic>
            <p:nvPicPr>
              <p:cNvPr id="170" name="Picture 169" descr="Children3.jpg"/>
              <p:cNvPicPr>
                <a:picLocks noChangeAspect="1"/>
              </p:cNvPicPr>
              <p:nvPr/>
            </p:nvPicPr>
            <p:blipFill>
              <a:blip r:embed="rId4" cstate="print"/>
              <a:srcRect r="61231"/>
              <a:stretch>
                <a:fillRect/>
              </a:stretch>
            </p:blipFill>
            <p:spPr>
              <a:xfrm>
                <a:off x="179518" y="3068967"/>
                <a:ext cx="653245" cy="979309"/>
              </a:xfrm>
              <a:prstGeom prst="rect">
                <a:avLst/>
              </a:prstGeom>
            </p:spPr>
          </p:pic>
          <p:pic>
            <p:nvPicPr>
              <p:cNvPr id="88" name="Picture 2" descr="school, black, two, stick, outline, people, boy, happy"/>
              <p:cNvPicPr>
                <a:picLocks noChangeAspect="1" noChangeArrowheads="1"/>
              </p:cNvPicPr>
              <p:nvPr/>
            </p:nvPicPr>
            <p:blipFill>
              <a:blip r:embed="rId3" cstate="print"/>
              <a:srcRect r="49326"/>
              <a:stretch>
                <a:fillRect/>
              </a:stretch>
            </p:blipFill>
            <p:spPr bwMode="auto">
              <a:xfrm>
                <a:off x="4427984" y="3068960"/>
                <a:ext cx="670052" cy="979309"/>
              </a:xfrm>
              <a:prstGeom prst="rect">
                <a:avLst/>
              </a:prstGeom>
              <a:noFill/>
            </p:spPr>
          </p:pic>
          <p:pic>
            <p:nvPicPr>
              <p:cNvPr id="89" name="Picture 2" descr="school, black, two, stick, outline, people, boy, happy"/>
              <p:cNvPicPr>
                <a:picLocks noChangeAspect="1" noChangeArrowheads="1"/>
              </p:cNvPicPr>
              <p:nvPr/>
            </p:nvPicPr>
            <p:blipFill>
              <a:blip r:embed="rId3" cstate="print"/>
              <a:srcRect r="49326"/>
              <a:stretch>
                <a:fillRect/>
              </a:stretch>
            </p:blipFill>
            <p:spPr bwMode="auto">
              <a:xfrm>
                <a:off x="3714733" y="3068960"/>
                <a:ext cx="670052" cy="979309"/>
              </a:xfrm>
              <a:prstGeom prst="rect">
                <a:avLst/>
              </a:prstGeom>
              <a:noFill/>
            </p:spPr>
          </p:pic>
          <p:pic>
            <p:nvPicPr>
              <p:cNvPr id="90" name="Picture 2" descr="school, black, two, stick, outline, people, boy, happy"/>
              <p:cNvPicPr>
                <a:picLocks noChangeAspect="1" noChangeArrowheads="1"/>
              </p:cNvPicPr>
              <p:nvPr/>
            </p:nvPicPr>
            <p:blipFill>
              <a:blip r:embed="rId3" cstate="print"/>
              <a:srcRect r="49326"/>
              <a:stretch>
                <a:fillRect/>
              </a:stretch>
            </p:blipFill>
            <p:spPr bwMode="auto">
              <a:xfrm>
                <a:off x="5119259" y="3068960"/>
                <a:ext cx="670052" cy="979309"/>
              </a:xfrm>
              <a:prstGeom prst="rect">
                <a:avLst/>
              </a:prstGeom>
              <a:noFill/>
            </p:spPr>
          </p:pic>
          <p:pic>
            <p:nvPicPr>
              <p:cNvPr id="91" name="Picture 2" descr="school, black, two, stick, outline, people, boy, happy"/>
              <p:cNvPicPr>
                <a:picLocks noChangeAspect="1" noChangeArrowheads="1"/>
              </p:cNvPicPr>
              <p:nvPr/>
            </p:nvPicPr>
            <p:blipFill>
              <a:blip r:embed="rId3" cstate="print"/>
              <a:srcRect r="49326"/>
              <a:stretch>
                <a:fillRect/>
              </a:stretch>
            </p:blipFill>
            <p:spPr bwMode="auto">
              <a:xfrm>
                <a:off x="5810534" y="3068960"/>
                <a:ext cx="670052" cy="979309"/>
              </a:xfrm>
              <a:prstGeom prst="rect">
                <a:avLst/>
              </a:prstGeom>
              <a:noFill/>
            </p:spPr>
          </p:pic>
          <p:pic>
            <p:nvPicPr>
              <p:cNvPr id="92" name="Picture 2" descr="school, black, two, stick, outline, people, boy, happy"/>
              <p:cNvPicPr>
                <a:picLocks noChangeAspect="1" noChangeArrowheads="1"/>
              </p:cNvPicPr>
              <p:nvPr/>
            </p:nvPicPr>
            <p:blipFill>
              <a:blip r:embed="rId3" cstate="print"/>
              <a:srcRect r="49326"/>
              <a:stretch>
                <a:fillRect/>
              </a:stretch>
            </p:blipFill>
            <p:spPr bwMode="auto">
              <a:xfrm>
                <a:off x="6480586" y="3068960"/>
                <a:ext cx="670052" cy="979309"/>
              </a:xfrm>
              <a:prstGeom prst="rect">
                <a:avLst/>
              </a:prstGeom>
              <a:noFill/>
            </p:spPr>
          </p:pic>
        </p:grpSp>
      </p:grpSp>
      <p:sp>
        <p:nvSpPr>
          <p:cNvPr id="95" name="Rectangle 94"/>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Prevalence </a:t>
            </a:r>
            <a:r>
              <a:rPr lang="en-GB" sz="2600" spc="-150" dirty="0">
                <a:latin typeface="Arial" pitchFamily="34" charset="0"/>
                <a:cs typeface="Arial" pitchFamily="34" charset="0"/>
              </a:rPr>
              <a:t>of </a:t>
            </a:r>
            <a:r>
              <a:rPr lang="en-GB" sz="2600" spc="-150" dirty="0" smtClean="0">
                <a:latin typeface="Arial" pitchFamily="34" charset="0"/>
                <a:cs typeface="Arial" pitchFamily="34" charset="0"/>
              </a:rPr>
              <a:t>obesity</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by age (Reception and Year 6), London</a:t>
            </a:r>
            <a:endParaRPr lang="en-GB" spc="-150" dirty="0">
              <a:latin typeface="Arial" pitchFamily="34" charset="0"/>
              <a:cs typeface="Arial" pitchFamily="34" charset="0"/>
            </a:endParaRPr>
          </a:p>
        </p:txBody>
      </p:sp>
      <p:sp>
        <p:nvSpPr>
          <p:cNvPr id="96" name="Rectangle 95"/>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2014/15</a:t>
            </a:r>
            <a:endParaRPr lang="en-GB"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3359" r="13240" b="4425"/>
          <a:stretch/>
        </p:blipFill>
        <p:spPr bwMode="auto">
          <a:xfrm>
            <a:off x="4692972" y="1173137"/>
            <a:ext cx="4127500" cy="458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3531" r="12742" b="7523"/>
          <a:stretch/>
        </p:blipFill>
        <p:spPr bwMode="auto">
          <a:xfrm>
            <a:off x="425939" y="1173137"/>
            <a:ext cx="4126932" cy="441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5"/>
          <p:cNvSpPr txBox="1">
            <a:spLocks/>
          </p:cNvSpPr>
          <p:nvPr/>
        </p:nvSpPr>
        <p:spPr>
          <a:xfrm>
            <a:off x="2279431" y="320383"/>
            <a:ext cx="5400600" cy="864096"/>
          </a:xfrm>
          <a:prstGeom prst="rect">
            <a:avLst/>
          </a:prstGeom>
        </p:spPr>
        <p:txBody>
          <a:bodyPr vert="horz" lIns="0" tIns="0" rIns="0" bIns="0" rtlCol="0" anchor="t" anchorCtr="0">
            <a:normAutofit/>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pPr>
              <a:lnSpc>
                <a:spcPct val="90000"/>
              </a:lnSpc>
            </a:pPr>
            <a:r>
              <a:rPr lang="en-GB" sz="2400" dirty="0">
                <a:solidFill>
                  <a:srgbClr val="00AE9E"/>
                </a:solidFill>
              </a:rPr>
              <a:t>Child Obesity in London</a:t>
            </a:r>
            <a:r>
              <a:rPr lang="en-GB" dirty="0" smtClean="0"/>
              <a:t/>
            </a:r>
            <a:br>
              <a:rPr lang="en-GB" dirty="0" smtClean="0"/>
            </a:br>
            <a:r>
              <a:rPr lang="en-GB" sz="2800" dirty="0" smtClean="0">
                <a:solidFill>
                  <a:schemeClr val="tx1"/>
                </a:solidFill>
                <a:cs typeface="Arial" pitchFamily="34" charset="0"/>
              </a:rPr>
              <a:t>BMI status of children by age, 2014/15</a:t>
            </a:r>
            <a:endParaRPr lang="en-US" sz="28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
        <p:nvSpPr>
          <p:cNvPr id="8" name="TextBox 11"/>
          <p:cNvSpPr txBox="1">
            <a:spLocks noChangeArrowheads="1"/>
          </p:cNvSpPr>
          <p:nvPr/>
        </p:nvSpPr>
        <p:spPr bwMode="auto">
          <a:xfrm>
            <a:off x="249715" y="5631631"/>
            <a:ext cx="8786781" cy="461665"/>
          </a:xfrm>
          <a:prstGeom prst="rect">
            <a:avLst/>
          </a:prstGeom>
          <a:noFill/>
          <a:ln w="9525">
            <a:noFill/>
            <a:miter lim="800000"/>
            <a:headEnd/>
            <a:tailEnd/>
          </a:ln>
        </p:spPr>
        <p:txBody>
          <a:bodyPr>
            <a:spAutoFit/>
          </a:bodyPr>
          <a:lstStyle/>
          <a:p>
            <a:pPr algn="just"/>
            <a:r>
              <a:rPr lang="en-GB" sz="1200" dirty="0">
                <a:latin typeface="Calibri" pitchFamily="34" charset="0"/>
              </a:rPr>
              <a:t>This analysis uses the 2</a:t>
            </a:r>
            <a:r>
              <a:rPr lang="en-GB" sz="1200" baseline="30000" dirty="0">
                <a:latin typeface="Calibri" pitchFamily="34" charset="0"/>
              </a:rPr>
              <a:t>nd</a:t>
            </a:r>
            <a:r>
              <a:rPr lang="en-GB" sz="1200" dirty="0">
                <a:latin typeface="Calibri" pitchFamily="34" charset="0"/>
              </a:rPr>
              <a:t>, 85</a:t>
            </a:r>
            <a:r>
              <a:rPr lang="en-GB" sz="1200" baseline="30000" dirty="0">
                <a:latin typeface="Calibri" pitchFamily="34" charset="0"/>
              </a:rPr>
              <a:t>th</a:t>
            </a:r>
            <a:r>
              <a:rPr lang="en-GB" sz="1200" dirty="0">
                <a:latin typeface="Calibri" pitchFamily="34" charset="0"/>
              </a:rPr>
              <a:t> and 95</a:t>
            </a:r>
            <a:r>
              <a:rPr lang="en-GB" sz="1200" baseline="30000" dirty="0">
                <a:latin typeface="Calibri" pitchFamily="34" charset="0"/>
              </a:rPr>
              <a:t>th</a:t>
            </a:r>
            <a:r>
              <a:rPr lang="en-GB" sz="1200" dirty="0">
                <a:latin typeface="Calibri" pitchFamily="34" charset="0"/>
              </a:rPr>
              <a:t> centiles of the British 1990 growth reference (UK90) for BMI to classify children as underweight, healthy weight, overweight and obese.  These thresholds are the most frequently used for population monitoring within England.</a:t>
            </a:r>
          </a:p>
        </p:txBody>
      </p:sp>
      <p:sp>
        <p:nvSpPr>
          <p:cNvPr id="3" name="Rectangle 2"/>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2014/15</a:t>
            </a:r>
            <a:endParaRPr lang="en-GB"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5" y="1596428"/>
            <a:ext cx="4170045" cy="419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870" y="1584953"/>
            <a:ext cx="4176911" cy="420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212731" y="5674459"/>
            <a:ext cx="1463227" cy="261610"/>
          </a:xfrm>
          <a:prstGeom prst="rect">
            <a:avLst/>
          </a:prstGeom>
          <a:noFill/>
        </p:spPr>
        <p:txBody>
          <a:bodyPr wrap="square" rtlCol="0">
            <a:spAutoFit/>
          </a:bodyPr>
          <a:lstStyle/>
          <a:p>
            <a:r>
              <a:rPr lang="en-GB" sz="1100" dirty="0" smtClean="0">
                <a:latin typeface="Arial" pitchFamily="34" charset="0"/>
                <a:cs typeface="Arial" pitchFamily="34" charset="0"/>
              </a:rPr>
              <a:t>Percentage obese</a:t>
            </a:r>
            <a:endParaRPr lang="en-GB" sz="1100" baseline="30000" dirty="0" smtClean="0">
              <a:latin typeface="Arial" pitchFamily="34" charset="0"/>
              <a:cs typeface="Arial" pitchFamily="34" charset="0"/>
            </a:endParaRPr>
          </a:p>
        </p:txBody>
      </p:sp>
      <p:sp>
        <p:nvSpPr>
          <p:cNvPr id="15" name="TextBox 14"/>
          <p:cNvSpPr txBox="1"/>
          <p:nvPr/>
        </p:nvSpPr>
        <p:spPr>
          <a:xfrm>
            <a:off x="6876256" y="5674459"/>
            <a:ext cx="1463227" cy="261610"/>
          </a:xfrm>
          <a:prstGeom prst="rect">
            <a:avLst/>
          </a:prstGeom>
          <a:noFill/>
        </p:spPr>
        <p:txBody>
          <a:bodyPr wrap="square" rtlCol="0">
            <a:spAutoFit/>
          </a:bodyPr>
          <a:lstStyle/>
          <a:p>
            <a:r>
              <a:rPr lang="en-GB" sz="1100" dirty="0" smtClean="0">
                <a:latin typeface="Arial" pitchFamily="34" charset="0"/>
                <a:cs typeface="Arial" pitchFamily="34" charset="0"/>
              </a:rPr>
              <a:t>Percentage obese</a:t>
            </a:r>
            <a:endParaRPr lang="en-GB" sz="1100" baseline="30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6" name="TextBox 5"/>
          <p:cNvSpPr txBox="1"/>
          <p:nvPr/>
        </p:nvSpPr>
        <p:spPr>
          <a:xfrm>
            <a:off x="216471" y="5881461"/>
            <a:ext cx="5715008" cy="261610"/>
          </a:xfrm>
          <a:prstGeom prst="rect">
            <a:avLst/>
          </a:prstGeom>
          <a:noFill/>
        </p:spPr>
        <p:txBody>
          <a:bodyPr wrap="square" rtlCol="0">
            <a:spAutoFit/>
          </a:bodyPr>
          <a:lstStyle/>
          <a:p>
            <a:r>
              <a:rPr lang="en-GB" sz="1100" dirty="0" smtClean="0">
                <a:latin typeface="Calibri" pitchFamily="34" charset="0"/>
              </a:rPr>
              <a:t>Child obesity: BMI ≥ 95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sp>
        <p:nvSpPr>
          <p:cNvPr id="7" name="TextBox 6"/>
          <p:cNvSpPr txBox="1"/>
          <p:nvPr/>
        </p:nvSpPr>
        <p:spPr>
          <a:xfrm>
            <a:off x="208618" y="1413986"/>
            <a:ext cx="3456384" cy="307777"/>
          </a:xfrm>
          <a:prstGeom prst="rect">
            <a:avLst/>
          </a:prstGeom>
          <a:noFill/>
        </p:spPr>
        <p:txBody>
          <a:bodyPr wrap="square" rtlCol="0">
            <a:spAutoFit/>
          </a:bodyPr>
          <a:lstStyle/>
          <a:p>
            <a:r>
              <a:rPr lang="en-GB" sz="1400" dirty="0" smtClean="0"/>
              <a:t>Children in Reception (aged 4-5 years)</a:t>
            </a:r>
            <a:endParaRPr lang="en-GB" sz="1400" dirty="0"/>
          </a:p>
        </p:txBody>
      </p:sp>
      <p:sp>
        <p:nvSpPr>
          <p:cNvPr id="10" name="Rectangle 9"/>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Prevalence </a:t>
            </a:r>
            <a:r>
              <a:rPr lang="en-GB" sz="2600" spc="-150" dirty="0">
                <a:latin typeface="Arial" pitchFamily="34" charset="0"/>
                <a:cs typeface="Arial" pitchFamily="34" charset="0"/>
              </a:rPr>
              <a:t>of </a:t>
            </a:r>
            <a:r>
              <a:rPr lang="en-GB" sz="2600" spc="-150" dirty="0" smtClean="0">
                <a:latin typeface="Arial" pitchFamily="34" charset="0"/>
                <a:cs typeface="Arial" pitchFamily="34" charset="0"/>
              </a:rPr>
              <a:t>obesity by age, 2014/15</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England and Regions</a:t>
            </a:r>
            <a:endParaRPr lang="en-GB" spc="-150" dirty="0">
              <a:latin typeface="Arial" pitchFamily="34" charset="0"/>
              <a:cs typeface="Arial" pitchFamily="34" charset="0"/>
            </a:endParaRPr>
          </a:p>
        </p:txBody>
      </p:sp>
      <p:sp>
        <p:nvSpPr>
          <p:cNvPr id="11" name="Rectangle 10"/>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2014/15</a:t>
            </a:r>
            <a:endParaRPr lang="en-GB" sz="1000" dirty="0"/>
          </a:p>
        </p:txBody>
      </p:sp>
      <p:sp>
        <p:nvSpPr>
          <p:cNvPr id="13" name="TextBox 12"/>
          <p:cNvSpPr txBox="1"/>
          <p:nvPr/>
        </p:nvSpPr>
        <p:spPr>
          <a:xfrm>
            <a:off x="4677792" y="1390169"/>
            <a:ext cx="3293665" cy="307777"/>
          </a:xfrm>
          <a:prstGeom prst="rect">
            <a:avLst/>
          </a:prstGeom>
          <a:noFill/>
        </p:spPr>
        <p:txBody>
          <a:bodyPr wrap="square" rtlCol="0">
            <a:spAutoFit/>
          </a:bodyPr>
          <a:lstStyle/>
          <a:p>
            <a:r>
              <a:rPr lang="en-GB" sz="1400" dirty="0" smtClean="0"/>
              <a:t>Children in Year 6 (aged 10-11 years)</a:t>
            </a:r>
            <a:endParaRPr lang="en-GB"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05103"/>
            <a:ext cx="2771687" cy="418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928" y="1505103"/>
            <a:ext cx="2771687" cy="41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3404856"/>
            <a:ext cx="2411760" cy="182434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0725" y="3404857"/>
            <a:ext cx="2411760" cy="182434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2240" y="3404857"/>
            <a:ext cx="2411760" cy="1824344"/>
          </a:xfrm>
          <a:prstGeom prst="rect">
            <a:avLst/>
          </a:prstGeom>
        </p:spPr>
      </p:pic>
      <p:sp>
        <p:nvSpPr>
          <p:cNvPr id="14" name="TextBox 13"/>
          <p:cNvSpPr txBox="1"/>
          <p:nvPr/>
        </p:nvSpPr>
        <p:spPr>
          <a:xfrm>
            <a:off x="1435770" y="5610145"/>
            <a:ext cx="1463227" cy="246221"/>
          </a:xfrm>
          <a:prstGeom prst="rect">
            <a:avLst/>
          </a:prstGeom>
          <a:noFill/>
        </p:spPr>
        <p:txBody>
          <a:bodyPr wrap="square" rtlCol="0">
            <a:spAutoFit/>
          </a:bodyPr>
          <a:lstStyle/>
          <a:p>
            <a:r>
              <a:rPr lang="en-GB" sz="1000" dirty="0" smtClean="0">
                <a:latin typeface="Arial" pitchFamily="34" charset="0"/>
                <a:cs typeface="Arial" pitchFamily="34" charset="0"/>
              </a:rPr>
              <a:t>Percentage obese</a:t>
            </a:r>
            <a:endParaRPr lang="en-GB" sz="1000" baseline="30000" dirty="0" smtClean="0">
              <a:latin typeface="Arial" pitchFamily="34" charset="0"/>
              <a:cs typeface="Arial" pitchFamily="34" charset="0"/>
            </a:endParaRPr>
          </a:p>
        </p:txBody>
      </p:sp>
      <p:sp>
        <p:nvSpPr>
          <p:cNvPr id="15" name="TextBox 14"/>
          <p:cNvSpPr txBox="1"/>
          <p:nvPr/>
        </p:nvSpPr>
        <p:spPr>
          <a:xfrm>
            <a:off x="5655180" y="5610145"/>
            <a:ext cx="1463227" cy="246221"/>
          </a:xfrm>
          <a:prstGeom prst="rect">
            <a:avLst/>
          </a:prstGeom>
          <a:noFill/>
        </p:spPr>
        <p:txBody>
          <a:bodyPr wrap="square" rtlCol="0">
            <a:spAutoFit/>
          </a:bodyPr>
          <a:lstStyle/>
          <a:p>
            <a:r>
              <a:rPr lang="en-GB" sz="1000" dirty="0" smtClean="0">
                <a:latin typeface="Arial" pitchFamily="34" charset="0"/>
                <a:cs typeface="Arial" pitchFamily="34" charset="0"/>
              </a:rPr>
              <a:t>Percentage obese</a:t>
            </a:r>
            <a:endParaRPr lang="en-GB" sz="1000" baseline="300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6" name="TextBox 5"/>
          <p:cNvSpPr txBox="1"/>
          <p:nvPr/>
        </p:nvSpPr>
        <p:spPr>
          <a:xfrm>
            <a:off x="216471" y="5881461"/>
            <a:ext cx="5715008" cy="261610"/>
          </a:xfrm>
          <a:prstGeom prst="rect">
            <a:avLst/>
          </a:prstGeom>
          <a:noFill/>
        </p:spPr>
        <p:txBody>
          <a:bodyPr wrap="square" rtlCol="0">
            <a:spAutoFit/>
          </a:bodyPr>
          <a:lstStyle/>
          <a:p>
            <a:r>
              <a:rPr lang="en-GB" sz="1100" dirty="0" smtClean="0">
                <a:latin typeface="Calibri" pitchFamily="34" charset="0"/>
              </a:rPr>
              <a:t>Child obesity: BMI ≥ 95</a:t>
            </a:r>
            <a:r>
              <a:rPr lang="en-GB" sz="1100" baseline="30000" dirty="0" smtClean="0">
                <a:latin typeface="Calibri" pitchFamily="34" charset="0"/>
              </a:rPr>
              <a:t>th</a:t>
            </a:r>
            <a:r>
              <a:rPr lang="en-GB" sz="1100" dirty="0" smtClean="0">
                <a:latin typeface="Calibri" pitchFamily="34" charset="0"/>
              </a:rPr>
              <a:t> centile of the UK90 growth reference</a:t>
            </a:r>
            <a:endParaRPr lang="en-GB" sz="1100" baseline="30000" dirty="0" smtClean="0">
              <a:latin typeface="Calibri" pitchFamily="34" charset="0"/>
            </a:endParaRPr>
          </a:p>
        </p:txBody>
      </p:sp>
      <p:sp>
        <p:nvSpPr>
          <p:cNvPr id="7" name="TextBox 6"/>
          <p:cNvSpPr txBox="1"/>
          <p:nvPr/>
        </p:nvSpPr>
        <p:spPr>
          <a:xfrm>
            <a:off x="208618" y="1292577"/>
            <a:ext cx="3456384" cy="307777"/>
          </a:xfrm>
          <a:prstGeom prst="rect">
            <a:avLst/>
          </a:prstGeom>
          <a:noFill/>
        </p:spPr>
        <p:txBody>
          <a:bodyPr wrap="square" rtlCol="0">
            <a:spAutoFit/>
          </a:bodyPr>
          <a:lstStyle/>
          <a:p>
            <a:r>
              <a:rPr lang="en-GB" sz="1400" dirty="0" smtClean="0"/>
              <a:t>Children in Reception (aged 4-5 years)</a:t>
            </a:r>
            <a:endParaRPr lang="en-GB" sz="1400" dirty="0"/>
          </a:p>
        </p:txBody>
      </p:sp>
      <p:sp>
        <p:nvSpPr>
          <p:cNvPr id="10" name="Rectangle 9"/>
          <p:cNvSpPr/>
          <p:nvPr/>
        </p:nvSpPr>
        <p:spPr>
          <a:xfrm>
            <a:off x="1944739" y="188640"/>
            <a:ext cx="7199261" cy="1034129"/>
          </a:xfrm>
          <a:prstGeom prst="rect">
            <a:avLst/>
          </a:prstGeom>
        </p:spPr>
        <p:txBody>
          <a:bodyPr wrap="square">
            <a:spAutoFit/>
          </a:bodyPr>
          <a:lstStyle/>
          <a:p>
            <a:pPr>
              <a:lnSpc>
                <a:spcPct val="90000"/>
              </a:lnSpc>
            </a:pPr>
            <a:r>
              <a:rPr lang="en-GB" sz="2400" spc="-150" dirty="0">
                <a:solidFill>
                  <a:srgbClr val="00AE9E"/>
                </a:solidFill>
                <a:latin typeface="Arial" pitchFamily="34" charset="0"/>
                <a:cs typeface="Arial" pitchFamily="34" charset="0"/>
              </a:rPr>
              <a:t>Child </a:t>
            </a:r>
            <a:r>
              <a:rPr lang="en-GB" sz="2400" spc="-150" dirty="0" smtClean="0">
                <a:solidFill>
                  <a:srgbClr val="00AE9E"/>
                </a:solidFill>
                <a:latin typeface="Arial" pitchFamily="34" charset="0"/>
                <a:cs typeface="Arial" pitchFamily="34" charset="0"/>
              </a:rPr>
              <a:t>Obesity in London </a:t>
            </a:r>
          </a:p>
          <a:p>
            <a:pPr>
              <a:lnSpc>
                <a:spcPct val="90000"/>
              </a:lnSpc>
            </a:pPr>
            <a:r>
              <a:rPr lang="en-GB" sz="2600" spc="-150" dirty="0" smtClean="0">
                <a:latin typeface="Arial" pitchFamily="34" charset="0"/>
                <a:cs typeface="Arial" pitchFamily="34" charset="0"/>
              </a:rPr>
              <a:t>Prevalence </a:t>
            </a:r>
            <a:r>
              <a:rPr lang="en-GB" sz="2600" spc="-150" dirty="0">
                <a:latin typeface="Arial" pitchFamily="34" charset="0"/>
                <a:cs typeface="Arial" pitchFamily="34" charset="0"/>
              </a:rPr>
              <a:t>of </a:t>
            </a:r>
            <a:r>
              <a:rPr lang="en-GB" sz="2600" spc="-150" dirty="0" smtClean="0">
                <a:latin typeface="Arial" pitchFamily="34" charset="0"/>
                <a:cs typeface="Arial" pitchFamily="34" charset="0"/>
              </a:rPr>
              <a:t>obesity by age, 2014/15</a:t>
            </a:r>
            <a:endParaRPr lang="en-GB" sz="2600" spc="-150" dirty="0">
              <a:latin typeface="Arial" pitchFamily="34" charset="0"/>
              <a:cs typeface="Arial" pitchFamily="34" charset="0"/>
            </a:endParaRPr>
          </a:p>
          <a:p>
            <a:pPr>
              <a:lnSpc>
                <a:spcPct val="90000"/>
              </a:lnSpc>
            </a:pPr>
            <a:r>
              <a:rPr lang="en-GB" spc="-150" dirty="0" smtClean="0">
                <a:latin typeface="Arial" pitchFamily="34" charset="0"/>
                <a:cs typeface="Arial" pitchFamily="34" charset="0"/>
              </a:rPr>
              <a:t>London Boroughs</a:t>
            </a:r>
            <a:endParaRPr lang="en-GB" spc="-150" dirty="0">
              <a:latin typeface="Arial" pitchFamily="34" charset="0"/>
              <a:cs typeface="Arial" pitchFamily="34" charset="0"/>
            </a:endParaRPr>
          </a:p>
        </p:txBody>
      </p:sp>
      <p:sp>
        <p:nvSpPr>
          <p:cNvPr id="11" name="Rectangle 10"/>
          <p:cNvSpPr/>
          <p:nvPr/>
        </p:nvSpPr>
        <p:spPr>
          <a:xfrm>
            <a:off x="216471" y="6093296"/>
            <a:ext cx="6246440" cy="246221"/>
          </a:xfrm>
          <a:prstGeom prst="rect">
            <a:avLst/>
          </a:prstGeom>
        </p:spPr>
        <p:txBody>
          <a:bodyPr wrap="square">
            <a:spAutoFit/>
          </a:bodyPr>
          <a:lstStyle/>
          <a:p>
            <a:r>
              <a:rPr lang="en-GB" sz="1000" dirty="0" smtClean="0">
                <a:cs typeface="Arial" pitchFamily="34" charset="0"/>
              </a:rPr>
              <a:t>Source: National </a:t>
            </a:r>
            <a:r>
              <a:rPr lang="en-GB" sz="1000" dirty="0">
                <a:cs typeface="Arial" pitchFamily="34" charset="0"/>
              </a:rPr>
              <a:t>Child Measurement Programme 2014/15</a:t>
            </a:r>
            <a:endParaRPr lang="en-GB" sz="1000" dirty="0"/>
          </a:p>
        </p:txBody>
      </p:sp>
      <p:sp>
        <p:nvSpPr>
          <p:cNvPr id="13" name="TextBox 12"/>
          <p:cNvSpPr txBox="1"/>
          <p:nvPr/>
        </p:nvSpPr>
        <p:spPr>
          <a:xfrm>
            <a:off x="4358850" y="1268760"/>
            <a:ext cx="3293665" cy="307777"/>
          </a:xfrm>
          <a:prstGeom prst="rect">
            <a:avLst/>
          </a:prstGeom>
          <a:noFill/>
        </p:spPr>
        <p:txBody>
          <a:bodyPr wrap="square" rtlCol="0">
            <a:spAutoFit/>
          </a:bodyPr>
          <a:lstStyle/>
          <a:p>
            <a:r>
              <a:rPr lang="en-GB" sz="1400" dirty="0" smtClean="0"/>
              <a:t>Children in Year 6 (aged 10-11 years)</a:t>
            </a:r>
            <a:endParaRPr lang="en-GB" sz="1400" dirty="0"/>
          </a:p>
        </p:txBody>
      </p:sp>
    </p:spTree>
    <p:extLst>
      <p:ext uri="{BB962C8B-B14F-4D97-AF65-F5344CB8AC3E}">
        <p14:creationId xmlns:p14="http://schemas.microsoft.com/office/powerpoint/2010/main" val="2468413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6190</TotalTime>
  <Words>756</Words>
  <Application>Microsoft Office PowerPoint</Application>
  <PresentationFormat>On-screen Show (4:3)</PresentationFormat>
  <Paragraphs>128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Patterns and trends in child obesity in London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Hancock</dc:creator>
  <cp:lastModifiedBy>Lewry</cp:lastModifiedBy>
  <cp:revision>345</cp:revision>
  <cp:lastPrinted>2016-01-06T15:18:40Z</cp:lastPrinted>
  <dcterms:created xsi:type="dcterms:W3CDTF">2012-10-10T09:02:29Z</dcterms:created>
  <dcterms:modified xsi:type="dcterms:W3CDTF">2016-04-18T12:17:37Z</dcterms:modified>
</cp:coreProperties>
</file>