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jfif"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18" r:id="rId2"/>
    <p:sldId id="3319" r:id="rId3"/>
    <p:sldId id="264" r:id="rId4"/>
    <p:sldId id="3321" r:id="rId5"/>
    <p:sldId id="3320" r:id="rId6"/>
    <p:sldId id="3327" r:id="rId7"/>
    <p:sldId id="3326" r:id="rId8"/>
    <p:sldId id="265" r:id="rId9"/>
    <p:sldId id="3328" r:id="rId10"/>
    <p:sldId id="262" r:id="rId11"/>
    <p:sldId id="266" r:id="rId12"/>
    <p:sldId id="3329" r:id="rId13"/>
    <p:sldId id="333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ed, Shamin"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660"/>
  </p:normalViewPr>
  <p:slideViewPr>
    <p:cSldViewPr snapToGrid="0">
      <p:cViewPr varScale="1">
        <p:scale>
          <a:sx n="114" d="100"/>
          <a:sy n="114" d="100"/>
        </p:scale>
        <p:origin x="-112" y="-152"/>
      </p:cViewPr>
      <p:guideLst>
        <p:guide orient="horz" pos="2160"/>
        <p:guide pos="3840"/>
      </p:guideLst>
    </p:cSldViewPr>
  </p:slideViewPr>
  <p:notesTextViewPr>
    <p:cViewPr>
      <p:scale>
        <a:sx n="1" d="1"/>
        <a:sy n="1" d="1"/>
      </p:scale>
      <p:origin x="0" y="0"/>
    </p:cViewPr>
  </p:notesTextViewPr>
  <p:sorterViewPr>
    <p:cViewPr>
      <p:scale>
        <a:sx n="130" d="100"/>
        <a:sy n="130" d="100"/>
      </p:scale>
      <p:origin x="0" y="-342"/>
    </p:cViewPr>
  </p:sorterViewPr>
  <p:notesViewPr>
    <p:cSldViewPr snapToGrid="0">
      <p:cViewPr varScale="1">
        <p:scale>
          <a:sx n="87" d="100"/>
          <a:sy n="87" d="100"/>
        </p:scale>
        <p:origin x="-373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EFF1A-18FE-45C7-B907-907EB56CB1D8}"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n-GB"/>
        </a:p>
      </dgm:t>
    </dgm:pt>
    <dgm:pt modelId="{1AF94272-393F-465F-BA7B-1D4A3036235D}">
      <dgm:prSet phldrT="[Text]"/>
      <dgm:spPr/>
      <dgm:t>
        <a:bodyPr/>
        <a:lstStyle/>
        <a:p>
          <a:r>
            <a:rPr lang="en-GB" b="1" dirty="0"/>
            <a:t>Healthy Child</a:t>
          </a:r>
        </a:p>
      </dgm:t>
    </dgm:pt>
    <dgm:pt modelId="{643669E7-C664-4171-8786-FC4F946E61AB}" type="parTrans" cxnId="{AC8CC3FD-0313-4E73-B39A-9A883DEC3B28}">
      <dgm:prSet/>
      <dgm:spPr/>
      <dgm:t>
        <a:bodyPr/>
        <a:lstStyle/>
        <a:p>
          <a:endParaRPr lang="en-GB"/>
        </a:p>
      </dgm:t>
    </dgm:pt>
    <dgm:pt modelId="{7DE027B0-8571-45D8-AF33-97819F576153}" type="sibTrans" cxnId="{AC8CC3FD-0313-4E73-B39A-9A883DEC3B28}">
      <dgm:prSet/>
      <dgm:spPr/>
      <dgm:t>
        <a:bodyPr/>
        <a:lstStyle/>
        <a:p>
          <a:endParaRPr lang="en-GB"/>
        </a:p>
      </dgm:t>
    </dgm:pt>
    <dgm:pt modelId="{8D3B6A18-4964-4C02-925A-1B25A4C4DDEB}">
      <dgm:prSet phldrT="[Text]" custT="1"/>
      <dgm:spPr/>
      <dgm:t>
        <a:bodyPr/>
        <a:lstStyle/>
        <a:p>
          <a:r>
            <a:rPr lang="en-GB" sz="1500" i="1" dirty="0"/>
            <a:t>Advice &amp; prevention    </a:t>
          </a:r>
          <a:r>
            <a:rPr lang="en-GB" sz="1500" dirty="0" err="1"/>
            <a:t>eg</a:t>
          </a:r>
          <a:r>
            <a:rPr lang="en-GB" sz="1500" dirty="0"/>
            <a:t>: Breast feeding /  Immunisation / Mental well-being / Healthy eating / Exercise / Dental health</a:t>
          </a:r>
          <a:endParaRPr lang="en-GB" sz="1480" dirty="0"/>
        </a:p>
      </dgm:t>
    </dgm:pt>
    <dgm:pt modelId="{FC53B1EA-6E54-4DDC-A737-B13F3B9ABEDC}" type="parTrans" cxnId="{6481D09E-4243-426A-A8F7-824D9323807B}">
      <dgm:prSet/>
      <dgm:spPr/>
      <dgm:t>
        <a:bodyPr/>
        <a:lstStyle/>
        <a:p>
          <a:endParaRPr lang="en-GB"/>
        </a:p>
      </dgm:t>
    </dgm:pt>
    <dgm:pt modelId="{E8537300-7879-477A-B34E-662F4F01D422}" type="sibTrans" cxnId="{6481D09E-4243-426A-A8F7-824D9323807B}">
      <dgm:prSet/>
      <dgm:spPr/>
      <dgm:t>
        <a:bodyPr/>
        <a:lstStyle/>
        <a:p>
          <a:endParaRPr lang="en-GB"/>
        </a:p>
      </dgm:t>
    </dgm:pt>
    <dgm:pt modelId="{3CF752A7-3F7B-43A6-BA15-EBEB725294A4}">
      <dgm:prSet phldrT="[Text]"/>
      <dgm:spPr/>
      <dgm:t>
        <a:bodyPr/>
        <a:lstStyle/>
        <a:p>
          <a:r>
            <a:rPr lang="en-GB" b="1" dirty="0">
              <a:latin typeface="Calibri" pitchFamily="34" charset="0"/>
              <a:ea typeface="ＭＳ Ｐゴシック" pitchFamily="34" charset="-128"/>
            </a:rPr>
            <a:t>Child with single long-term condition</a:t>
          </a:r>
          <a:r>
            <a:rPr lang="en-GB" dirty="0">
              <a:latin typeface="Calibri" pitchFamily="34" charset="0"/>
              <a:ea typeface="ＭＳ Ｐゴシック" pitchFamily="34" charset="-128"/>
            </a:rPr>
            <a:t> </a:t>
          </a:r>
          <a:endParaRPr lang="en-GB" b="1" dirty="0"/>
        </a:p>
      </dgm:t>
    </dgm:pt>
    <dgm:pt modelId="{BCEC5ABF-FC63-4AED-ABF8-0F3EF71028F5}" type="parTrans" cxnId="{F94723A4-9BBE-4314-A33B-DDA30CEC549A}">
      <dgm:prSet/>
      <dgm:spPr/>
      <dgm:t>
        <a:bodyPr/>
        <a:lstStyle/>
        <a:p>
          <a:endParaRPr lang="en-GB"/>
        </a:p>
      </dgm:t>
    </dgm:pt>
    <dgm:pt modelId="{BF378CC6-42EA-4A31-B623-ADC3A4F624E8}" type="sibTrans" cxnId="{F94723A4-9BBE-4314-A33B-DDA30CEC549A}">
      <dgm:prSet/>
      <dgm:spPr/>
      <dgm:t>
        <a:bodyPr/>
        <a:lstStyle/>
        <a:p>
          <a:endParaRPr lang="en-GB"/>
        </a:p>
      </dgm:t>
    </dgm:pt>
    <dgm:pt modelId="{A2AB1A9E-78DB-47EE-A73F-7FE1FDA88879}">
      <dgm:prSet phldrT="[Text]" custT="1"/>
      <dgm:spPr/>
      <dgm:t>
        <a:bodyPr/>
        <a:lstStyle/>
        <a:p>
          <a:r>
            <a:rPr lang="en-GB" sz="1500" dirty="0" err="1"/>
            <a:t>eg</a:t>
          </a:r>
          <a:r>
            <a:rPr lang="en-GB" sz="1500" dirty="0"/>
            <a:t>:   Croup / Otitis media / Tonsillitis / Uncomplicated pneumonia / Prolonged neonatal jaundice</a:t>
          </a:r>
        </a:p>
      </dgm:t>
    </dgm:pt>
    <dgm:pt modelId="{04261C20-481C-4070-B20D-570DE9B0E3AC}" type="parTrans" cxnId="{691124B8-3227-4FF0-A8A9-631410DE42EC}">
      <dgm:prSet/>
      <dgm:spPr/>
      <dgm:t>
        <a:bodyPr/>
        <a:lstStyle/>
        <a:p>
          <a:endParaRPr lang="en-GB"/>
        </a:p>
      </dgm:t>
    </dgm:pt>
    <dgm:pt modelId="{65668BE4-C725-4D6E-96A6-1FC26373A448}" type="sibTrans" cxnId="{691124B8-3227-4FF0-A8A9-631410DE42EC}">
      <dgm:prSet/>
      <dgm:spPr/>
      <dgm:t>
        <a:bodyPr/>
        <a:lstStyle/>
        <a:p>
          <a:endParaRPr lang="en-GB"/>
        </a:p>
      </dgm:t>
    </dgm:pt>
    <dgm:pt modelId="{90363AF9-FAF2-4727-86B6-D5D231B33759}">
      <dgm:prSet phldrT="[Text]" custT="1"/>
      <dgm:spPr/>
      <dgm:t>
        <a:bodyPr/>
        <a:lstStyle/>
        <a:p>
          <a:r>
            <a:rPr lang="en-GB" sz="1500" dirty="0" err="1"/>
            <a:t>eg</a:t>
          </a:r>
          <a:r>
            <a:rPr lang="en-GB" sz="1500" dirty="0"/>
            <a:t>:   Severe neurodisability / Down’s syndrome / Multiple food allergies / Child on long-term ventilation/ Type 1 diabetes </a:t>
          </a:r>
        </a:p>
      </dgm:t>
    </dgm:pt>
    <dgm:pt modelId="{2E981653-3B08-4DE4-BC5B-AFD78B94D8E0}" type="parTrans" cxnId="{7AED3750-85C2-450D-AD59-D5B52C0265FB}">
      <dgm:prSet/>
      <dgm:spPr/>
      <dgm:t>
        <a:bodyPr/>
        <a:lstStyle/>
        <a:p>
          <a:endParaRPr lang="en-GB"/>
        </a:p>
      </dgm:t>
    </dgm:pt>
    <dgm:pt modelId="{9DAFCC72-AC45-448F-9669-357A18928903}" type="sibTrans" cxnId="{7AED3750-85C2-450D-AD59-D5B52C0265FB}">
      <dgm:prSet/>
      <dgm:spPr/>
      <dgm:t>
        <a:bodyPr/>
        <a:lstStyle/>
        <a:p>
          <a:endParaRPr lang="en-GB"/>
        </a:p>
      </dgm:t>
    </dgm:pt>
    <dgm:pt modelId="{EF954F69-4646-4CA6-8518-FB9DC7FCFB2B}">
      <dgm:prSet phldrT="[Text]"/>
      <dgm:spPr/>
      <dgm:t>
        <a:bodyPr/>
        <a:lstStyle/>
        <a:p>
          <a:r>
            <a:rPr lang="en-GB" b="1" dirty="0">
              <a:latin typeface="Calibri" pitchFamily="34" charset="0"/>
              <a:ea typeface="ＭＳ Ｐゴシック" pitchFamily="34" charset="-128"/>
            </a:rPr>
            <a:t>Acutely mild-to-moderately unwell child</a:t>
          </a:r>
          <a:r>
            <a:rPr lang="en-GB" dirty="0">
              <a:latin typeface="Calibri" pitchFamily="34" charset="0"/>
              <a:ea typeface="ＭＳ Ｐゴシック" pitchFamily="34" charset="-128"/>
            </a:rPr>
            <a:t> </a:t>
          </a:r>
          <a:endParaRPr lang="en-GB" dirty="0"/>
        </a:p>
      </dgm:t>
    </dgm:pt>
    <dgm:pt modelId="{83A00E8E-400B-4E89-961C-EE4D8194CE16}" type="parTrans" cxnId="{1087795D-34E8-480B-90AA-C1C2FDD070C7}">
      <dgm:prSet/>
      <dgm:spPr/>
      <dgm:t>
        <a:bodyPr/>
        <a:lstStyle/>
        <a:p>
          <a:endParaRPr lang="en-GB"/>
        </a:p>
      </dgm:t>
    </dgm:pt>
    <dgm:pt modelId="{235685DB-FF5D-455B-9BC3-57CE3709699E}" type="sibTrans" cxnId="{1087795D-34E8-480B-90AA-C1C2FDD070C7}">
      <dgm:prSet/>
      <dgm:spPr/>
      <dgm:t>
        <a:bodyPr/>
        <a:lstStyle/>
        <a:p>
          <a:endParaRPr lang="en-GB"/>
        </a:p>
      </dgm:t>
    </dgm:pt>
    <dgm:pt modelId="{FF7F2027-B598-4049-B187-08C03809BD69}">
      <dgm:prSet phldrT="[Text]"/>
      <dgm:spPr/>
      <dgm:t>
        <a:bodyPr/>
        <a:lstStyle/>
        <a:p>
          <a:r>
            <a:rPr lang="en-GB" b="1" dirty="0"/>
            <a:t>Child with complex health needs</a:t>
          </a:r>
          <a:endParaRPr lang="en-GB" dirty="0"/>
        </a:p>
      </dgm:t>
    </dgm:pt>
    <dgm:pt modelId="{26242BA5-2697-41B8-8932-69A0EF260E77}" type="parTrans" cxnId="{61344E46-B8BC-45D5-938A-C7F6C8C8D079}">
      <dgm:prSet/>
      <dgm:spPr/>
      <dgm:t>
        <a:bodyPr/>
        <a:lstStyle/>
        <a:p>
          <a:endParaRPr lang="en-GB"/>
        </a:p>
      </dgm:t>
    </dgm:pt>
    <dgm:pt modelId="{B9708FEA-A50A-4A67-B0F6-409B358AE1FE}" type="sibTrans" cxnId="{61344E46-B8BC-45D5-938A-C7F6C8C8D079}">
      <dgm:prSet/>
      <dgm:spPr/>
      <dgm:t>
        <a:bodyPr/>
        <a:lstStyle/>
        <a:p>
          <a:endParaRPr lang="en-GB"/>
        </a:p>
      </dgm:t>
    </dgm:pt>
    <dgm:pt modelId="{00B2D273-CF5C-4A5B-BE07-C4D748A88A92}">
      <dgm:prSet phldrT="[Text]" custT="1"/>
      <dgm:spPr/>
      <dgm:t>
        <a:bodyPr/>
        <a:lstStyle/>
        <a:p>
          <a:r>
            <a:rPr lang="en-GB" sz="1500" dirty="0" err="1"/>
            <a:t>eg</a:t>
          </a:r>
          <a:r>
            <a:rPr lang="en-GB" sz="1500" dirty="0"/>
            <a:t>:   Depression / Constipation / Type 2 diabetes/ Coeliac Disease / Asthma / Eczema / </a:t>
          </a:r>
          <a:r>
            <a:rPr lang="en-GB" sz="1500" dirty="0" err="1"/>
            <a:t>Nephrotic</a:t>
          </a:r>
          <a:r>
            <a:rPr lang="en-GB" sz="1500" dirty="0"/>
            <a:t> syndrome</a:t>
          </a:r>
        </a:p>
      </dgm:t>
    </dgm:pt>
    <dgm:pt modelId="{3909F9E1-7BAB-468F-9E02-B841835085DE}" type="parTrans" cxnId="{44125718-8FA8-421B-95AC-A29E4E1A467F}">
      <dgm:prSet/>
      <dgm:spPr/>
      <dgm:t>
        <a:bodyPr/>
        <a:lstStyle/>
        <a:p>
          <a:endParaRPr lang="en-GB"/>
        </a:p>
      </dgm:t>
    </dgm:pt>
    <dgm:pt modelId="{474BFF7B-52DE-4F84-B10A-66AFA8EB4914}" type="sibTrans" cxnId="{44125718-8FA8-421B-95AC-A29E4E1A467F}">
      <dgm:prSet/>
      <dgm:spPr/>
      <dgm:t>
        <a:bodyPr/>
        <a:lstStyle/>
        <a:p>
          <a:endParaRPr lang="en-GB"/>
        </a:p>
      </dgm:t>
    </dgm:pt>
    <dgm:pt modelId="{01F4163C-6108-4FA1-B5A0-6D7D8FB31058}">
      <dgm:prSet phldrT="[Text]" custT="1"/>
      <dgm:spPr/>
      <dgm:t>
        <a:bodyPr/>
        <a:lstStyle/>
        <a:p>
          <a:r>
            <a:rPr lang="en-GB" sz="2000" b="1" dirty="0">
              <a:latin typeface="Calibri" pitchFamily="34" charset="0"/>
              <a:ea typeface="ＭＳ Ｐゴシック" pitchFamily="34" charset="-128"/>
            </a:rPr>
            <a:t>Acutely severely unwell child</a:t>
          </a:r>
          <a:endParaRPr lang="en-GB" sz="2000" dirty="0"/>
        </a:p>
      </dgm:t>
    </dgm:pt>
    <dgm:pt modelId="{310BCB47-4D41-426F-8AA2-013F3522CB5A}" type="parTrans" cxnId="{A9B31A98-186B-4382-AB47-1B37729AE5FF}">
      <dgm:prSet/>
      <dgm:spPr/>
      <dgm:t>
        <a:bodyPr/>
        <a:lstStyle/>
        <a:p>
          <a:endParaRPr lang="en-GB"/>
        </a:p>
      </dgm:t>
    </dgm:pt>
    <dgm:pt modelId="{75CBE15F-D9C3-4F0E-AB3A-C2C093A31270}" type="sibTrans" cxnId="{A9B31A98-186B-4382-AB47-1B37729AE5FF}">
      <dgm:prSet/>
      <dgm:spPr/>
      <dgm:t>
        <a:bodyPr/>
        <a:lstStyle/>
        <a:p>
          <a:endParaRPr lang="en-GB"/>
        </a:p>
      </dgm:t>
    </dgm:pt>
    <dgm:pt modelId="{EF89D67E-B19E-4749-90C3-03513616EE40}">
      <dgm:prSet phldrT="[Text]"/>
      <dgm:spPr/>
      <dgm:t>
        <a:bodyPr/>
        <a:lstStyle/>
        <a:p>
          <a:r>
            <a:rPr lang="en-GB" dirty="0" err="1"/>
            <a:t>eg</a:t>
          </a:r>
          <a:r>
            <a:rPr lang="en-GB" dirty="0"/>
            <a:t>:   Trauma / Head injury / Surgical emergency / Meningitis / Sepsis / Drug overdose / Extreme preterm birth</a:t>
          </a:r>
          <a:endParaRPr lang="en-GB" i="1" dirty="0"/>
        </a:p>
      </dgm:t>
    </dgm:pt>
    <dgm:pt modelId="{5278FBB1-FCCC-4B48-9BF4-19272ED7DDBD}" type="parTrans" cxnId="{45C4398A-479E-4EB5-BBE3-478661A54880}">
      <dgm:prSet/>
      <dgm:spPr/>
      <dgm:t>
        <a:bodyPr/>
        <a:lstStyle/>
        <a:p>
          <a:endParaRPr lang="en-GB"/>
        </a:p>
      </dgm:t>
    </dgm:pt>
    <dgm:pt modelId="{90256B9C-829C-44AF-9649-2162FFEE73F0}" type="sibTrans" cxnId="{45C4398A-479E-4EB5-BBE3-478661A54880}">
      <dgm:prSet/>
      <dgm:spPr/>
      <dgm:t>
        <a:bodyPr/>
        <a:lstStyle/>
        <a:p>
          <a:endParaRPr lang="en-GB"/>
        </a:p>
      </dgm:t>
    </dgm:pt>
    <dgm:pt modelId="{CD1A6E1A-0931-43F6-AB4E-7462F53355DB}">
      <dgm:prSet phldrT="[Text]"/>
      <dgm:spPr/>
      <dgm:t>
        <a:bodyPr/>
        <a:lstStyle/>
        <a:p>
          <a:r>
            <a:rPr lang="en-GB" b="1" dirty="0"/>
            <a:t>Vulnerable child with social needs</a:t>
          </a:r>
        </a:p>
      </dgm:t>
    </dgm:pt>
    <dgm:pt modelId="{78600BE0-ED85-4C72-9E3B-3C662A999B2A}" type="parTrans" cxnId="{742B88B8-9739-4E0C-AC98-B38D4C71F2A5}">
      <dgm:prSet/>
      <dgm:spPr/>
      <dgm:t>
        <a:bodyPr/>
        <a:lstStyle/>
        <a:p>
          <a:endParaRPr lang="en-GB"/>
        </a:p>
      </dgm:t>
    </dgm:pt>
    <dgm:pt modelId="{811AEBDA-3300-4E09-9470-5692C778C42A}" type="sibTrans" cxnId="{742B88B8-9739-4E0C-AC98-B38D4C71F2A5}">
      <dgm:prSet/>
      <dgm:spPr/>
      <dgm:t>
        <a:bodyPr/>
        <a:lstStyle/>
        <a:p>
          <a:endParaRPr lang="en-GB"/>
        </a:p>
      </dgm:t>
    </dgm:pt>
    <dgm:pt modelId="{7E5A9B36-A9A6-48AC-B20F-D72212FD96DD}">
      <dgm:prSet phldrT="[Text]"/>
      <dgm:spPr/>
      <dgm:t>
        <a:bodyPr/>
        <a:lstStyle/>
        <a:p>
          <a:r>
            <a:rPr lang="en-GB" dirty="0" err="1"/>
            <a:t>eg</a:t>
          </a:r>
          <a:r>
            <a:rPr lang="en-GB" dirty="0"/>
            <a:t>:   Safeguarding issues / Self-harm / Substance misuse / Complex family &amp; schooling issues / Looked after children</a:t>
          </a:r>
        </a:p>
      </dgm:t>
    </dgm:pt>
    <dgm:pt modelId="{056DBA98-BF78-4D41-ACBE-FC49391584C7}" type="parTrans" cxnId="{D51DD6EB-9315-47AD-947F-297EC327C151}">
      <dgm:prSet/>
      <dgm:spPr/>
      <dgm:t>
        <a:bodyPr/>
        <a:lstStyle/>
        <a:p>
          <a:endParaRPr lang="en-GB"/>
        </a:p>
      </dgm:t>
    </dgm:pt>
    <dgm:pt modelId="{768C1DB7-B6D6-49D8-A04F-B5918788F0B8}" type="sibTrans" cxnId="{D51DD6EB-9315-47AD-947F-297EC327C151}">
      <dgm:prSet/>
      <dgm:spPr/>
      <dgm:t>
        <a:bodyPr/>
        <a:lstStyle/>
        <a:p>
          <a:endParaRPr lang="en-GB"/>
        </a:p>
      </dgm:t>
    </dgm:pt>
    <dgm:pt modelId="{A17DFD71-0087-4151-82A2-28FCB5A4AFE4}" type="pres">
      <dgm:prSet presAssocID="{FD5EFF1A-18FE-45C7-B907-907EB56CB1D8}" presName="Name0" presStyleCnt="0">
        <dgm:presLayoutVars>
          <dgm:dir/>
          <dgm:animLvl val="lvl"/>
          <dgm:resizeHandles val="exact"/>
        </dgm:presLayoutVars>
      </dgm:prSet>
      <dgm:spPr/>
      <dgm:t>
        <a:bodyPr/>
        <a:lstStyle/>
        <a:p>
          <a:endParaRPr lang="en-US"/>
        </a:p>
      </dgm:t>
    </dgm:pt>
    <dgm:pt modelId="{85067D73-BF8C-409C-8030-7C76C2EACCB6}" type="pres">
      <dgm:prSet presAssocID="{1AF94272-393F-465F-BA7B-1D4A3036235D}" presName="linNode" presStyleCnt="0"/>
      <dgm:spPr/>
    </dgm:pt>
    <dgm:pt modelId="{4E2B7D92-A13C-45E4-A647-5D4C51063962}" type="pres">
      <dgm:prSet presAssocID="{1AF94272-393F-465F-BA7B-1D4A3036235D}" presName="parentText" presStyleLbl="node1" presStyleIdx="0" presStyleCnt="6">
        <dgm:presLayoutVars>
          <dgm:chMax val="1"/>
          <dgm:bulletEnabled val="1"/>
        </dgm:presLayoutVars>
      </dgm:prSet>
      <dgm:spPr/>
      <dgm:t>
        <a:bodyPr/>
        <a:lstStyle/>
        <a:p>
          <a:endParaRPr lang="en-US"/>
        </a:p>
      </dgm:t>
    </dgm:pt>
    <dgm:pt modelId="{CBB98A36-D983-4218-BA7E-00D0CCDD9F05}" type="pres">
      <dgm:prSet presAssocID="{1AF94272-393F-465F-BA7B-1D4A3036235D}" presName="descendantText" presStyleLbl="alignAccFollowNode1" presStyleIdx="0" presStyleCnt="6">
        <dgm:presLayoutVars>
          <dgm:bulletEnabled val="1"/>
        </dgm:presLayoutVars>
      </dgm:prSet>
      <dgm:spPr/>
      <dgm:t>
        <a:bodyPr/>
        <a:lstStyle/>
        <a:p>
          <a:endParaRPr lang="en-US"/>
        </a:p>
      </dgm:t>
    </dgm:pt>
    <dgm:pt modelId="{BE0A6B92-37D4-4F06-A481-DFCF9101F231}" type="pres">
      <dgm:prSet presAssocID="{7DE027B0-8571-45D8-AF33-97819F576153}" presName="sp" presStyleCnt="0"/>
      <dgm:spPr/>
    </dgm:pt>
    <dgm:pt modelId="{9D8A9E8B-88A7-470E-9293-3AD94DC20DB2}" type="pres">
      <dgm:prSet presAssocID="{CD1A6E1A-0931-43F6-AB4E-7462F53355DB}" presName="linNode" presStyleCnt="0"/>
      <dgm:spPr/>
    </dgm:pt>
    <dgm:pt modelId="{8A72EA62-9661-4EDB-AAD7-FA4F9099A989}" type="pres">
      <dgm:prSet presAssocID="{CD1A6E1A-0931-43F6-AB4E-7462F53355DB}" presName="parentText" presStyleLbl="node1" presStyleIdx="1" presStyleCnt="6">
        <dgm:presLayoutVars>
          <dgm:chMax val="1"/>
          <dgm:bulletEnabled val="1"/>
        </dgm:presLayoutVars>
      </dgm:prSet>
      <dgm:spPr/>
      <dgm:t>
        <a:bodyPr/>
        <a:lstStyle/>
        <a:p>
          <a:endParaRPr lang="en-US"/>
        </a:p>
      </dgm:t>
    </dgm:pt>
    <dgm:pt modelId="{7427C7AF-87F5-4FAF-9FCE-8A120C265E46}" type="pres">
      <dgm:prSet presAssocID="{CD1A6E1A-0931-43F6-AB4E-7462F53355DB}" presName="descendantText" presStyleLbl="alignAccFollowNode1" presStyleIdx="1" presStyleCnt="6">
        <dgm:presLayoutVars>
          <dgm:bulletEnabled val="1"/>
        </dgm:presLayoutVars>
      </dgm:prSet>
      <dgm:spPr/>
      <dgm:t>
        <a:bodyPr/>
        <a:lstStyle/>
        <a:p>
          <a:endParaRPr lang="en-US"/>
        </a:p>
      </dgm:t>
    </dgm:pt>
    <dgm:pt modelId="{01DF200B-3F6A-49E7-85FA-2BAA24970641}" type="pres">
      <dgm:prSet presAssocID="{811AEBDA-3300-4E09-9470-5692C778C42A}" presName="sp" presStyleCnt="0"/>
      <dgm:spPr/>
    </dgm:pt>
    <dgm:pt modelId="{D521C34B-B52F-4C55-900C-7B1BB48ED271}" type="pres">
      <dgm:prSet presAssocID="{3CF752A7-3F7B-43A6-BA15-EBEB725294A4}" presName="linNode" presStyleCnt="0"/>
      <dgm:spPr/>
    </dgm:pt>
    <dgm:pt modelId="{0FBF396B-984A-4192-8FE3-31AA4AA04506}" type="pres">
      <dgm:prSet presAssocID="{3CF752A7-3F7B-43A6-BA15-EBEB725294A4}" presName="parentText" presStyleLbl="node1" presStyleIdx="2" presStyleCnt="6">
        <dgm:presLayoutVars>
          <dgm:chMax val="1"/>
          <dgm:bulletEnabled val="1"/>
        </dgm:presLayoutVars>
      </dgm:prSet>
      <dgm:spPr/>
      <dgm:t>
        <a:bodyPr/>
        <a:lstStyle/>
        <a:p>
          <a:endParaRPr lang="en-US"/>
        </a:p>
      </dgm:t>
    </dgm:pt>
    <dgm:pt modelId="{798327E3-F72C-4D51-936E-0B79BA846170}" type="pres">
      <dgm:prSet presAssocID="{3CF752A7-3F7B-43A6-BA15-EBEB725294A4}" presName="descendantText" presStyleLbl="alignAccFollowNode1" presStyleIdx="2" presStyleCnt="6">
        <dgm:presLayoutVars>
          <dgm:bulletEnabled val="1"/>
        </dgm:presLayoutVars>
      </dgm:prSet>
      <dgm:spPr/>
      <dgm:t>
        <a:bodyPr/>
        <a:lstStyle/>
        <a:p>
          <a:endParaRPr lang="en-US"/>
        </a:p>
      </dgm:t>
    </dgm:pt>
    <dgm:pt modelId="{CC95DB8A-5CCE-4A7A-8854-3F78C086B478}" type="pres">
      <dgm:prSet presAssocID="{BF378CC6-42EA-4A31-B623-ADC3A4F624E8}" presName="sp" presStyleCnt="0"/>
      <dgm:spPr/>
    </dgm:pt>
    <dgm:pt modelId="{8D0245E7-7C50-4199-9D08-CA6F1B59F346}" type="pres">
      <dgm:prSet presAssocID="{FF7F2027-B598-4049-B187-08C03809BD69}" presName="linNode" presStyleCnt="0"/>
      <dgm:spPr/>
    </dgm:pt>
    <dgm:pt modelId="{18343617-A129-4207-A231-4D1B78AD8E39}" type="pres">
      <dgm:prSet presAssocID="{FF7F2027-B598-4049-B187-08C03809BD69}" presName="parentText" presStyleLbl="node1" presStyleIdx="3" presStyleCnt="6">
        <dgm:presLayoutVars>
          <dgm:chMax val="1"/>
          <dgm:bulletEnabled val="1"/>
        </dgm:presLayoutVars>
      </dgm:prSet>
      <dgm:spPr/>
      <dgm:t>
        <a:bodyPr/>
        <a:lstStyle/>
        <a:p>
          <a:endParaRPr lang="en-US"/>
        </a:p>
      </dgm:t>
    </dgm:pt>
    <dgm:pt modelId="{340B09E0-78F5-4356-9331-0260B01D9B7C}" type="pres">
      <dgm:prSet presAssocID="{FF7F2027-B598-4049-B187-08C03809BD69}" presName="descendantText" presStyleLbl="alignAccFollowNode1" presStyleIdx="3" presStyleCnt="6">
        <dgm:presLayoutVars>
          <dgm:bulletEnabled val="1"/>
        </dgm:presLayoutVars>
      </dgm:prSet>
      <dgm:spPr/>
      <dgm:t>
        <a:bodyPr/>
        <a:lstStyle/>
        <a:p>
          <a:endParaRPr lang="en-US"/>
        </a:p>
      </dgm:t>
    </dgm:pt>
    <dgm:pt modelId="{037BFCD9-6D36-45BE-ABCD-3EC32B361246}" type="pres">
      <dgm:prSet presAssocID="{B9708FEA-A50A-4A67-B0F6-409B358AE1FE}" presName="sp" presStyleCnt="0"/>
      <dgm:spPr/>
    </dgm:pt>
    <dgm:pt modelId="{A2A8CBD0-8BD2-4DB6-8968-C7E36E8839A9}" type="pres">
      <dgm:prSet presAssocID="{EF954F69-4646-4CA6-8518-FB9DC7FCFB2B}" presName="linNode" presStyleCnt="0"/>
      <dgm:spPr/>
    </dgm:pt>
    <dgm:pt modelId="{5D4B99B9-DF28-4722-9748-6F5B76482338}" type="pres">
      <dgm:prSet presAssocID="{EF954F69-4646-4CA6-8518-FB9DC7FCFB2B}" presName="parentText" presStyleLbl="node1" presStyleIdx="4" presStyleCnt="6">
        <dgm:presLayoutVars>
          <dgm:chMax val="1"/>
          <dgm:bulletEnabled val="1"/>
        </dgm:presLayoutVars>
      </dgm:prSet>
      <dgm:spPr/>
      <dgm:t>
        <a:bodyPr/>
        <a:lstStyle/>
        <a:p>
          <a:endParaRPr lang="en-US"/>
        </a:p>
      </dgm:t>
    </dgm:pt>
    <dgm:pt modelId="{AA7AF26A-6A85-4FF7-9967-08DEE64F67BC}" type="pres">
      <dgm:prSet presAssocID="{EF954F69-4646-4CA6-8518-FB9DC7FCFB2B}" presName="descendantText" presStyleLbl="alignAccFollowNode1" presStyleIdx="4" presStyleCnt="6">
        <dgm:presLayoutVars>
          <dgm:bulletEnabled val="1"/>
        </dgm:presLayoutVars>
      </dgm:prSet>
      <dgm:spPr/>
      <dgm:t>
        <a:bodyPr/>
        <a:lstStyle/>
        <a:p>
          <a:endParaRPr lang="en-US"/>
        </a:p>
      </dgm:t>
    </dgm:pt>
    <dgm:pt modelId="{FD694ABD-62DE-40B1-B737-39CA0BB238DF}" type="pres">
      <dgm:prSet presAssocID="{235685DB-FF5D-455B-9BC3-57CE3709699E}" presName="sp" presStyleCnt="0"/>
      <dgm:spPr/>
    </dgm:pt>
    <dgm:pt modelId="{90251852-49DC-4B64-99CA-375F1FF4CD08}" type="pres">
      <dgm:prSet presAssocID="{01F4163C-6108-4FA1-B5A0-6D7D8FB31058}" presName="linNode" presStyleCnt="0"/>
      <dgm:spPr/>
    </dgm:pt>
    <dgm:pt modelId="{48E44D52-BC88-4437-866E-B7B601D77438}" type="pres">
      <dgm:prSet presAssocID="{01F4163C-6108-4FA1-B5A0-6D7D8FB31058}" presName="parentText" presStyleLbl="node1" presStyleIdx="5" presStyleCnt="6">
        <dgm:presLayoutVars>
          <dgm:chMax val="1"/>
          <dgm:bulletEnabled val="1"/>
        </dgm:presLayoutVars>
      </dgm:prSet>
      <dgm:spPr/>
      <dgm:t>
        <a:bodyPr/>
        <a:lstStyle/>
        <a:p>
          <a:endParaRPr lang="en-US"/>
        </a:p>
      </dgm:t>
    </dgm:pt>
    <dgm:pt modelId="{576123FB-0C0C-4570-9862-190530964E60}" type="pres">
      <dgm:prSet presAssocID="{01F4163C-6108-4FA1-B5A0-6D7D8FB31058}" presName="descendantText" presStyleLbl="alignAccFollowNode1" presStyleIdx="5" presStyleCnt="6">
        <dgm:presLayoutVars>
          <dgm:bulletEnabled val="1"/>
        </dgm:presLayoutVars>
      </dgm:prSet>
      <dgm:spPr/>
      <dgm:t>
        <a:bodyPr/>
        <a:lstStyle/>
        <a:p>
          <a:endParaRPr lang="en-US"/>
        </a:p>
      </dgm:t>
    </dgm:pt>
  </dgm:ptLst>
  <dgm:cxnLst>
    <dgm:cxn modelId="{AC8CC3FD-0313-4E73-B39A-9A883DEC3B28}" srcId="{FD5EFF1A-18FE-45C7-B907-907EB56CB1D8}" destId="{1AF94272-393F-465F-BA7B-1D4A3036235D}" srcOrd="0" destOrd="0" parTransId="{643669E7-C664-4171-8786-FC4F946E61AB}" sibTransId="{7DE027B0-8571-45D8-AF33-97819F576153}"/>
    <dgm:cxn modelId="{7AED3750-85C2-450D-AD59-D5B52C0265FB}" srcId="{FF7F2027-B598-4049-B187-08C03809BD69}" destId="{90363AF9-FAF2-4727-86B6-D5D231B33759}" srcOrd="0" destOrd="0" parTransId="{2E981653-3B08-4DE4-BC5B-AFD78B94D8E0}" sibTransId="{9DAFCC72-AC45-448F-9669-357A18928903}"/>
    <dgm:cxn modelId="{45C4398A-479E-4EB5-BBE3-478661A54880}" srcId="{01F4163C-6108-4FA1-B5A0-6D7D8FB31058}" destId="{EF89D67E-B19E-4749-90C3-03513616EE40}" srcOrd="0" destOrd="0" parTransId="{5278FBB1-FCCC-4B48-9BF4-19272ED7DDBD}" sibTransId="{90256B9C-829C-44AF-9649-2162FFEE73F0}"/>
    <dgm:cxn modelId="{D51DD6EB-9315-47AD-947F-297EC327C151}" srcId="{CD1A6E1A-0931-43F6-AB4E-7462F53355DB}" destId="{7E5A9B36-A9A6-48AC-B20F-D72212FD96DD}" srcOrd="0" destOrd="0" parTransId="{056DBA98-BF78-4D41-ACBE-FC49391584C7}" sibTransId="{768C1DB7-B6D6-49D8-A04F-B5918788F0B8}"/>
    <dgm:cxn modelId="{B03C0E63-FA61-4432-9DAD-0A5D66F34F85}" type="presOf" srcId="{01F4163C-6108-4FA1-B5A0-6D7D8FB31058}" destId="{48E44D52-BC88-4437-866E-B7B601D77438}" srcOrd="0" destOrd="0" presId="urn:microsoft.com/office/officeart/2005/8/layout/vList5"/>
    <dgm:cxn modelId="{2AD1E67F-46D1-42A5-AB2C-255F3E04ECDD}" type="presOf" srcId="{EF954F69-4646-4CA6-8518-FB9DC7FCFB2B}" destId="{5D4B99B9-DF28-4722-9748-6F5B76482338}" srcOrd="0" destOrd="0" presId="urn:microsoft.com/office/officeart/2005/8/layout/vList5"/>
    <dgm:cxn modelId="{B02676F1-3CD4-4A93-BD40-3C6BACE9C5B1}" type="presOf" srcId="{EF89D67E-B19E-4749-90C3-03513616EE40}" destId="{576123FB-0C0C-4570-9862-190530964E60}" srcOrd="0" destOrd="0" presId="urn:microsoft.com/office/officeart/2005/8/layout/vList5"/>
    <dgm:cxn modelId="{E5CAA45E-9EAC-4726-A236-3A6839AF6A62}" type="presOf" srcId="{CD1A6E1A-0931-43F6-AB4E-7462F53355DB}" destId="{8A72EA62-9661-4EDB-AAD7-FA4F9099A989}" srcOrd="0" destOrd="0" presId="urn:microsoft.com/office/officeart/2005/8/layout/vList5"/>
    <dgm:cxn modelId="{6481D09E-4243-426A-A8F7-824D9323807B}" srcId="{1AF94272-393F-465F-BA7B-1D4A3036235D}" destId="{8D3B6A18-4964-4C02-925A-1B25A4C4DDEB}" srcOrd="0" destOrd="0" parTransId="{FC53B1EA-6E54-4DDC-A737-B13F3B9ABEDC}" sibTransId="{E8537300-7879-477A-B34E-662F4F01D422}"/>
    <dgm:cxn modelId="{44125718-8FA8-421B-95AC-A29E4E1A467F}" srcId="{3CF752A7-3F7B-43A6-BA15-EBEB725294A4}" destId="{00B2D273-CF5C-4A5B-BE07-C4D748A88A92}" srcOrd="0" destOrd="0" parTransId="{3909F9E1-7BAB-468F-9E02-B841835085DE}" sibTransId="{474BFF7B-52DE-4F84-B10A-66AFA8EB4914}"/>
    <dgm:cxn modelId="{1087795D-34E8-480B-90AA-C1C2FDD070C7}" srcId="{FD5EFF1A-18FE-45C7-B907-907EB56CB1D8}" destId="{EF954F69-4646-4CA6-8518-FB9DC7FCFB2B}" srcOrd="4" destOrd="0" parTransId="{83A00E8E-400B-4E89-961C-EE4D8194CE16}" sibTransId="{235685DB-FF5D-455B-9BC3-57CE3709699E}"/>
    <dgm:cxn modelId="{993DB31E-BD9B-4619-8A91-B17574B2D399}" type="presOf" srcId="{A2AB1A9E-78DB-47EE-A73F-7FE1FDA88879}" destId="{AA7AF26A-6A85-4FF7-9967-08DEE64F67BC}" srcOrd="0" destOrd="0" presId="urn:microsoft.com/office/officeart/2005/8/layout/vList5"/>
    <dgm:cxn modelId="{DDF66ECE-6A8B-43B9-916F-99DFC9575170}" type="presOf" srcId="{3CF752A7-3F7B-43A6-BA15-EBEB725294A4}" destId="{0FBF396B-984A-4192-8FE3-31AA4AA04506}" srcOrd="0" destOrd="0" presId="urn:microsoft.com/office/officeart/2005/8/layout/vList5"/>
    <dgm:cxn modelId="{EE6C66C0-17D3-45F5-B590-48911C6E51CF}" type="presOf" srcId="{FF7F2027-B598-4049-B187-08C03809BD69}" destId="{18343617-A129-4207-A231-4D1B78AD8E39}" srcOrd="0" destOrd="0" presId="urn:microsoft.com/office/officeart/2005/8/layout/vList5"/>
    <dgm:cxn modelId="{BAAAFC7D-83B7-4466-A2BB-F4F48067ADA4}" type="presOf" srcId="{FD5EFF1A-18FE-45C7-B907-907EB56CB1D8}" destId="{A17DFD71-0087-4151-82A2-28FCB5A4AFE4}" srcOrd="0" destOrd="0" presId="urn:microsoft.com/office/officeart/2005/8/layout/vList5"/>
    <dgm:cxn modelId="{A9B31A98-186B-4382-AB47-1B37729AE5FF}" srcId="{FD5EFF1A-18FE-45C7-B907-907EB56CB1D8}" destId="{01F4163C-6108-4FA1-B5A0-6D7D8FB31058}" srcOrd="5" destOrd="0" parTransId="{310BCB47-4D41-426F-8AA2-013F3522CB5A}" sibTransId="{75CBE15F-D9C3-4F0E-AB3A-C2C093A31270}"/>
    <dgm:cxn modelId="{742B88B8-9739-4E0C-AC98-B38D4C71F2A5}" srcId="{FD5EFF1A-18FE-45C7-B907-907EB56CB1D8}" destId="{CD1A6E1A-0931-43F6-AB4E-7462F53355DB}" srcOrd="1" destOrd="0" parTransId="{78600BE0-ED85-4C72-9E3B-3C662A999B2A}" sibTransId="{811AEBDA-3300-4E09-9470-5692C778C42A}"/>
    <dgm:cxn modelId="{CC601860-4632-44D8-A562-4F50880CFEED}" type="presOf" srcId="{1AF94272-393F-465F-BA7B-1D4A3036235D}" destId="{4E2B7D92-A13C-45E4-A647-5D4C51063962}" srcOrd="0" destOrd="0" presId="urn:microsoft.com/office/officeart/2005/8/layout/vList5"/>
    <dgm:cxn modelId="{21F8658F-5C5E-41C8-9B51-9821D1034540}" type="presOf" srcId="{7E5A9B36-A9A6-48AC-B20F-D72212FD96DD}" destId="{7427C7AF-87F5-4FAF-9FCE-8A120C265E46}" srcOrd="0" destOrd="0" presId="urn:microsoft.com/office/officeart/2005/8/layout/vList5"/>
    <dgm:cxn modelId="{61344E46-B8BC-45D5-938A-C7F6C8C8D079}" srcId="{FD5EFF1A-18FE-45C7-B907-907EB56CB1D8}" destId="{FF7F2027-B598-4049-B187-08C03809BD69}" srcOrd="3" destOrd="0" parTransId="{26242BA5-2697-41B8-8932-69A0EF260E77}" sibTransId="{B9708FEA-A50A-4A67-B0F6-409B358AE1FE}"/>
    <dgm:cxn modelId="{D129DA10-D58C-4E0A-84F2-6DBBE3090874}" type="presOf" srcId="{8D3B6A18-4964-4C02-925A-1B25A4C4DDEB}" destId="{CBB98A36-D983-4218-BA7E-00D0CCDD9F05}" srcOrd="0" destOrd="0" presId="urn:microsoft.com/office/officeart/2005/8/layout/vList5"/>
    <dgm:cxn modelId="{8A420364-9D49-4E2F-BA7A-F8B732D9563A}" type="presOf" srcId="{00B2D273-CF5C-4A5B-BE07-C4D748A88A92}" destId="{798327E3-F72C-4D51-936E-0B79BA846170}" srcOrd="0" destOrd="0" presId="urn:microsoft.com/office/officeart/2005/8/layout/vList5"/>
    <dgm:cxn modelId="{691124B8-3227-4FF0-A8A9-631410DE42EC}" srcId="{EF954F69-4646-4CA6-8518-FB9DC7FCFB2B}" destId="{A2AB1A9E-78DB-47EE-A73F-7FE1FDA88879}" srcOrd="0" destOrd="0" parTransId="{04261C20-481C-4070-B20D-570DE9B0E3AC}" sibTransId="{65668BE4-C725-4D6E-96A6-1FC26373A448}"/>
    <dgm:cxn modelId="{F94723A4-9BBE-4314-A33B-DDA30CEC549A}" srcId="{FD5EFF1A-18FE-45C7-B907-907EB56CB1D8}" destId="{3CF752A7-3F7B-43A6-BA15-EBEB725294A4}" srcOrd="2" destOrd="0" parTransId="{BCEC5ABF-FC63-4AED-ABF8-0F3EF71028F5}" sibTransId="{BF378CC6-42EA-4A31-B623-ADC3A4F624E8}"/>
    <dgm:cxn modelId="{F069B1A1-3D5C-46B6-8B52-D3B259622A80}" type="presOf" srcId="{90363AF9-FAF2-4727-86B6-D5D231B33759}" destId="{340B09E0-78F5-4356-9331-0260B01D9B7C}" srcOrd="0" destOrd="0" presId="urn:microsoft.com/office/officeart/2005/8/layout/vList5"/>
    <dgm:cxn modelId="{73333CB4-D7EC-4A78-9329-65E9CB90970C}" type="presParOf" srcId="{A17DFD71-0087-4151-82A2-28FCB5A4AFE4}" destId="{85067D73-BF8C-409C-8030-7C76C2EACCB6}" srcOrd="0" destOrd="0" presId="urn:microsoft.com/office/officeart/2005/8/layout/vList5"/>
    <dgm:cxn modelId="{E716F3D2-5B45-4C37-9EAF-C87303337FE0}" type="presParOf" srcId="{85067D73-BF8C-409C-8030-7C76C2EACCB6}" destId="{4E2B7D92-A13C-45E4-A647-5D4C51063962}" srcOrd="0" destOrd="0" presId="urn:microsoft.com/office/officeart/2005/8/layout/vList5"/>
    <dgm:cxn modelId="{83985007-EDC7-4F86-AB7C-20DAB2B0EAC9}" type="presParOf" srcId="{85067D73-BF8C-409C-8030-7C76C2EACCB6}" destId="{CBB98A36-D983-4218-BA7E-00D0CCDD9F05}" srcOrd="1" destOrd="0" presId="urn:microsoft.com/office/officeart/2005/8/layout/vList5"/>
    <dgm:cxn modelId="{5A24A1EC-B525-418E-9ABC-5C9E306D8B8E}" type="presParOf" srcId="{A17DFD71-0087-4151-82A2-28FCB5A4AFE4}" destId="{BE0A6B92-37D4-4F06-A481-DFCF9101F231}" srcOrd="1" destOrd="0" presId="urn:microsoft.com/office/officeart/2005/8/layout/vList5"/>
    <dgm:cxn modelId="{BBFE0011-FA29-4871-805D-892FC3F105FB}" type="presParOf" srcId="{A17DFD71-0087-4151-82A2-28FCB5A4AFE4}" destId="{9D8A9E8B-88A7-470E-9293-3AD94DC20DB2}" srcOrd="2" destOrd="0" presId="urn:microsoft.com/office/officeart/2005/8/layout/vList5"/>
    <dgm:cxn modelId="{BBDD0527-F756-497F-84A0-F975C96B54D6}" type="presParOf" srcId="{9D8A9E8B-88A7-470E-9293-3AD94DC20DB2}" destId="{8A72EA62-9661-4EDB-AAD7-FA4F9099A989}" srcOrd="0" destOrd="0" presId="urn:microsoft.com/office/officeart/2005/8/layout/vList5"/>
    <dgm:cxn modelId="{BB2E2FAE-7F4B-4863-B303-29D84C8D33C9}" type="presParOf" srcId="{9D8A9E8B-88A7-470E-9293-3AD94DC20DB2}" destId="{7427C7AF-87F5-4FAF-9FCE-8A120C265E46}" srcOrd="1" destOrd="0" presId="urn:microsoft.com/office/officeart/2005/8/layout/vList5"/>
    <dgm:cxn modelId="{E121DBCB-EF80-45B6-B647-1498DD96ABE7}" type="presParOf" srcId="{A17DFD71-0087-4151-82A2-28FCB5A4AFE4}" destId="{01DF200B-3F6A-49E7-85FA-2BAA24970641}" srcOrd="3" destOrd="0" presId="urn:microsoft.com/office/officeart/2005/8/layout/vList5"/>
    <dgm:cxn modelId="{C206CF83-3DBB-4995-9140-27B03660BFFB}" type="presParOf" srcId="{A17DFD71-0087-4151-82A2-28FCB5A4AFE4}" destId="{D521C34B-B52F-4C55-900C-7B1BB48ED271}" srcOrd="4" destOrd="0" presId="urn:microsoft.com/office/officeart/2005/8/layout/vList5"/>
    <dgm:cxn modelId="{537C9693-43C8-4A33-9407-FA749FCBC716}" type="presParOf" srcId="{D521C34B-B52F-4C55-900C-7B1BB48ED271}" destId="{0FBF396B-984A-4192-8FE3-31AA4AA04506}" srcOrd="0" destOrd="0" presId="urn:microsoft.com/office/officeart/2005/8/layout/vList5"/>
    <dgm:cxn modelId="{9EE98265-7F2E-4E1B-B08F-58FB6489A19E}" type="presParOf" srcId="{D521C34B-B52F-4C55-900C-7B1BB48ED271}" destId="{798327E3-F72C-4D51-936E-0B79BA846170}" srcOrd="1" destOrd="0" presId="urn:microsoft.com/office/officeart/2005/8/layout/vList5"/>
    <dgm:cxn modelId="{93918271-3248-4BE6-B1CE-9ADCB0FA2851}" type="presParOf" srcId="{A17DFD71-0087-4151-82A2-28FCB5A4AFE4}" destId="{CC95DB8A-5CCE-4A7A-8854-3F78C086B478}" srcOrd="5" destOrd="0" presId="urn:microsoft.com/office/officeart/2005/8/layout/vList5"/>
    <dgm:cxn modelId="{50BCE75F-9D0F-4540-9E14-A40F39CF945B}" type="presParOf" srcId="{A17DFD71-0087-4151-82A2-28FCB5A4AFE4}" destId="{8D0245E7-7C50-4199-9D08-CA6F1B59F346}" srcOrd="6" destOrd="0" presId="urn:microsoft.com/office/officeart/2005/8/layout/vList5"/>
    <dgm:cxn modelId="{7D92C8B8-C347-467C-B0F3-32B4C5FAD8FC}" type="presParOf" srcId="{8D0245E7-7C50-4199-9D08-CA6F1B59F346}" destId="{18343617-A129-4207-A231-4D1B78AD8E39}" srcOrd="0" destOrd="0" presId="urn:microsoft.com/office/officeart/2005/8/layout/vList5"/>
    <dgm:cxn modelId="{DD9692A2-A127-4649-BF54-69D644F8D4D9}" type="presParOf" srcId="{8D0245E7-7C50-4199-9D08-CA6F1B59F346}" destId="{340B09E0-78F5-4356-9331-0260B01D9B7C}" srcOrd="1" destOrd="0" presId="urn:microsoft.com/office/officeart/2005/8/layout/vList5"/>
    <dgm:cxn modelId="{6F398FE8-4599-42EF-B864-6D3EBEB982DB}" type="presParOf" srcId="{A17DFD71-0087-4151-82A2-28FCB5A4AFE4}" destId="{037BFCD9-6D36-45BE-ABCD-3EC32B361246}" srcOrd="7" destOrd="0" presId="urn:microsoft.com/office/officeart/2005/8/layout/vList5"/>
    <dgm:cxn modelId="{A1C3724F-5C2B-4502-9909-FD5CC742F412}" type="presParOf" srcId="{A17DFD71-0087-4151-82A2-28FCB5A4AFE4}" destId="{A2A8CBD0-8BD2-4DB6-8968-C7E36E8839A9}" srcOrd="8" destOrd="0" presId="urn:microsoft.com/office/officeart/2005/8/layout/vList5"/>
    <dgm:cxn modelId="{A0762B0C-BD08-409F-ABAB-08D61A33CDC4}" type="presParOf" srcId="{A2A8CBD0-8BD2-4DB6-8968-C7E36E8839A9}" destId="{5D4B99B9-DF28-4722-9748-6F5B76482338}" srcOrd="0" destOrd="0" presId="urn:microsoft.com/office/officeart/2005/8/layout/vList5"/>
    <dgm:cxn modelId="{B3D86023-4E72-416D-8AD4-446E68E83B4A}" type="presParOf" srcId="{A2A8CBD0-8BD2-4DB6-8968-C7E36E8839A9}" destId="{AA7AF26A-6A85-4FF7-9967-08DEE64F67BC}" srcOrd="1" destOrd="0" presId="urn:microsoft.com/office/officeart/2005/8/layout/vList5"/>
    <dgm:cxn modelId="{286B1CE0-94BA-4E34-AAEB-C70A5E90BC66}" type="presParOf" srcId="{A17DFD71-0087-4151-82A2-28FCB5A4AFE4}" destId="{FD694ABD-62DE-40B1-B737-39CA0BB238DF}" srcOrd="9" destOrd="0" presId="urn:microsoft.com/office/officeart/2005/8/layout/vList5"/>
    <dgm:cxn modelId="{66B6A4E2-A273-49D2-A351-520B6D601F12}" type="presParOf" srcId="{A17DFD71-0087-4151-82A2-28FCB5A4AFE4}" destId="{90251852-49DC-4B64-99CA-375F1FF4CD08}" srcOrd="10" destOrd="0" presId="urn:microsoft.com/office/officeart/2005/8/layout/vList5"/>
    <dgm:cxn modelId="{A6CCD23F-005A-4C1E-9665-90FD0E8E3EE1}" type="presParOf" srcId="{90251852-49DC-4B64-99CA-375F1FF4CD08}" destId="{48E44D52-BC88-4437-866E-B7B601D77438}" srcOrd="0" destOrd="0" presId="urn:microsoft.com/office/officeart/2005/8/layout/vList5"/>
    <dgm:cxn modelId="{7B29341A-D652-492A-96B5-C141E8FA5FE8}" type="presParOf" srcId="{90251852-49DC-4B64-99CA-375F1FF4CD08}" destId="{576123FB-0C0C-4570-9862-190530964E6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8A36-D983-4218-BA7E-00D0CCDD9F05}">
      <dsp:nvSpPr>
        <dsp:cNvPr id="0" name=""/>
        <dsp:cNvSpPr/>
      </dsp:nvSpPr>
      <dsp:spPr>
        <a:xfrm rot="5400000">
          <a:off x="5163489" y="-2193406"/>
          <a:ext cx="603468" cy="5143740"/>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i="1" kern="1200" dirty="0"/>
            <a:t>Advice &amp; prevention    </a:t>
          </a:r>
          <a:r>
            <a:rPr lang="en-GB" sz="1500" kern="1200" dirty="0" err="1"/>
            <a:t>eg</a:t>
          </a:r>
          <a:r>
            <a:rPr lang="en-GB" sz="1500" kern="1200" dirty="0"/>
            <a:t>: Breast feeding /  Immunisation / Mental well-being / Healthy eating / Exercise / Dental health</a:t>
          </a:r>
          <a:endParaRPr lang="en-GB" sz="1480" kern="1200" dirty="0"/>
        </a:p>
      </dsp:txBody>
      <dsp:txXfrm rot="-5400000">
        <a:off x="2893354" y="106188"/>
        <a:ext cx="5114281" cy="544550"/>
      </dsp:txXfrm>
    </dsp:sp>
    <dsp:sp modelId="{4E2B7D92-A13C-45E4-A647-5D4C51063962}">
      <dsp:nvSpPr>
        <dsp:cNvPr id="0" name=""/>
        <dsp:cNvSpPr/>
      </dsp:nvSpPr>
      <dsp:spPr>
        <a:xfrm>
          <a:off x="0" y="1295"/>
          <a:ext cx="2893353" cy="7543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t>Healthy Child</a:t>
          </a:r>
        </a:p>
      </dsp:txBody>
      <dsp:txXfrm>
        <a:off x="36824" y="38119"/>
        <a:ext cx="2819705" cy="680687"/>
      </dsp:txXfrm>
    </dsp:sp>
    <dsp:sp modelId="{7427C7AF-87F5-4FAF-9FCE-8A120C265E46}">
      <dsp:nvSpPr>
        <dsp:cNvPr id="0" name=""/>
        <dsp:cNvSpPr/>
      </dsp:nvSpPr>
      <dsp:spPr>
        <a:xfrm rot="5400000">
          <a:off x="5163489" y="-1401354"/>
          <a:ext cx="603468" cy="5143740"/>
        </a:xfrm>
        <a:prstGeom prst="round2SameRect">
          <a:avLst/>
        </a:prstGeom>
        <a:solidFill>
          <a:schemeClr val="accent3">
            <a:tint val="40000"/>
            <a:alpha val="90000"/>
            <a:hueOff val="-587093"/>
            <a:satOff val="254"/>
            <a:lumOff val="144"/>
            <a:alphaOff val="0"/>
          </a:schemeClr>
        </a:solidFill>
        <a:ln w="6350" cap="flat" cmpd="sng" algn="ctr">
          <a:solidFill>
            <a:schemeClr val="accent3">
              <a:tint val="40000"/>
              <a:alpha val="90000"/>
              <a:hueOff val="-587093"/>
              <a:satOff val="254"/>
              <a:lumOff val="1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err="1"/>
            <a:t>eg</a:t>
          </a:r>
          <a:r>
            <a:rPr lang="en-GB" sz="1500" kern="1200" dirty="0"/>
            <a:t>:   Safeguarding issues / Self-harm / Substance misuse / Complex family &amp; schooling issues / Looked after children</a:t>
          </a:r>
        </a:p>
      </dsp:txBody>
      <dsp:txXfrm rot="-5400000">
        <a:off x="2893354" y="898240"/>
        <a:ext cx="5114281" cy="544550"/>
      </dsp:txXfrm>
    </dsp:sp>
    <dsp:sp modelId="{8A72EA62-9661-4EDB-AAD7-FA4F9099A989}">
      <dsp:nvSpPr>
        <dsp:cNvPr id="0" name=""/>
        <dsp:cNvSpPr/>
      </dsp:nvSpPr>
      <dsp:spPr>
        <a:xfrm>
          <a:off x="0" y="793347"/>
          <a:ext cx="2893353" cy="754335"/>
        </a:xfrm>
        <a:prstGeom prst="roundRect">
          <a:avLst/>
        </a:prstGeom>
        <a:gradFill rotWithShape="0">
          <a:gsLst>
            <a:gs pos="0">
              <a:schemeClr val="accent3">
                <a:hueOff val="-458989"/>
                <a:satOff val="-797"/>
                <a:lumOff val="902"/>
                <a:alphaOff val="0"/>
                <a:satMod val="103000"/>
                <a:lumMod val="102000"/>
                <a:tint val="94000"/>
              </a:schemeClr>
            </a:gs>
            <a:gs pos="50000">
              <a:schemeClr val="accent3">
                <a:hueOff val="-458989"/>
                <a:satOff val="-797"/>
                <a:lumOff val="902"/>
                <a:alphaOff val="0"/>
                <a:satMod val="110000"/>
                <a:lumMod val="100000"/>
                <a:shade val="100000"/>
              </a:schemeClr>
            </a:gs>
            <a:gs pos="100000">
              <a:schemeClr val="accent3">
                <a:hueOff val="-458989"/>
                <a:satOff val="-797"/>
                <a:lumOff val="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t>Vulnerable child with social needs</a:t>
          </a:r>
        </a:p>
      </dsp:txBody>
      <dsp:txXfrm>
        <a:off x="36824" y="830171"/>
        <a:ext cx="2819705" cy="680687"/>
      </dsp:txXfrm>
    </dsp:sp>
    <dsp:sp modelId="{798327E3-F72C-4D51-936E-0B79BA846170}">
      <dsp:nvSpPr>
        <dsp:cNvPr id="0" name=""/>
        <dsp:cNvSpPr/>
      </dsp:nvSpPr>
      <dsp:spPr>
        <a:xfrm rot="5400000">
          <a:off x="5163489" y="-609302"/>
          <a:ext cx="603468" cy="5143740"/>
        </a:xfrm>
        <a:prstGeom prst="round2SameRect">
          <a:avLst/>
        </a:prstGeom>
        <a:solidFill>
          <a:schemeClr val="accent3">
            <a:tint val="40000"/>
            <a:alpha val="90000"/>
            <a:hueOff val="-1174186"/>
            <a:satOff val="508"/>
            <a:lumOff val="288"/>
            <a:alphaOff val="0"/>
          </a:schemeClr>
        </a:solidFill>
        <a:ln w="6350" cap="flat" cmpd="sng" algn="ctr">
          <a:solidFill>
            <a:schemeClr val="accent3">
              <a:tint val="40000"/>
              <a:alpha val="90000"/>
              <a:hueOff val="-1174186"/>
              <a:satOff val="508"/>
              <a:lumOff val="2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err="1"/>
            <a:t>eg</a:t>
          </a:r>
          <a:r>
            <a:rPr lang="en-GB" sz="1500" kern="1200" dirty="0"/>
            <a:t>:   Depression / Constipation / Type 2 diabetes/ Coeliac Disease / Asthma / Eczema / </a:t>
          </a:r>
          <a:r>
            <a:rPr lang="en-GB" sz="1500" kern="1200" dirty="0" err="1"/>
            <a:t>Nephrotic</a:t>
          </a:r>
          <a:r>
            <a:rPr lang="en-GB" sz="1500" kern="1200" dirty="0"/>
            <a:t> syndrome</a:t>
          </a:r>
        </a:p>
      </dsp:txBody>
      <dsp:txXfrm rot="-5400000">
        <a:off x="2893354" y="1690292"/>
        <a:ext cx="5114281" cy="544550"/>
      </dsp:txXfrm>
    </dsp:sp>
    <dsp:sp modelId="{0FBF396B-984A-4192-8FE3-31AA4AA04506}">
      <dsp:nvSpPr>
        <dsp:cNvPr id="0" name=""/>
        <dsp:cNvSpPr/>
      </dsp:nvSpPr>
      <dsp:spPr>
        <a:xfrm>
          <a:off x="0" y="1585399"/>
          <a:ext cx="2893353" cy="754335"/>
        </a:xfrm>
        <a:prstGeom prst="roundRect">
          <a:avLst/>
        </a:prstGeom>
        <a:gradFill rotWithShape="0">
          <a:gsLst>
            <a:gs pos="0">
              <a:schemeClr val="accent3">
                <a:hueOff val="-917978"/>
                <a:satOff val="-1594"/>
                <a:lumOff val="1804"/>
                <a:alphaOff val="0"/>
                <a:satMod val="103000"/>
                <a:lumMod val="102000"/>
                <a:tint val="94000"/>
              </a:schemeClr>
            </a:gs>
            <a:gs pos="50000">
              <a:schemeClr val="accent3">
                <a:hueOff val="-917978"/>
                <a:satOff val="-1594"/>
                <a:lumOff val="1804"/>
                <a:alphaOff val="0"/>
                <a:satMod val="110000"/>
                <a:lumMod val="100000"/>
                <a:shade val="100000"/>
              </a:schemeClr>
            </a:gs>
            <a:gs pos="100000">
              <a:schemeClr val="accent3">
                <a:hueOff val="-917978"/>
                <a:satOff val="-1594"/>
                <a:lumOff val="1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latin typeface="Calibri" pitchFamily="34" charset="0"/>
              <a:ea typeface="ＭＳ Ｐゴシック" pitchFamily="34" charset="-128"/>
            </a:rPr>
            <a:t>Child with single long-term condition</a:t>
          </a:r>
          <a:r>
            <a:rPr lang="en-GB" sz="2000" kern="1200" dirty="0">
              <a:latin typeface="Calibri" pitchFamily="34" charset="0"/>
              <a:ea typeface="ＭＳ Ｐゴシック" pitchFamily="34" charset="-128"/>
            </a:rPr>
            <a:t> </a:t>
          </a:r>
          <a:endParaRPr lang="en-GB" sz="2000" b="1" kern="1200" dirty="0"/>
        </a:p>
      </dsp:txBody>
      <dsp:txXfrm>
        <a:off x="36824" y="1622223"/>
        <a:ext cx="2819705" cy="680687"/>
      </dsp:txXfrm>
    </dsp:sp>
    <dsp:sp modelId="{340B09E0-78F5-4356-9331-0260B01D9B7C}">
      <dsp:nvSpPr>
        <dsp:cNvPr id="0" name=""/>
        <dsp:cNvSpPr/>
      </dsp:nvSpPr>
      <dsp:spPr>
        <a:xfrm rot="5400000">
          <a:off x="5163489" y="182749"/>
          <a:ext cx="603468" cy="5143740"/>
        </a:xfrm>
        <a:prstGeom prst="round2SameRect">
          <a:avLst/>
        </a:prstGeom>
        <a:solidFill>
          <a:schemeClr val="accent3">
            <a:tint val="40000"/>
            <a:alpha val="90000"/>
            <a:hueOff val="-1761279"/>
            <a:satOff val="763"/>
            <a:lumOff val="432"/>
            <a:alphaOff val="0"/>
          </a:schemeClr>
        </a:solidFill>
        <a:ln w="6350" cap="flat" cmpd="sng" algn="ctr">
          <a:solidFill>
            <a:schemeClr val="accent3">
              <a:tint val="40000"/>
              <a:alpha val="90000"/>
              <a:hueOff val="-1761279"/>
              <a:satOff val="763"/>
              <a:lumOff val="43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err="1"/>
            <a:t>eg</a:t>
          </a:r>
          <a:r>
            <a:rPr lang="en-GB" sz="1500" kern="1200" dirty="0"/>
            <a:t>:   Severe neurodisability / Down’s syndrome / Multiple food allergies / Child on long-term ventilation/ Type 1 diabetes </a:t>
          </a:r>
        </a:p>
      </dsp:txBody>
      <dsp:txXfrm rot="-5400000">
        <a:off x="2893354" y="2482344"/>
        <a:ext cx="5114281" cy="544550"/>
      </dsp:txXfrm>
    </dsp:sp>
    <dsp:sp modelId="{18343617-A129-4207-A231-4D1B78AD8E39}">
      <dsp:nvSpPr>
        <dsp:cNvPr id="0" name=""/>
        <dsp:cNvSpPr/>
      </dsp:nvSpPr>
      <dsp:spPr>
        <a:xfrm>
          <a:off x="0" y="2377451"/>
          <a:ext cx="2893353" cy="754335"/>
        </a:xfrm>
        <a:prstGeom prst="roundRect">
          <a:avLst/>
        </a:prstGeom>
        <a:gradFill rotWithShape="0">
          <a:gsLst>
            <a:gs pos="0">
              <a:schemeClr val="accent3">
                <a:hueOff val="-1376968"/>
                <a:satOff val="-2390"/>
                <a:lumOff val="2706"/>
                <a:alphaOff val="0"/>
                <a:satMod val="103000"/>
                <a:lumMod val="102000"/>
                <a:tint val="94000"/>
              </a:schemeClr>
            </a:gs>
            <a:gs pos="50000">
              <a:schemeClr val="accent3">
                <a:hueOff val="-1376968"/>
                <a:satOff val="-2390"/>
                <a:lumOff val="2706"/>
                <a:alphaOff val="0"/>
                <a:satMod val="110000"/>
                <a:lumMod val="100000"/>
                <a:shade val="100000"/>
              </a:schemeClr>
            </a:gs>
            <a:gs pos="100000">
              <a:schemeClr val="accent3">
                <a:hueOff val="-1376968"/>
                <a:satOff val="-2390"/>
                <a:lumOff val="2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t>Child with complex health needs</a:t>
          </a:r>
          <a:endParaRPr lang="en-GB" sz="2000" kern="1200" dirty="0"/>
        </a:p>
      </dsp:txBody>
      <dsp:txXfrm>
        <a:off x="36824" y="2414275"/>
        <a:ext cx="2819705" cy="680687"/>
      </dsp:txXfrm>
    </dsp:sp>
    <dsp:sp modelId="{AA7AF26A-6A85-4FF7-9967-08DEE64F67BC}">
      <dsp:nvSpPr>
        <dsp:cNvPr id="0" name=""/>
        <dsp:cNvSpPr/>
      </dsp:nvSpPr>
      <dsp:spPr>
        <a:xfrm rot="5400000">
          <a:off x="5163489" y="974801"/>
          <a:ext cx="603468" cy="5143740"/>
        </a:xfrm>
        <a:prstGeom prst="round2SameRect">
          <a:avLst/>
        </a:prstGeom>
        <a:solidFill>
          <a:schemeClr val="accent3">
            <a:tint val="40000"/>
            <a:alpha val="90000"/>
            <a:hueOff val="-2348372"/>
            <a:satOff val="1017"/>
            <a:lumOff val="576"/>
            <a:alphaOff val="0"/>
          </a:schemeClr>
        </a:solidFill>
        <a:ln w="6350" cap="flat" cmpd="sng" algn="ctr">
          <a:solidFill>
            <a:schemeClr val="accent3">
              <a:tint val="40000"/>
              <a:alpha val="90000"/>
              <a:hueOff val="-2348372"/>
              <a:satOff val="1017"/>
              <a:lumOff val="5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err="1"/>
            <a:t>eg</a:t>
          </a:r>
          <a:r>
            <a:rPr lang="en-GB" sz="1500" kern="1200" dirty="0"/>
            <a:t>:   Croup / Otitis media / Tonsillitis / Uncomplicated pneumonia / Prolonged neonatal jaundice</a:t>
          </a:r>
        </a:p>
      </dsp:txBody>
      <dsp:txXfrm rot="-5400000">
        <a:off x="2893354" y="3274396"/>
        <a:ext cx="5114281" cy="544550"/>
      </dsp:txXfrm>
    </dsp:sp>
    <dsp:sp modelId="{5D4B99B9-DF28-4722-9748-6F5B76482338}">
      <dsp:nvSpPr>
        <dsp:cNvPr id="0" name=""/>
        <dsp:cNvSpPr/>
      </dsp:nvSpPr>
      <dsp:spPr>
        <a:xfrm>
          <a:off x="0" y="3169503"/>
          <a:ext cx="2893353" cy="754335"/>
        </a:xfrm>
        <a:prstGeom prst="roundRect">
          <a:avLst/>
        </a:prstGeom>
        <a:gradFill rotWithShape="0">
          <a:gsLst>
            <a:gs pos="0">
              <a:schemeClr val="accent3">
                <a:hueOff val="-1835957"/>
                <a:satOff val="-3187"/>
                <a:lumOff val="3608"/>
                <a:alphaOff val="0"/>
                <a:satMod val="103000"/>
                <a:lumMod val="102000"/>
                <a:tint val="94000"/>
              </a:schemeClr>
            </a:gs>
            <a:gs pos="50000">
              <a:schemeClr val="accent3">
                <a:hueOff val="-1835957"/>
                <a:satOff val="-3187"/>
                <a:lumOff val="3608"/>
                <a:alphaOff val="0"/>
                <a:satMod val="110000"/>
                <a:lumMod val="100000"/>
                <a:shade val="100000"/>
              </a:schemeClr>
            </a:gs>
            <a:gs pos="100000">
              <a:schemeClr val="accent3">
                <a:hueOff val="-1835957"/>
                <a:satOff val="-3187"/>
                <a:lumOff val="3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latin typeface="Calibri" pitchFamily="34" charset="0"/>
              <a:ea typeface="ＭＳ Ｐゴシック" pitchFamily="34" charset="-128"/>
            </a:rPr>
            <a:t>Acutely mild-to-moderately unwell child</a:t>
          </a:r>
          <a:r>
            <a:rPr lang="en-GB" sz="2000" kern="1200" dirty="0">
              <a:latin typeface="Calibri" pitchFamily="34" charset="0"/>
              <a:ea typeface="ＭＳ Ｐゴシック" pitchFamily="34" charset="-128"/>
            </a:rPr>
            <a:t> </a:t>
          </a:r>
          <a:endParaRPr lang="en-GB" sz="2000" kern="1200" dirty="0"/>
        </a:p>
      </dsp:txBody>
      <dsp:txXfrm>
        <a:off x="36824" y="3206327"/>
        <a:ext cx="2819705" cy="680687"/>
      </dsp:txXfrm>
    </dsp:sp>
    <dsp:sp modelId="{576123FB-0C0C-4570-9862-190530964E60}">
      <dsp:nvSpPr>
        <dsp:cNvPr id="0" name=""/>
        <dsp:cNvSpPr/>
      </dsp:nvSpPr>
      <dsp:spPr>
        <a:xfrm rot="5400000">
          <a:off x="5163489" y="1766853"/>
          <a:ext cx="603468" cy="5143740"/>
        </a:xfrm>
        <a:prstGeom prst="round2SameRect">
          <a:avLst/>
        </a:prstGeom>
        <a:solidFill>
          <a:schemeClr val="accent3">
            <a:tint val="40000"/>
            <a:alpha val="90000"/>
            <a:hueOff val="-2935464"/>
            <a:satOff val="1271"/>
            <a:lumOff val="720"/>
            <a:alphaOff val="0"/>
          </a:schemeClr>
        </a:solidFill>
        <a:ln w="6350" cap="flat" cmpd="sng" algn="ctr">
          <a:solidFill>
            <a:schemeClr val="accent3">
              <a:tint val="40000"/>
              <a:alpha val="90000"/>
              <a:hueOff val="-2935464"/>
              <a:satOff val="1271"/>
              <a:lumOff val="72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err="1"/>
            <a:t>eg</a:t>
          </a:r>
          <a:r>
            <a:rPr lang="en-GB" sz="1500" kern="1200" dirty="0"/>
            <a:t>:   Trauma / Head injury / Surgical emergency / Meningitis / Sepsis / Drug overdose / Extreme preterm birth</a:t>
          </a:r>
          <a:endParaRPr lang="en-GB" sz="1500" i="1" kern="1200" dirty="0"/>
        </a:p>
      </dsp:txBody>
      <dsp:txXfrm rot="-5400000">
        <a:off x="2893354" y="4066448"/>
        <a:ext cx="5114281" cy="544550"/>
      </dsp:txXfrm>
    </dsp:sp>
    <dsp:sp modelId="{48E44D52-BC88-4437-866E-B7B601D77438}">
      <dsp:nvSpPr>
        <dsp:cNvPr id="0" name=""/>
        <dsp:cNvSpPr/>
      </dsp:nvSpPr>
      <dsp:spPr>
        <a:xfrm>
          <a:off x="0" y="3961556"/>
          <a:ext cx="2893353" cy="754335"/>
        </a:xfrm>
        <a:prstGeom prst="roundRect">
          <a:avLst/>
        </a:prstGeom>
        <a:gradFill rotWithShape="0">
          <a:gsLst>
            <a:gs pos="0">
              <a:schemeClr val="accent3">
                <a:hueOff val="-2294946"/>
                <a:satOff val="-3984"/>
                <a:lumOff val="4510"/>
                <a:alphaOff val="0"/>
                <a:satMod val="103000"/>
                <a:lumMod val="102000"/>
                <a:tint val="94000"/>
              </a:schemeClr>
            </a:gs>
            <a:gs pos="50000">
              <a:schemeClr val="accent3">
                <a:hueOff val="-2294946"/>
                <a:satOff val="-3984"/>
                <a:lumOff val="4510"/>
                <a:alphaOff val="0"/>
                <a:satMod val="110000"/>
                <a:lumMod val="100000"/>
                <a:shade val="100000"/>
              </a:schemeClr>
            </a:gs>
            <a:gs pos="100000">
              <a:schemeClr val="accent3">
                <a:hueOff val="-2294946"/>
                <a:satOff val="-3984"/>
                <a:lumOff val="45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GB" sz="2000" b="1" kern="1200" dirty="0">
              <a:latin typeface="Calibri" pitchFamily="34" charset="0"/>
              <a:ea typeface="ＭＳ Ｐゴシック" pitchFamily="34" charset="-128"/>
            </a:rPr>
            <a:t>Acutely severely unwell child</a:t>
          </a:r>
          <a:endParaRPr lang="en-GB" sz="2000" kern="1200" dirty="0"/>
        </a:p>
      </dsp:txBody>
      <dsp:txXfrm>
        <a:off x="36824" y="3998380"/>
        <a:ext cx="2819705" cy="6806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B3544-A5CE-42C5-8F9C-529C4D1DDF40}" type="datetimeFigureOut">
              <a:rPr lang="en-GB" smtClean="0"/>
              <a:t>11/03/20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F2451-63F0-4EF3-945C-55538669A0C0}" type="slidenum">
              <a:rPr lang="en-GB" smtClean="0"/>
              <a:t>‹#›</a:t>
            </a:fld>
            <a:endParaRPr lang="en-GB"/>
          </a:p>
        </p:txBody>
      </p:sp>
    </p:spTree>
    <p:extLst>
      <p:ext uri="{BB962C8B-B14F-4D97-AF65-F5344CB8AC3E}">
        <p14:creationId xmlns:p14="http://schemas.microsoft.com/office/powerpoint/2010/main" val="90797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 name="Shape 2259"/>
          <p:cNvSpPr>
            <a:spLocks noGrp="1" noRot="1" noChangeAspect="1"/>
          </p:cNvSpPr>
          <p:nvPr>
            <p:ph type="sldImg"/>
          </p:nvPr>
        </p:nvSpPr>
        <p:spPr>
          <a:prstGeom prst="rect">
            <a:avLst/>
          </a:prstGeom>
        </p:spPr>
        <p:txBody>
          <a:bodyPr/>
          <a:lstStyle/>
          <a:p>
            <a:endParaRPr/>
          </a:p>
        </p:txBody>
      </p:sp>
      <p:sp>
        <p:nvSpPr>
          <p:cNvPr id="2260" name="Shape 2260"/>
          <p:cNvSpPr>
            <a:spLocks noGrp="1"/>
          </p:cNvSpPr>
          <p:nvPr>
            <p:ph type="body" sz="quarter" idx="1"/>
          </p:nvPr>
        </p:nvSpPr>
        <p:spPr>
          <a:prstGeom prst="rect">
            <a:avLst/>
          </a:prstGeom>
        </p:spPr>
        <p:txBody>
          <a:bodyPr/>
          <a:lstStyle/>
          <a:p>
            <a:r>
              <a:t>Patient at centre. Shows the services in the immediate MDT – local practice and community – and who is accessible through a wider team</a:t>
            </a:r>
          </a:p>
          <a:p>
            <a:endParaRPr/>
          </a:p>
          <a:p>
            <a:r>
              <a:t>This example is for paediatric asthma – other services may involve some different professional groups/organisations.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C2072-3B74-3449-95D5-BC34A7CBE504}" type="slidenum">
              <a:rPr lang="en-US" smtClean="0"/>
              <a:t>‹#›</a:t>
            </a:fld>
            <a:endParaRPr lang="en-US" dirty="0"/>
          </a:p>
        </p:txBody>
      </p:sp>
    </p:spTree>
    <p:extLst>
      <p:ext uri="{BB962C8B-B14F-4D97-AF65-F5344CB8AC3E}">
        <p14:creationId xmlns:p14="http://schemas.microsoft.com/office/powerpoint/2010/main" val="140085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40" name="Title Text"/>
          <p:cNvSpPr txBox="1">
            <a:spLocks noGrp="1"/>
          </p:cNvSpPr>
          <p:nvPr>
            <p:ph type="title"/>
          </p:nvPr>
        </p:nvSpPr>
        <p:spPr>
          <a:xfrm>
            <a:off x="914400" y="2130426"/>
            <a:ext cx="10363200" cy="1470025"/>
          </a:xfrm>
          <a:prstGeom prst="rect">
            <a:avLst/>
          </a:prstGeom>
        </p:spPr>
        <p:txBody>
          <a:bodyPr/>
          <a:lstStyle/>
          <a:p>
            <a:r>
              <a:t>Title Text</a:t>
            </a:r>
          </a:p>
        </p:txBody>
      </p:sp>
      <p:sp>
        <p:nvSpPr>
          <p:cNvPr id="1241" name="Body Level One…"/>
          <p:cNvSpPr txBox="1">
            <a:spLocks noGrp="1"/>
          </p:cNvSpPr>
          <p:nvPr>
            <p:ph type="body" sz="quarter" idx="1"/>
          </p:nvPr>
        </p:nvSpPr>
        <p:spPr>
          <a:xfrm>
            <a:off x="1828800" y="3886200"/>
            <a:ext cx="8534400" cy="1752600"/>
          </a:xfrm>
          <a:prstGeom prst="rect">
            <a:avLst/>
          </a:prstGeom>
        </p:spPr>
        <p:txBody>
          <a:bodyPr/>
          <a:lstStyle>
            <a:lvl1pPr algn="ctr">
              <a:defRPr>
                <a:solidFill>
                  <a:srgbClr val="909090"/>
                </a:solidFill>
              </a:defRPr>
            </a:lvl1pPr>
            <a:lvl2pPr marL="0" indent="457200" algn="ctr">
              <a:buSzTx/>
              <a:buNone/>
              <a:defRPr>
                <a:solidFill>
                  <a:srgbClr val="909090"/>
                </a:solidFill>
              </a:defRPr>
            </a:lvl2pPr>
            <a:lvl3pPr marL="0" indent="914400" algn="ctr">
              <a:buSzTx/>
              <a:buNone/>
              <a:defRPr>
                <a:solidFill>
                  <a:srgbClr val="909090"/>
                </a:solidFill>
              </a:defRPr>
            </a:lvl3pPr>
            <a:lvl4pPr marL="0" indent="1371600" algn="ctr">
              <a:buSzTx/>
              <a:buNone/>
              <a:defRPr>
                <a:solidFill>
                  <a:srgbClr val="909090"/>
                </a:solidFill>
              </a:defRPr>
            </a:lvl4pPr>
            <a:lvl5pPr marL="0" indent="1828800" algn="ctr">
              <a:buSzTx/>
              <a:buNone/>
              <a:defRPr>
                <a:solidFill>
                  <a:srgbClr val="909090"/>
                </a:solidFill>
              </a:defRPr>
            </a:lvl5pPr>
          </a:lstStyle>
          <a:p>
            <a:r>
              <a:t>Body Level One</a:t>
            </a:r>
          </a:p>
          <a:p>
            <a:pPr lvl="1"/>
            <a:r>
              <a:t>Body Level Two</a:t>
            </a:r>
          </a:p>
          <a:p>
            <a:pPr lvl="2"/>
            <a:r>
              <a:t>Body Level Three</a:t>
            </a:r>
          </a:p>
          <a:p>
            <a:pPr lvl="3"/>
            <a:r>
              <a:t>Body Level Four</a:t>
            </a:r>
          </a:p>
          <a:p>
            <a:pPr lvl="4"/>
            <a:r>
              <a:t>Body Level Five</a:t>
            </a:r>
          </a:p>
        </p:txBody>
      </p:sp>
      <p:sp>
        <p:nvSpPr>
          <p:cNvPr id="1242" name="Slide Number"/>
          <p:cNvSpPr txBox="1">
            <a:spLocks noGrp="1"/>
          </p:cNvSpPr>
          <p:nvPr>
            <p:ph type="sldNum" sz="quarter" idx="2"/>
          </p:nvPr>
        </p:nvSpPr>
        <p:spPr>
          <a:prstGeom prst="rect">
            <a:avLst/>
          </a:prstGeom>
        </p:spPr>
        <p:txBody>
          <a:bodyPr/>
          <a:lstStyle/>
          <a:p>
            <a:endParaRPr dirty="0"/>
          </a:p>
        </p:txBody>
      </p:sp>
    </p:spTree>
    <p:extLst>
      <p:ext uri="{BB962C8B-B14F-4D97-AF65-F5344CB8AC3E}">
        <p14:creationId xmlns:p14="http://schemas.microsoft.com/office/powerpoint/2010/main" val="2196883955"/>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453899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image" Target="../media/image27.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s://www.england.nhs.uk/wp-content/uploads/2020/03/update-to-the-gp-contract-agreement-v2-updated.pdf" TargetMode="Externa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s://www.england.nhs.uk/wp-content/uploads/2020/01/2020-21-NHS-Operational-Planning-Contracting-Guidance.pdf" TargetMode="Externa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fingertips.phe.org.uk/profile/atlas-of-variation" TargetMode="External"/><Relationship Id="rId5" Type="http://schemas.openxmlformats.org/officeDocument/2006/relationships/hyperlink" Target="https://www.england.nhs.uk/rightcare/products/ccg-data-packs/where-to-look-packs/%23london" TargetMode="External"/><Relationship Id="rId6" Type="http://schemas.openxmlformats.org/officeDocument/2006/relationships/hyperlink" Target="https://www.towerhamlets.gov.uk/lgnl/health__social_care/joint_strategic_needs_assessme/joint_strategic_needs_assessme.aspx" TargetMode="External"/><Relationship Id="rId7" Type="http://schemas.openxmlformats.org/officeDocument/2006/relationships/hyperlink" Target="https://www.healthiernorthwestlondon.nhs.uk/news-resources/information-sharing" TargetMode="External"/><Relationship Id="rId8" Type="http://schemas.openxmlformats.org/officeDocument/2006/relationships/hyperlink" Target="https://www.qmul.ac.uk/blizard/ceg/" TargetMode="External"/><Relationship Id="rId9" Type="http://schemas.openxmlformats.org/officeDocument/2006/relationships/hyperlink" Target="https://shapeatlas.net/" TargetMode="External"/><Relationship Id="rId10" Type="http://schemas.openxmlformats.org/officeDocument/2006/relationships/image" Target="../media/image10.png"/><Relationship Id="rId11" Type="http://schemas.openxmlformats.org/officeDocument/2006/relationships/hyperlink" Target="https://shapeatlas.net/user-registration/" TargetMode="External"/><Relationship Id="rId1" Type="http://schemas.openxmlformats.org/officeDocument/2006/relationships/slideLayout" Target="../slideLayouts/slideLayout1.xml"/><Relationship Id="rId2" Type="http://schemas.openxmlformats.org/officeDocument/2006/relationships/image" Target="../media/image8.jf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hyperlink" Target="https://www.nice.org.uk/guidance/ng80/chapter/Recommendations%23self-management" TargetMode="External"/><Relationship Id="rId4" Type="http://schemas.openxmlformats.org/officeDocument/2006/relationships/hyperlink" Target="http://www.clinicaleffectivenesssouthwark.co.uk/" TargetMode="External"/><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ngland.nhs.uk/wp-content/uploads/2020/02/update-to-the-gp-contract-agreement-2021-2324-v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hyperlink" Target="mailto:jonathan.sampson@nhs.net" TargetMode="External"/><Relationship Id="rId13" Type="http://schemas.openxmlformats.org/officeDocument/2006/relationships/hyperlink" Target="mailto:dominic.hunt@hee.org.uk" TargetMode="External"/><Relationship Id="rId14" Type="http://schemas.openxmlformats.org/officeDocument/2006/relationships/hyperlink" Target="https://shapeatlas.net/user-registration/" TargetMode="External"/><Relationship Id="rId1" Type="http://schemas.openxmlformats.org/officeDocument/2006/relationships/slideLayout" Target="../slideLayouts/slideLayout1.xml"/><Relationship Id="rId2" Type="http://schemas.openxmlformats.org/officeDocument/2006/relationships/hyperlink" Target="https://digital.nhs.uk/data-and-information/publications/statistical/general-and-personal-medical-services/final-31-december-2019" TargetMode="External"/><Relationship Id="rId3" Type="http://schemas.openxmlformats.org/officeDocument/2006/relationships/hyperlink" Target="https://app.powerbi.com/view?r=eyJrIjoiNmY4NGNiMWQtMGVkZi00MzU2LThiZGMtMTFlZjY2NGE0NTZmIiwidCI6IjUwZjYwNzFmLWJiZmUtNDAxYS04ODAzLTY3Mzc0OGU2MjllMiIsImMiOjh9" TargetMode="External"/><Relationship Id="rId4" Type="http://schemas.openxmlformats.org/officeDocument/2006/relationships/hyperlink" Target="https://digital.nhs.uk/data-and-information/areas-of-interest/workforce/workforce-minimum-data-set-wmds" TargetMode="External"/><Relationship Id="rId5" Type="http://schemas.openxmlformats.org/officeDocument/2006/relationships/hyperlink" Target="https://www.nwrs.nhs.uk/private/nwrs/nwrs_overview.aspx" TargetMode="External"/><Relationship Id="rId6" Type="http://schemas.openxmlformats.org/officeDocument/2006/relationships/hyperlink" Target="https://future.nhs.uk/connect.ti/primarycaredata/view?objectID=16621424&amp;done=OBJChangesSaved" TargetMode="External"/><Relationship Id="rId7" Type="http://schemas.openxmlformats.org/officeDocument/2006/relationships/hyperlink" Target="https://healtheducationengland.sharepoint.com/sites/WIP-Lon" TargetMode="External"/><Relationship Id="rId8" Type="http://schemas.openxmlformats.org/officeDocument/2006/relationships/hyperlink" Target="https://shapeatlas.net/" TargetMode="External"/><Relationship Id="rId9" Type="http://schemas.openxmlformats.org/officeDocument/2006/relationships/image" Target="../media/image13.png"/><Relationship Id="rId10"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CFDF55C0-A82A-4EB9-BF68-5F264BF5E9EB}"/>
              </a:ext>
            </a:extLst>
          </p:cNvPr>
          <p:cNvCxnSpPr>
            <a:cxnSpLocks/>
          </p:cNvCxnSpPr>
          <p:nvPr/>
        </p:nvCxnSpPr>
        <p:spPr>
          <a:xfrm>
            <a:off x="777716" y="4582975"/>
            <a:ext cx="3165728" cy="0"/>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A2207DEB-8938-420B-B25C-E869D7C0DBDD}"/>
              </a:ext>
            </a:extLst>
          </p:cNvPr>
          <p:cNvCxnSpPr>
            <a:cxnSpLocks/>
          </p:cNvCxnSpPr>
          <p:nvPr/>
        </p:nvCxnSpPr>
        <p:spPr>
          <a:xfrm>
            <a:off x="777716" y="2541681"/>
            <a:ext cx="3481231" cy="0"/>
          </a:xfrm>
          <a:prstGeom prst="line">
            <a:avLst/>
          </a:prstGeom>
          <a:ln w="38100">
            <a:solidFill>
              <a:schemeClr val="accent5"/>
            </a:solidFill>
            <a:head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04E7257-8F9F-49E8-9538-1B775F597E5B}"/>
              </a:ext>
            </a:extLst>
          </p:cNvPr>
          <p:cNvCxnSpPr>
            <a:cxnSpLocks/>
          </p:cNvCxnSpPr>
          <p:nvPr/>
        </p:nvCxnSpPr>
        <p:spPr>
          <a:xfrm flipH="1">
            <a:off x="7584141" y="5510005"/>
            <a:ext cx="3749831" cy="10582"/>
          </a:xfrm>
          <a:prstGeom prst="line">
            <a:avLst/>
          </a:prstGeom>
          <a:ln w="3810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1645CC5-3DA4-4582-BD53-6640A593D336}"/>
              </a:ext>
            </a:extLst>
          </p:cNvPr>
          <p:cNvCxnSpPr>
            <a:cxnSpLocks/>
          </p:cNvCxnSpPr>
          <p:nvPr/>
        </p:nvCxnSpPr>
        <p:spPr>
          <a:xfrm flipH="1">
            <a:off x="8309115" y="3634826"/>
            <a:ext cx="3031238" cy="1"/>
          </a:xfrm>
          <a:prstGeom prst="line">
            <a:avLst/>
          </a:prstGeom>
          <a:ln w="38100">
            <a:solidFill>
              <a:schemeClr val="accent3">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EC65039F-C451-6647-B470-2DCE3760883E}"/>
              </a:ext>
            </a:extLst>
          </p:cNvPr>
          <p:cNvSpPr txBox="1"/>
          <p:nvPr/>
        </p:nvSpPr>
        <p:spPr>
          <a:xfrm>
            <a:off x="996830" y="123306"/>
            <a:ext cx="10198369" cy="553998"/>
          </a:xfrm>
          <a:prstGeom prst="rect">
            <a:avLst/>
          </a:prstGeom>
          <a:noFill/>
        </p:spPr>
        <p:txBody>
          <a:bodyPr wrap="none" rtlCol="0">
            <a:spAutoFit/>
          </a:bodyPr>
          <a:lstStyle/>
          <a:p>
            <a:pPr algn="ctr" defTabSz="914217"/>
            <a:r>
              <a:rPr lang="en-US" sz="3000" b="1" dirty="0">
                <a:solidFill>
                  <a:srgbClr val="0070C0"/>
                </a:solidFill>
                <a:latin typeface="Poppins" pitchFamily="2" charset="77"/>
                <a:cs typeface="Poppins" pitchFamily="2" charset="77"/>
              </a:rPr>
              <a:t>Workforce Planning – Children and Young People (CYP) Services</a:t>
            </a:r>
          </a:p>
        </p:txBody>
      </p:sp>
      <p:sp>
        <p:nvSpPr>
          <p:cNvPr id="15" name="TextBox 14">
            <a:extLst>
              <a:ext uri="{FF2B5EF4-FFF2-40B4-BE49-F238E27FC236}">
                <a16:creationId xmlns:a16="http://schemas.microsoft.com/office/drawing/2014/main" xmlns="" id="{F2FAC12A-D595-FA44-89BE-51403684DD4B}"/>
              </a:ext>
            </a:extLst>
          </p:cNvPr>
          <p:cNvSpPr txBox="1"/>
          <p:nvPr/>
        </p:nvSpPr>
        <p:spPr>
          <a:xfrm>
            <a:off x="1605611" y="745471"/>
            <a:ext cx="9048439" cy="338554"/>
          </a:xfrm>
          <a:prstGeom prst="rect">
            <a:avLst/>
          </a:prstGeom>
          <a:noFill/>
        </p:spPr>
        <p:txBody>
          <a:bodyPr wrap="none" rtlCol="0">
            <a:spAutoFit/>
          </a:bodyPr>
          <a:lstStyle/>
          <a:p>
            <a:pPr algn="ctr" defTabSz="914217"/>
            <a:r>
              <a:rPr lang="en-US" sz="1600" spc="150" dirty="0">
                <a:solidFill>
                  <a:srgbClr val="FFFFFF">
                    <a:lumMod val="65000"/>
                  </a:srgbClr>
                </a:solidFill>
                <a:latin typeface="Poppins Light" pitchFamily="2" charset="77"/>
                <a:cs typeface="Poppins Light" pitchFamily="2" charset="77"/>
              </a:rPr>
              <a:t>A POPULATION AND PATIENT CENTRED APPROACH FOR PRIMARY CARE NETWORKS (PCNs)</a:t>
            </a:r>
          </a:p>
        </p:txBody>
      </p:sp>
      <p:sp>
        <p:nvSpPr>
          <p:cNvPr id="3" name="Фигура">
            <a:extLst>
              <a:ext uri="{FF2B5EF4-FFF2-40B4-BE49-F238E27FC236}">
                <a16:creationId xmlns:a16="http://schemas.microsoft.com/office/drawing/2014/main" xmlns="" id="{4D264406-7E33-AB41-8718-808AC2649D2B}"/>
              </a:ext>
            </a:extLst>
          </p:cNvPr>
          <p:cNvSpPr>
            <a:spLocks/>
          </p:cNvSpPr>
          <p:nvPr/>
        </p:nvSpPr>
        <p:spPr bwMode="auto">
          <a:xfrm>
            <a:off x="5218917" y="1610155"/>
            <a:ext cx="2549415" cy="1863053"/>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dirty="0">
              <a:solidFill>
                <a:srgbClr val="7F7F7F"/>
              </a:solidFill>
              <a:latin typeface="Lato Light" panose="020F0502020204030203" pitchFamily="34" charset="0"/>
            </a:endParaRPr>
          </a:p>
        </p:txBody>
      </p:sp>
      <p:sp>
        <p:nvSpPr>
          <p:cNvPr id="4" name="Фигура">
            <a:extLst>
              <a:ext uri="{FF2B5EF4-FFF2-40B4-BE49-F238E27FC236}">
                <a16:creationId xmlns:a16="http://schemas.microsoft.com/office/drawing/2014/main" xmlns="" id="{96164498-B210-9946-80C0-DDA71EE54115}"/>
              </a:ext>
            </a:extLst>
          </p:cNvPr>
          <p:cNvSpPr/>
          <p:nvPr/>
        </p:nvSpPr>
        <p:spPr bwMode="auto">
          <a:xfrm>
            <a:off x="3792212" y="1829174"/>
            <a:ext cx="1619622" cy="279009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19045" tIns="19045" rIns="19045" bIns="19045" anchor="ctr"/>
          <a:lstStyle/>
          <a:p>
            <a:pPr defTabSz="914217">
              <a:defRPr sz="3200">
                <a:solidFill>
                  <a:srgbClr val="FFFFFF"/>
                </a:solidFill>
              </a:defRPr>
            </a:pPr>
            <a:endParaRPr sz="16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5" name="Фигура">
            <a:extLst>
              <a:ext uri="{FF2B5EF4-FFF2-40B4-BE49-F238E27FC236}">
                <a16:creationId xmlns:a16="http://schemas.microsoft.com/office/drawing/2014/main" xmlns="" id="{DBA7487D-1887-F54C-AB6A-ADDD0A9B7543}"/>
              </a:ext>
            </a:extLst>
          </p:cNvPr>
          <p:cNvSpPr/>
          <p:nvPr/>
        </p:nvSpPr>
        <p:spPr bwMode="auto">
          <a:xfrm>
            <a:off x="3812844" y="4212978"/>
            <a:ext cx="2734550" cy="194418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19045" tIns="19045" rIns="19045" bIns="19045" anchor="ctr"/>
          <a:lstStyle/>
          <a:p>
            <a:pPr defTabSz="914217">
              <a:defRPr sz="3200">
                <a:solidFill>
                  <a:srgbClr val="FFFFFF"/>
                </a:solidFill>
              </a:defRPr>
            </a:pPr>
            <a:endParaRPr sz="16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xmlns="" id="{0CA247C6-B109-9D4F-93AF-F289AEE8E8AD}"/>
              </a:ext>
            </a:extLst>
          </p:cNvPr>
          <p:cNvSpPr/>
          <p:nvPr/>
        </p:nvSpPr>
        <p:spPr bwMode="auto">
          <a:xfrm>
            <a:off x="5679258" y="3747962"/>
            <a:ext cx="2381423" cy="24687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19045" tIns="19045" rIns="19045" bIns="19045" anchor="ctr"/>
          <a:lstStyle/>
          <a:p>
            <a:pPr defTabSz="914217">
              <a:defRPr sz="3200">
                <a:solidFill>
                  <a:srgbClr val="FFFFFF"/>
                </a:solidFill>
              </a:defRPr>
            </a:pPr>
            <a:endParaRPr sz="16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7" name="Фигура">
            <a:extLst>
              <a:ext uri="{FF2B5EF4-FFF2-40B4-BE49-F238E27FC236}">
                <a16:creationId xmlns:a16="http://schemas.microsoft.com/office/drawing/2014/main" xmlns="" id="{D140CE1D-9348-CE40-9375-9B90CCCC42C7}"/>
              </a:ext>
            </a:extLst>
          </p:cNvPr>
          <p:cNvSpPr>
            <a:spLocks/>
          </p:cNvSpPr>
          <p:nvPr/>
        </p:nvSpPr>
        <p:spPr bwMode="auto">
          <a:xfrm>
            <a:off x="6248794" y="2415885"/>
            <a:ext cx="2150995" cy="2603448"/>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dirty="0">
              <a:solidFill>
                <a:srgbClr val="7F7F7F"/>
              </a:solidFill>
              <a:latin typeface="Lato Light" panose="020F0502020204030203" pitchFamily="34" charset="0"/>
            </a:endParaRPr>
          </a:p>
        </p:txBody>
      </p:sp>
      <p:sp>
        <p:nvSpPr>
          <p:cNvPr id="16" name="TextBox 15">
            <a:extLst>
              <a:ext uri="{FF2B5EF4-FFF2-40B4-BE49-F238E27FC236}">
                <a16:creationId xmlns:a16="http://schemas.microsoft.com/office/drawing/2014/main" xmlns="" id="{713146FD-DEFE-5B40-97DC-C93B994DE4A6}"/>
              </a:ext>
            </a:extLst>
          </p:cNvPr>
          <p:cNvSpPr txBox="1"/>
          <p:nvPr/>
        </p:nvSpPr>
        <p:spPr>
          <a:xfrm>
            <a:off x="5841917" y="1962844"/>
            <a:ext cx="575800" cy="553998"/>
          </a:xfrm>
          <a:prstGeom prst="rect">
            <a:avLst/>
          </a:prstGeom>
          <a:noFill/>
        </p:spPr>
        <p:txBody>
          <a:bodyPr wrap="none" rtlCol="0" anchor="ctr">
            <a:spAutoFit/>
          </a:bodyPr>
          <a:lstStyle/>
          <a:p>
            <a:pPr algn="ctr" defTabSz="914217"/>
            <a:r>
              <a:rPr lang="en-US" sz="3000" b="1" dirty="0">
                <a:solidFill>
                  <a:srgbClr val="FFFFFF"/>
                </a:solidFill>
                <a:latin typeface="Poppins" pitchFamily="2" charset="77"/>
                <a:cs typeface="Poppins" pitchFamily="2" charset="77"/>
              </a:rPr>
              <a:t>01</a:t>
            </a:r>
          </a:p>
        </p:txBody>
      </p:sp>
      <p:sp>
        <p:nvSpPr>
          <p:cNvPr id="17" name="TextBox 16">
            <a:extLst>
              <a:ext uri="{FF2B5EF4-FFF2-40B4-BE49-F238E27FC236}">
                <a16:creationId xmlns:a16="http://schemas.microsoft.com/office/drawing/2014/main" xmlns="" id="{18FAA475-E2B8-8D46-82DA-2D8D2DB65F57}"/>
              </a:ext>
            </a:extLst>
          </p:cNvPr>
          <p:cNvSpPr txBox="1"/>
          <p:nvPr/>
        </p:nvSpPr>
        <p:spPr>
          <a:xfrm>
            <a:off x="7438718" y="3257290"/>
            <a:ext cx="575800" cy="553998"/>
          </a:xfrm>
          <a:prstGeom prst="rect">
            <a:avLst/>
          </a:prstGeom>
          <a:noFill/>
        </p:spPr>
        <p:txBody>
          <a:bodyPr wrap="none" rtlCol="0" anchor="ctr">
            <a:spAutoFit/>
          </a:bodyPr>
          <a:lstStyle/>
          <a:p>
            <a:pPr algn="ctr" defTabSz="914217"/>
            <a:r>
              <a:rPr lang="en-US" sz="3000" b="1" dirty="0">
                <a:solidFill>
                  <a:srgbClr val="FFFFFF"/>
                </a:solidFill>
                <a:latin typeface="Poppins" pitchFamily="2" charset="77"/>
                <a:cs typeface="Poppins" pitchFamily="2" charset="77"/>
              </a:rPr>
              <a:t>02</a:t>
            </a:r>
          </a:p>
        </p:txBody>
      </p:sp>
      <p:sp>
        <p:nvSpPr>
          <p:cNvPr id="18" name="TextBox 17">
            <a:extLst>
              <a:ext uri="{FF2B5EF4-FFF2-40B4-BE49-F238E27FC236}">
                <a16:creationId xmlns:a16="http://schemas.microsoft.com/office/drawing/2014/main" xmlns="" id="{6CD4CB9D-64BF-9643-A5C0-999EFA63F492}"/>
              </a:ext>
            </a:extLst>
          </p:cNvPr>
          <p:cNvSpPr txBox="1"/>
          <p:nvPr/>
        </p:nvSpPr>
        <p:spPr>
          <a:xfrm>
            <a:off x="6642671" y="5144241"/>
            <a:ext cx="575800" cy="553998"/>
          </a:xfrm>
          <a:prstGeom prst="rect">
            <a:avLst/>
          </a:prstGeom>
          <a:noFill/>
        </p:spPr>
        <p:txBody>
          <a:bodyPr wrap="none" rtlCol="0" anchor="ctr">
            <a:spAutoFit/>
          </a:bodyPr>
          <a:lstStyle/>
          <a:p>
            <a:pPr algn="ctr" defTabSz="914217"/>
            <a:r>
              <a:rPr lang="en-US" sz="3000" b="1" dirty="0">
                <a:solidFill>
                  <a:srgbClr val="FFFFFF"/>
                </a:solidFill>
                <a:latin typeface="Poppins" pitchFamily="2" charset="77"/>
                <a:cs typeface="Poppins" pitchFamily="2" charset="77"/>
              </a:rPr>
              <a:t>03</a:t>
            </a:r>
          </a:p>
        </p:txBody>
      </p:sp>
      <p:sp>
        <p:nvSpPr>
          <p:cNvPr id="19" name="TextBox 18">
            <a:extLst>
              <a:ext uri="{FF2B5EF4-FFF2-40B4-BE49-F238E27FC236}">
                <a16:creationId xmlns:a16="http://schemas.microsoft.com/office/drawing/2014/main" xmlns="" id="{167EF39A-72FD-F948-801F-9F312818B44F}"/>
              </a:ext>
            </a:extLst>
          </p:cNvPr>
          <p:cNvSpPr txBox="1"/>
          <p:nvPr/>
        </p:nvSpPr>
        <p:spPr>
          <a:xfrm>
            <a:off x="4703690" y="4971757"/>
            <a:ext cx="575800" cy="553998"/>
          </a:xfrm>
          <a:prstGeom prst="rect">
            <a:avLst/>
          </a:prstGeom>
          <a:noFill/>
        </p:spPr>
        <p:txBody>
          <a:bodyPr wrap="none" rtlCol="0" anchor="ctr">
            <a:spAutoFit/>
          </a:bodyPr>
          <a:lstStyle/>
          <a:p>
            <a:pPr algn="ctr" defTabSz="914217"/>
            <a:r>
              <a:rPr lang="en-US" sz="3000" b="1" dirty="0">
                <a:solidFill>
                  <a:srgbClr val="FFFFFF"/>
                </a:solidFill>
                <a:latin typeface="Poppins" pitchFamily="2" charset="77"/>
                <a:cs typeface="Poppins" pitchFamily="2" charset="77"/>
              </a:rPr>
              <a:t>04</a:t>
            </a:r>
          </a:p>
        </p:txBody>
      </p:sp>
      <p:sp>
        <p:nvSpPr>
          <p:cNvPr id="20" name="TextBox 19">
            <a:extLst>
              <a:ext uri="{FF2B5EF4-FFF2-40B4-BE49-F238E27FC236}">
                <a16:creationId xmlns:a16="http://schemas.microsoft.com/office/drawing/2014/main" xmlns="" id="{7D7B583D-B4A9-C54C-9818-F3B15979FED3}"/>
              </a:ext>
            </a:extLst>
          </p:cNvPr>
          <p:cNvSpPr txBox="1"/>
          <p:nvPr/>
        </p:nvSpPr>
        <p:spPr>
          <a:xfrm>
            <a:off x="4258947" y="3015054"/>
            <a:ext cx="575800" cy="553998"/>
          </a:xfrm>
          <a:prstGeom prst="rect">
            <a:avLst/>
          </a:prstGeom>
          <a:noFill/>
        </p:spPr>
        <p:txBody>
          <a:bodyPr wrap="none" rtlCol="0" anchor="ctr">
            <a:spAutoFit/>
          </a:bodyPr>
          <a:lstStyle/>
          <a:p>
            <a:pPr algn="ctr" defTabSz="914217"/>
            <a:r>
              <a:rPr lang="en-US" sz="3000" b="1" dirty="0">
                <a:solidFill>
                  <a:srgbClr val="FFFFFF"/>
                </a:solidFill>
                <a:latin typeface="Poppins" pitchFamily="2" charset="77"/>
                <a:cs typeface="Poppins" pitchFamily="2" charset="77"/>
              </a:rPr>
              <a:t>05</a:t>
            </a:r>
          </a:p>
        </p:txBody>
      </p:sp>
      <p:sp>
        <p:nvSpPr>
          <p:cNvPr id="23" name="Subtitle 2">
            <a:extLst>
              <a:ext uri="{FF2B5EF4-FFF2-40B4-BE49-F238E27FC236}">
                <a16:creationId xmlns:a16="http://schemas.microsoft.com/office/drawing/2014/main" xmlns="" id="{E224DE15-D33D-8A4C-8348-8B04D5B70F4E}"/>
              </a:ext>
            </a:extLst>
          </p:cNvPr>
          <p:cNvSpPr txBox="1">
            <a:spLocks/>
          </p:cNvSpPr>
          <p:nvPr/>
        </p:nvSpPr>
        <p:spPr>
          <a:xfrm>
            <a:off x="8060681" y="1951370"/>
            <a:ext cx="3273291"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750"/>
              </a:lnSpc>
            </a:pP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A whole population approach and patient segmentation considering commissioning intentions, national and local priorities, demographic demand etc.</a:t>
            </a:r>
          </a:p>
        </p:txBody>
      </p:sp>
      <p:sp>
        <p:nvSpPr>
          <p:cNvPr id="24" name="TextBox 23">
            <a:extLst>
              <a:ext uri="{FF2B5EF4-FFF2-40B4-BE49-F238E27FC236}">
                <a16:creationId xmlns:a16="http://schemas.microsoft.com/office/drawing/2014/main" xmlns="" id="{EFEB7F97-E035-5244-A072-4CCF81FD6355}"/>
              </a:ext>
            </a:extLst>
          </p:cNvPr>
          <p:cNvSpPr txBox="1"/>
          <p:nvPr/>
        </p:nvSpPr>
        <p:spPr>
          <a:xfrm>
            <a:off x="9142159" y="1607968"/>
            <a:ext cx="2252476" cy="369332"/>
          </a:xfrm>
          <a:prstGeom prst="rect">
            <a:avLst/>
          </a:prstGeom>
          <a:noFill/>
        </p:spPr>
        <p:txBody>
          <a:bodyPr wrap="none" rtlCol="0" anchor="t" anchorCtr="0">
            <a:spAutoFit/>
          </a:bodyPr>
          <a:lstStyle/>
          <a:p>
            <a:pPr defTabSz="914217"/>
            <a:r>
              <a:rPr lang="en-US" b="1" dirty="0">
                <a:solidFill>
                  <a:srgbClr val="3E8E99"/>
                </a:solidFill>
                <a:latin typeface="Poppins" pitchFamily="2" charset="77"/>
                <a:ea typeface="League Spartan" charset="0"/>
                <a:cs typeface="Poppins" pitchFamily="2" charset="77"/>
              </a:rPr>
              <a:t>Starting with patients</a:t>
            </a:r>
          </a:p>
        </p:txBody>
      </p:sp>
      <p:sp>
        <p:nvSpPr>
          <p:cNvPr id="25" name="Subtitle 2">
            <a:extLst>
              <a:ext uri="{FF2B5EF4-FFF2-40B4-BE49-F238E27FC236}">
                <a16:creationId xmlns:a16="http://schemas.microsoft.com/office/drawing/2014/main" xmlns="" id="{6407641D-FCE1-0F47-992B-6BE1A83E43A5}"/>
              </a:ext>
            </a:extLst>
          </p:cNvPr>
          <p:cNvSpPr txBox="1">
            <a:spLocks/>
          </p:cNvSpPr>
          <p:nvPr/>
        </p:nvSpPr>
        <p:spPr>
          <a:xfrm>
            <a:off x="8489643" y="3630371"/>
            <a:ext cx="2850710" cy="7157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750"/>
              </a:lnSpc>
            </a:pP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Understanding what the ideal workforce should look like by assessing the skills and competencies required    </a:t>
            </a:r>
          </a:p>
        </p:txBody>
      </p:sp>
      <p:sp>
        <p:nvSpPr>
          <p:cNvPr id="26" name="TextBox 25">
            <a:extLst>
              <a:ext uri="{FF2B5EF4-FFF2-40B4-BE49-F238E27FC236}">
                <a16:creationId xmlns:a16="http://schemas.microsoft.com/office/drawing/2014/main" xmlns="" id="{54D6BA26-24E7-8641-9460-6FDD300A672C}"/>
              </a:ext>
            </a:extLst>
          </p:cNvPr>
          <p:cNvSpPr txBox="1"/>
          <p:nvPr/>
        </p:nvSpPr>
        <p:spPr>
          <a:xfrm>
            <a:off x="9393583" y="3302989"/>
            <a:ext cx="1970348" cy="369332"/>
          </a:xfrm>
          <a:prstGeom prst="rect">
            <a:avLst/>
          </a:prstGeom>
          <a:noFill/>
        </p:spPr>
        <p:txBody>
          <a:bodyPr wrap="none" rtlCol="0" anchor="t" anchorCtr="0">
            <a:spAutoFit/>
          </a:bodyPr>
          <a:lstStyle/>
          <a:p>
            <a:pPr defTabSz="914217"/>
            <a:r>
              <a:rPr lang="en-US" b="1" dirty="0">
                <a:solidFill>
                  <a:schemeClr val="accent3">
                    <a:lumMod val="75000"/>
                  </a:schemeClr>
                </a:solidFill>
                <a:latin typeface="Poppins" pitchFamily="2" charset="77"/>
                <a:ea typeface="League Spartan" charset="0"/>
                <a:cs typeface="Poppins" pitchFamily="2" charset="77"/>
              </a:rPr>
              <a:t>Defining the vision</a:t>
            </a:r>
          </a:p>
        </p:txBody>
      </p:sp>
      <p:sp>
        <p:nvSpPr>
          <p:cNvPr id="27" name="Subtitle 2">
            <a:extLst>
              <a:ext uri="{FF2B5EF4-FFF2-40B4-BE49-F238E27FC236}">
                <a16:creationId xmlns:a16="http://schemas.microsoft.com/office/drawing/2014/main" xmlns="" id="{84D6268B-3EC5-744B-9A6B-5338EDEB5CD6}"/>
              </a:ext>
            </a:extLst>
          </p:cNvPr>
          <p:cNvSpPr txBox="1">
            <a:spLocks/>
          </p:cNvSpPr>
          <p:nvPr/>
        </p:nvSpPr>
        <p:spPr>
          <a:xfrm>
            <a:off x="7895302" y="5510005"/>
            <a:ext cx="3445051"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750"/>
              </a:lnSpc>
            </a:pPr>
            <a:r>
              <a:rPr lang="en-US" sz="1200" dirty="0" err="1">
                <a:solidFill>
                  <a:srgbClr val="7F7F7F"/>
                </a:solidFill>
                <a:latin typeface="Lato Light" panose="020F0502020204030203" pitchFamily="34" charset="0"/>
                <a:ea typeface="Lato Light" panose="020F0502020204030203" pitchFamily="34" charset="0"/>
                <a:cs typeface="Mukta ExtraLight" panose="020B0000000000000000" pitchFamily="34" charset="77"/>
              </a:rPr>
              <a:t>Analysing</a:t>
            </a: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 the existing workforce resources including roles, competencies and hours worked. This should also factor in scenarios such as maternity leave,  retirements, </a:t>
            </a:r>
            <a:r>
              <a:rPr lang="en-US" sz="1200" dirty="0" err="1">
                <a:solidFill>
                  <a:srgbClr val="7F7F7F"/>
                </a:solidFill>
                <a:latin typeface="Lato Light" panose="020F0502020204030203" pitchFamily="34" charset="0"/>
                <a:ea typeface="Lato Light" panose="020F0502020204030203" pitchFamily="34" charset="0"/>
                <a:cs typeface="Mukta ExtraLight" panose="020B0000000000000000" pitchFamily="34" charset="77"/>
              </a:rPr>
              <a:t>etc</a:t>
            </a:r>
            <a:endPar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8" name="TextBox 27">
            <a:extLst>
              <a:ext uri="{FF2B5EF4-FFF2-40B4-BE49-F238E27FC236}">
                <a16:creationId xmlns:a16="http://schemas.microsoft.com/office/drawing/2014/main" xmlns="" id="{2437C544-9A12-4E49-A008-43FF04C5E0A2}"/>
              </a:ext>
            </a:extLst>
          </p:cNvPr>
          <p:cNvSpPr txBox="1"/>
          <p:nvPr/>
        </p:nvSpPr>
        <p:spPr>
          <a:xfrm>
            <a:off x="9356983" y="5179011"/>
            <a:ext cx="2026067" cy="369332"/>
          </a:xfrm>
          <a:prstGeom prst="rect">
            <a:avLst/>
          </a:prstGeom>
          <a:noFill/>
        </p:spPr>
        <p:txBody>
          <a:bodyPr wrap="none" rtlCol="0" anchor="t" anchorCtr="0">
            <a:spAutoFit/>
          </a:bodyPr>
          <a:lstStyle/>
          <a:p>
            <a:pPr defTabSz="914217"/>
            <a:r>
              <a:rPr lang="en-US" b="1" dirty="0">
                <a:solidFill>
                  <a:srgbClr val="437DB2"/>
                </a:solidFill>
                <a:latin typeface="Poppins" pitchFamily="2" charset="77"/>
                <a:ea typeface="League Spartan" charset="0"/>
                <a:cs typeface="Poppins" pitchFamily="2" charset="77"/>
              </a:rPr>
              <a:t>Available resources</a:t>
            </a:r>
          </a:p>
        </p:txBody>
      </p:sp>
      <p:sp>
        <p:nvSpPr>
          <p:cNvPr id="30" name="TextBox 29">
            <a:extLst>
              <a:ext uri="{FF2B5EF4-FFF2-40B4-BE49-F238E27FC236}">
                <a16:creationId xmlns:a16="http://schemas.microsoft.com/office/drawing/2014/main" xmlns="" id="{A182FDBF-A82F-A84D-83E1-FB7D75EA3965}"/>
              </a:ext>
            </a:extLst>
          </p:cNvPr>
          <p:cNvSpPr txBox="1"/>
          <p:nvPr/>
        </p:nvSpPr>
        <p:spPr>
          <a:xfrm>
            <a:off x="741076" y="2183552"/>
            <a:ext cx="2934009" cy="369332"/>
          </a:xfrm>
          <a:prstGeom prst="rect">
            <a:avLst/>
          </a:prstGeom>
          <a:noFill/>
        </p:spPr>
        <p:txBody>
          <a:bodyPr wrap="none" rtlCol="0" anchor="t" anchorCtr="0">
            <a:spAutoFit/>
          </a:bodyPr>
          <a:lstStyle/>
          <a:p>
            <a:pPr algn="r" defTabSz="914217"/>
            <a:r>
              <a:rPr lang="en-US" b="1" dirty="0">
                <a:solidFill>
                  <a:srgbClr val="62CD7F"/>
                </a:solidFill>
                <a:latin typeface="Poppins" pitchFamily="2" charset="77"/>
                <a:ea typeface="League Spartan" charset="0"/>
                <a:cs typeface="Poppins" pitchFamily="2" charset="77"/>
              </a:rPr>
              <a:t>Develop transformation plan</a:t>
            </a:r>
          </a:p>
        </p:txBody>
      </p:sp>
      <p:sp>
        <p:nvSpPr>
          <p:cNvPr id="31" name="Subtitle 2">
            <a:extLst>
              <a:ext uri="{FF2B5EF4-FFF2-40B4-BE49-F238E27FC236}">
                <a16:creationId xmlns:a16="http://schemas.microsoft.com/office/drawing/2014/main" xmlns="" id="{CEA03DD0-2DD3-0A45-BE02-5236B5C39CBB}"/>
              </a:ext>
            </a:extLst>
          </p:cNvPr>
          <p:cNvSpPr txBox="1">
            <a:spLocks/>
          </p:cNvSpPr>
          <p:nvPr/>
        </p:nvSpPr>
        <p:spPr>
          <a:xfrm>
            <a:off x="850074" y="4622000"/>
            <a:ext cx="2899442" cy="9466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Understanding the deficit of workforce numbers and skills required to bridge the gap between the current workforce and future requirements</a:t>
            </a:r>
          </a:p>
        </p:txBody>
      </p:sp>
      <p:sp>
        <p:nvSpPr>
          <p:cNvPr id="32" name="TextBox 31">
            <a:extLst>
              <a:ext uri="{FF2B5EF4-FFF2-40B4-BE49-F238E27FC236}">
                <a16:creationId xmlns:a16="http://schemas.microsoft.com/office/drawing/2014/main" xmlns="" id="{03EEA286-BAA8-B745-B2BC-B15C3EE63F6D}"/>
              </a:ext>
            </a:extLst>
          </p:cNvPr>
          <p:cNvSpPr txBox="1"/>
          <p:nvPr/>
        </p:nvSpPr>
        <p:spPr>
          <a:xfrm>
            <a:off x="776617" y="4241504"/>
            <a:ext cx="1860638" cy="369332"/>
          </a:xfrm>
          <a:prstGeom prst="rect">
            <a:avLst/>
          </a:prstGeom>
          <a:noFill/>
        </p:spPr>
        <p:txBody>
          <a:bodyPr wrap="none" rtlCol="0" anchor="t" anchorCtr="0">
            <a:spAutoFit/>
          </a:bodyPr>
          <a:lstStyle/>
          <a:p>
            <a:pPr algn="r" defTabSz="914217"/>
            <a:r>
              <a:rPr lang="en-US" b="1" dirty="0">
                <a:solidFill>
                  <a:srgbClr val="54B8A8"/>
                </a:solidFill>
                <a:latin typeface="Poppins" pitchFamily="2" charset="77"/>
                <a:ea typeface="League Spartan" charset="0"/>
                <a:cs typeface="Poppins" pitchFamily="2" charset="77"/>
              </a:rPr>
              <a:t>Assessing the gap</a:t>
            </a:r>
          </a:p>
        </p:txBody>
      </p:sp>
      <p:cxnSp>
        <p:nvCxnSpPr>
          <p:cNvPr id="33" name="Straight Connector 32">
            <a:extLst>
              <a:ext uri="{FF2B5EF4-FFF2-40B4-BE49-F238E27FC236}">
                <a16:creationId xmlns:a16="http://schemas.microsoft.com/office/drawing/2014/main" xmlns="" id="{3C533585-2F1C-47CB-8479-9FEDF9944FE1}"/>
              </a:ext>
            </a:extLst>
          </p:cNvPr>
          <p:cNvCxnSpPr>
            <a:cxnSpLocks/>
          </p:cNvCxnSpPr>
          <p:nvPr/>
        </p:nvCxnSpPr>
        <p:spPr>
          <a:xfrm flipH="1" flipV="1">
            <a:off x="7218471" y="1939897"/>
            <a:ext cx="4121882" cy="22947"/>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 food&#10;&#10;Description automatically generated">
            <a:extLst>
              <a:ext uri="{FF2B5EF4-FFF2-40B4-BE49-F238E27FC236}">
                <a16:creationId xmlns:a16="http://schemas.microsoft.com/office/drawing/2014/main" xmlns="" id="{FBF6EAF4-F2EB-4E0D-B176-3C3BCBBE8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9" y="6070628"/>
            <a:ext cx="2511714" cy="616815"/>
          </a:xfrm>
          <a:prstGeom prst="rect">
            <a:avLst/>
          </a:prstGeom>
        </p:spPr>
      </p:pic>
      <p:sp>
        <p:nvSpPr>
          <p:cNvPr id="42" name="Subtitle 2">
            <a:extLst>
              <a:ext uri="{FF2B5EF4-FFF2-40B4-BE49-F238E27FC236}">
                <a16:creationId xmlns:a16="http://schemas.microsoft.com/office/drawing/2014/main" xmlns="" id="{ED9CBC13-1143-4504-9D64-92F93D79A091}"/>
              </a:ext>
            </a:extLst>
          </p:cNvPr>
          <p:cNvSpPr txBox="1">
            <a:spLocks/>
          </p:cNvSpPr>
          <p:nvPr/>
        </p:nvSpPr>
        <p:spPr>
          <a:xfrm>
            <a:off x="801739" y="2538953"/>
            <a:ext cx="3189783" cy="117743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By gathering the information on the requirements, a transformation plan can be developed and could include; developing the existing workforce and/or recruiting funded additional roles available to PCNs</a:t>
            </a:r>
          </a:p>
        </p:txBody>
      </p:sp>
      <p:pic>
        <p:nvPicPr>
          <p:cNvPr id="47" name="Picture 46" descr="A picture containing light, building&#10;&#10;Description automatically generated">
            <a:extLst>
              <a:ext uri="{FF2B5EF4-FFF2-40B4-BE49-F238E27FC236}">
                <a16:creationId xmlns:a16="http://schemas.microsoft.com/office/drawing/2014/main" xmlns="" id="{012058C6-0DC0-4C94-A9CE-8461C6AD6F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242" y="3875362"/>
            <a:ext cx="693260" cy="693260"/>
          </a:xfrm>
          <a:prstGeom prst="rect">
            <a:avLst/>
          </a:prstGeom>
        </p:spPr>
      </p:pic>
      <p:pic>
        <p:nvPicPr>
          <p:cNvPr id="49" name="Picture 48" descr="A picture containing light, drawing&#10;&#10;Description automatically generated">
            <a:extLst>
              <a:ext uri="{FF2B5EF4-FFF2-40B4-BE49-F238E27FC236}">
                <a16:creationId xmlns:a16="http://schemas.microsoft.com/office/drawing/2014/main" xmlns="" id="{732E0DC5-8105-455A-8259-867B74A7F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589" y="2918891"/>
            <a:ext cx="710276" cy="710276"/>
          </a:xfrm>
          <a:prstGeom prst="rect">
            <a:avLst/>
          </a:prstGeom>
        </p:spPr>
      </p:pic>
      <p:pic>
        <p:nvPicPr>
          <p:cNvPr id="51" name="Picture 50" descr="A picture containing object, clock&#10;&#10;Description automatically generated">
            <a:extLst>
              <a:ext uri="{FF2B5EF4-FFF2-40B4-BE49-F238E27FC236}">
                <a16:creationId xmlns:a16="http://schemas.microsoft.com/office/drawing/2014/main" xmlns="" id="{906F3B5E-1105-4D8D-8549-46110FD294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5886" y="4682706"/>
            <a:ext cx="885900" cy="885900"/>
          </a:xfrm>
          <a:prstGeom prst="rect">
            <a:avLst/>
          </a:prstGeom>
        </p:spPr>
      </p:pic>
      <p:pic>
        <p:nvPicPr>
          <p:cNvPr id="53" name="Picture 52" descr="A close up of a sign&#10;&#10;Description automatically generated">
            <a:extLst>
              <a:ext uri="{FF2B5EF4-FFF2-40B4-BE49-F238E27FC236}">
                <a16:creationId xmlns:a16="http://schemas.microsoft.com/office/drawing/2014/main" xmlns="" id="{FB0F6A03-D67C-48E7-B592-3493A2B8EC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3180" y="1950495"/>
            <a:ext cx="561943" cy="564761"/>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xmlns="" id="{188EC4C4-458A-48E4-A261-14F450E5BA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616" y="3235308"/>
            <a:ext cx="1309578" cy="1309578"/>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26E05CEA-17D2-4D15-A8E6-4D83F5F134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9547" y="1383304"/>
            <a:ext cx="578093" cy="578093"/>
          </a:xfrm>
          <a:prstGeom prst="rect">
            <a:avLst/>
          </a:prstGeom>
        </p:spPr>
      </p:pic>
    </p:spTree>
    <p:extLst>
      <p:ext uri="{BB962C8B-B14F-4D97-AF65-F5344CB8AC3E}">
        <p14:creationId xmlns:p14="http://schemas.microsoft.com/office/powerpoint/2010/main" val="3994735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92"/>
            <a:ext cx="10515600" cy="596146"/>
          </a:xfrm>
          <a:noFill/>
        </p:spPr>
        <p:txBody>
          <a:bodyPr vert="horz" wrap="none" lIns="91440" tIns="45720" rIns="91440" bIns="45720" rtlCol="0" anchor="ctr">
            <a:noAutofit/>
          </a:bodyPr>
          <a:lstStyle/>
          <a:p>
            <a:pPr algn="ctr" defTabSz="914217"/>
            <a:r>
              <a:rPr lang="en-US" sz="3000" dirty="0">
                <a:solidFill>
                  <a:srgbClr val="0070C0"/>
                </a:solidFill>
                <a:ea typeface="+mn-ea"/>
              </a:rPr>
              <a:t>Workforce transformation; recruiting new roles in PCNs</a:t>
            </a:r>
          </a:p>
        </p:txBody>
      </p:sp>
      <p:sp>
        <p:nvSpPr>
          <p:cNvPr id="56" name="Rectangle 7">
            <a:extLst>
              <a:ext uri="{FF2B5EF4-FFF2-40B4-BE49-F238E27FC236}">
                <a16:creationId xmlns:a16="http://schemas.microsoft.com/office/drawing/2014/main" xmlns="" id="{95EA76D9-9CE7-49F6-8A7D-F0B923781FB3}"/>
              </a:ext>
            </a:extLst>
          </p:cNvPr>
          <p:cNvSpPr txBox="1"/>
          <p:nvPr/>
        </p:nvSpPr>
        <p:spPr>
          <a:xfrm>
            <a:off x="201648" y="971021"/>
            <a:ext cx="3166316" cy="5478423"/>
          </a:xfrm>
          <a:prstGeom prst="rect">
            <a:avLst/>
          </a:prstGeom>
          <a:noFill/>
          <a:extLst>
            <a:ext uri="{C572A759-6A51-4108-AA02-DFA0A04FC94B}">
              <ma14:wrappingTextBoxFlag xmlns:ma14="http://schemas.microsoft.com/office/mac/drawingml/2011/main" val="1"/>
            </a:ext>
          </a:extLst>
        </p:spPr>
        <p:txBody>
          <a:bodyPr wrap="square" rtlCol="0">
            <a:spAutoFit/>
          </a:bodyPr>
          <a:lstStyle>
            <a:defPPr>
              <a:defRPr lang="en-US"/>
            </a:defPPr>
            <a:lvl1pPr algn="ctr" defTabSz="914217">
              <a:defRPr sz="1600" spc="150">
                <a:solidFill>
                  <a:srgbClr val="FFFFFF">
                    <a:lumMod val="65000"/>
                  </a:srgbClr>
                </a:solidFill>
                <a:latin typeface="Poppins Light" pitchFamily="2" charset="77"/>
                <a:cs typeface="Poppins Light" pitchFamily="2" charset="77"/>
              </a:defRPr>
            </a:lvl1pPr>
          </a:lstStyle>
          <a:p>
            <a:pPr algn="l"/>
            <a:r>
              <a:rPr sz="1400" dirty="0"/>
              <a:t>Through the Additional Roles Reimbursement Scheme, PCNs across England will be guaranteed funding for up to 2</a:t>
            </a:r>
            <a:r>
              <a:rPr lang="en-GB" sz="1400" dirty="0"/>
              <a:t>6</a:t>
            </a:r>
            <a:r>
              <a:rPr sz="1400" dirty="0"/>
              <a:t>,000 additional staff by 2023/24 - approximately 15 roles per PCN.</a:t>
            </a:r>
            <a:endParaRPr lang="en-GB" sz="1400" dirty="0"/>
          </a:p>
          <a:p>
            <a:pPr algn="l"/>
            <a:endParaRPr lang="en-GB" sz="1400" dirty="0"/>
          </a:p>
          <a:p>
            <a:pPr algn="l"/>
            <a:r>
              <a:rPr lang="en-GB" sz="1400" dirty="0"/>
              <a:t>The update to the GP contract agreement published in February 2020 gives PCNs additional flexibility with a choice of 10 roles that are eligible for reimbursement.</a:t>
            </a:r>
          </a:p>
          <a:p>
            <a:pPr algn="l"/>
            <a:endParaRPr lang="en-GB" sz="1400" dirty="0"/>
          </a:p>
          <a:p>
            <a:pPr algn="l"/>
            <a:r>
              <a:rPr lang="en-GB" sz="1400" dirty="0"/>
              <a:t>PCNs do not have to employ these roles directly and can work with community-based partners such as GP federations, community trusts, local authorities, etc.</a:t>
            </a:r>
          </a:p>
          <a:p>
            <a:pPr algn="l"/>
            <a:endParaRPr lang="en-GB" sz="1400" dirty="0"/>
          </a:p>
          <a:p>
            <a:pPr algn="l"/>
            <a:r>
              <a:rPr lang="en-GB" sz="1400" dirty="0"/>
              <a:t>Further guidance on the additional Roles reimbursement Scheme can be found </a:t>
            </a:r>
            <a:r>
              <a:rPr lang="en-GB" sz="1400" dirty="0">
                <a:hlinkClick r:id="rId2"/>
              </a:rPr>
              <a:t>here</a:t>
            </a:r>
            <a:r>
              <a:rPr lang="en-GB" sz="1400" dirty="0"/>
              <a:t>.  </a:t>
            </a:r>
            <a:endParaRPr sz="1400" dirty="0"/>
          </a:p>
        </p:txBody>
      </p:sp>
      <p:grpSp>
        <p:nvGrpSpPr>
          <p:cNvPr id="59" name="Group 58">
            <a:extLst>
              <a:ext uri="{FF2B5EF4-FFF2-40B4-BE49-F238E27FC236}">
                <a16:creationId xmlns:a16="http://schemas.microsoft.com/office/drawing/2014/main" xmlns="" id="{3C002A99-F183-4F3F-9DF2-C7C52A7BDFEC}"/>
              </a:ext>
            </a:extLst>
          </p:cNvPr>
          <p:cNvGrpSpPr/>
          <p:nvPr/>
        </p:nvGrpSpPr>
        <p:grpSpPr>
          <a:xfrm>
            <a:off x="3287643" y="813657"/>
            <a:ext cx="9243347" cy="5955033"/>
            <a:chOff x="-318859" y="-47146"/>
            <a:chExt cx="10524839" cy="7177834"/>
          </a:xfrm>
        </p:grpSpPr>
        <p:grpSp>
          <p:nvGrpSpPr>
            <p:cNvPr id="60" name="Group 59">
              <a:extLst>
                <a:ext uri="{FF2B5EF4-FFF2-40B4-BE49-F238E27FC236}">
                  <a16:creationId xmlns:a16="http://schemas.microsoft.com/office/drawing/2014/main" xmlns="" id="{898FDD94-01B4-4096-B85D-A7F40F113620}"/>
                </a:ext>
              </a:extLst>
            </p:cNvPr>
            <p:cNvGrpSpPr/>
            <p:nvPr/>
          </p:nvGrpSpPr>
          <p:grpSpPr>
            <a:xfrm>
              <a:off x="2506895" y="687143"/>
              <a:ext cx="4442508" cy="4846003"/>
              <a:chOff x="2567855" y="435683"/>
              <a:chExt cx="4442508" cy="4846003"/>
            </a:xfrm>
          </p:grpSpPr>
          <p:cxnSp>
            <p:nvCxnSpPr>
              <p:cNvPr id="106" name="Straight Connector 105">
                <a:extLst>
                  <a:ext uri="{FF2B5EF4-FFF2-40B4-BE49-F238E27FC236}">
                    <a16:creationId xmlns:a16="http://schemas.microsoft.com/office/drawing/2014/main" xmlns="" id="{A0593B2F-5C1F-434A-A7B8-B974E4B81452}"/>
                  </a:ext>
                </a:extLst>
              </p:cNvPr>
              <p:cNvCxnSpPr>
                <a:cxnSpLocks/>
              </p:cNvCxnSpPr>
              <p:nvPr/>
            </p:nvCxnSpPr>
            <p:spPr>
              <a:xfrm flipV="1">
                <a:off x="5011821" y="1107838"/>
                <a:ext cx="1264148" cy="145022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xmlns="" id="{7AA07B6B-EAE6-417E-B384-AADF751D05AB}"/>
                  </a:ext>
                </a:extLst>
              </p:cNvPr>
              <p:cNvCxnSpPr>
                <a:cxnSpLocks/>
              </p:cNvCxnSpPr>
              <p:nvPr/>
            </p:nvCxnSpPr>
            <p:spPr>
              <a:xfrm flipV="1">
                <a:off x="4572000" y="942348"/>
                <a:ext cx="0" cy="143906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xmlns="" id="{9A0E08A0-83AA-4324-8FE6-60BCEFD8DEC6}"/>
                  </a:ext>
                </a:extLst>
              </p:cNvPr>
              <p:cNvCxnSpPr>
                <a:cxnSpLocks/>
              </p:cNvCxnSpPr>
              <p:nvPr/>
            </p:nvCxnSpPr>
            <p:spPr>
              <a:xfrm>
                <a:off x="5144638" y="3462034"/>
                <a:ext cx="1120808" cy="66173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xmlns="" id="{5BB0F6D3-BFA4-4545-AAB5-3AAFE830AC8F}"/>
                  </a:ext>
                </a:extLst>
              </p:cNvPr>
              <p:cNvCxnSpPr>
                <a:cxnSpLocks/>
                <a:endCxn id="101" idx="7"/>
              </p:cNvCxnSpPr>
              <p:nvPr/>
            </p:nvCxnSpPr>
            <p:spPr>
              <a:xfrm>
                <a:off x="4850633" y="3634817"/>
                <a:ext cx="1047897" cy="164686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30700BAC-F675-49ED-A883-C80803310467}"/>
                  </a:ext>
                </a:extLst>
              </p:cNvPr>
              <p:cNvCxnSpPr>
                <a:cxnSpLocks/>
                <a:endCxn id="84" idx="3"/>
              </p:cNvCxnSpPr>
              <p:nvPr/>
            </p:nvCxnSpPr>
            <p:spPr>
              <a:xfrm flipH="1" flipV="1">
                <a:off x="3046563" y="1104649"/>
                <a:ext cx="1209868" cy="156512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xmlns="" id="{D4BFE5D5-E90A-4A2B-8F11-60A1D6A5E3FF}"/>
                  </a:ext>
                </a:extLst>
              </p:cNvPr>
              <p:cNvCxnSpPr>
                <a:cxnSpLocks/>
              </p:cNvCxnSpPr>
              <p:nvPr/>
            </p:nvCxnSpPr>
            <p:spPr>
              <a:xfrm>
                <a:off x="2745877" y="2115047"/>
                <a:ext cx="1249721" cy="67775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xmlns="" id="{B2A8D593-70CA-4CD1-A4B6-22C738903069}"/>
                  </a:ext>
                </a:extLst>
              </p:cNvPr>
              <p:cNvCxnSpPr>
                <a:cxnSpLocks/>
                <a:stCxn id="95" idx="2"/>
              </p:cNvCxnSpPr>
              <p:nvPr/>
            </p:nvCxnSpPr>
            <p:spPr>
              <a:xfrm>
                <a:off x="2808331" y="3092067"/>
                <a:ext cx="1294354" cy="445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xmlns="" id="{867D8501-1A9F-484C-ADAC-D2B4C98F054A}"/>
                  </a:ext>
                </a:extLst>
              </p:cNvPr>
              <p:cNvCxnSpPr>
                <a:cxnSpLocks/>
              </p:cNvCxnSpPr>
              <p:nvPr/>
            </p:nvCxnSpPr>
            <p:spPr>
              <a:xfrm flipH="1">
                <a:off x="2567855" y="3494095"/>
                <a:ext cx="1440571" cy="62600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xmlns="" id="{9B15DFE4-68C5-48EA-BE47-3DF80C0C8F35}"/>
                  </a:ext>
                </a:extLst>
              </p:cNvPr>
              <p:cNvCxnSpPr>
                <a:cxnSpLocks/>
              </p:cNvCxnSpPr>
              <p:nvPr/>
            </p:nvCxnSpPr>
            <p:spPr>
              <a:xfrm>
                <a:off x="5219038" y="3104309"/>
                <a:ext cx="99662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xmlns="" id="{CC5D26B8-43B2-4D47-BE6E-3F3E59742315}"/>
                  </a:ext>
                </a:extLst>
              </p:cNvPr>
              <p:cNvSpPr/>
              <p:nvPr/>
            </p:nvSpPr>
            <p:spPr>
              <a:xfrm flipH="1">
                <a:off x="3862209" y="2370242"/>
                <a:ext cx="1419582" cy="1430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Lato Light" panose="020F0502020204030203" pitchFamily="34" charset="0"/>
                </a:endParaRPr>
              </a:p>
            </p:txBody>
          </p:sp>
          <p:cxnSp>
            <p:nvCxnSpPr>
              <p:cNvPr id="116" name="Straight Connector 115">
                <a:extLst>
                  <a:ext uri="{FF2B5EF4-FFF2-40B4-BE49-F238E27FC236}">
                    <a16:creationId xmlns:a16="http://schemas.microsoft.com/office/drawing/2014/main" xmlns="" id="{2B890CAB-E7DD-44D4-A279-E93319F997A9}"/>
                  </a:ext>
                </a:extLst>
              </p:cNvPr>
              <p:cNvCxnSpPr>
                <a:cxnSpLocks/>
              </p:cNvCxnSpPr>
              <p:nvPr/>
            </p:nvCxnSpPr>
            <p:spPr>
              <a:xfrm flipV="1">
                <a:off x="5211379" y="2188177"/>
                <a:ext cx="1072700" cy="59999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44EE8502-249B-4F8F-B4D9-9D7C69CC91A8}"/>
                  </a:ext>
                </a:extLst>
              </p:cNvPr>
              <p:cNvCxnSpPr>
                <a:cxnSpLocks/>
                <a:stCxn id="115" idx="4"/>
              </p:cNvCxnSpPr>
              <p:nvPr/>
            </p:nvCxnSpPr>
            <p:spPr>
              <a:xfrm>
                <a:off x="4572000" y="3801036"/>
                <a:ext cx="30480" cy="122816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xmlns="" id="{E793C246-59F3-4D59-9133-98B498FFF9DD}"/>
                  </a:ext>
                </a:extLst>
              </p:cNvPr>
              <p:cNvCxnSpPr>
                <a:cxnSpLocks/>
              </p:cNvCxnSpPr>
              <p:nvPr/>
            </p:nvCxnSpPr>
            <p:spPr>
              <a:xfrm flipH="1">
                <a:off x="3268980" y="3745575"/>
                <a:ext cx="1033451" cy="150084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xmlns="" id="{29F0AAD0-6E39-4ECD-8A1B-C3AF30BEF810}"/>
                  </a:ext>
                </a:extLst>
              </p:cNvPr>
              <p:cNvSpPr/>
              <p:nvPr/>
            </p:nvSpPr>
            <p:spPr>
              <a:xfrm flipH="1">
                <a:off x="6188944" y="435683"/>
                <a:ext cx="821419" cy="7984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pic>
            <p:nvPicPr>
              <p:cNvPr id="120" name="Picture 3" descr="C:\Users\ahmesh\Desktop\Icon\clipart1911348.png">
                <a:extLst>
                  <a:ext uri="{FF2B5EF4-FFF2-40B4-BE49-F238E27FC236}">
                    <a16:creationId xmlns:a16="http://schemas.microsoft.com/office/drawing/2014/main" xmlns="" id="{F3D9E70F-315B-430F-A3FF-05F3A3999E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424" y="497650"/>
                <a:ext cx="513891" cy="536852"/>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Box 60">
              <a:extLst>
                <a:ext uri="{FF2B5EF4-FFF2-40B4-BE49-F238E27FC236}">
                  <a16:creationId xmlns:a16="http://schemas.microsoft.com/office/drawing/2014/main" xmlns="" id="{85CE9057-FF79-4989-9496-1F6A8A9DF33A}"/>
                </a:ext>
              </a:extLst>
            </p:cNvPr>
            <p:cNvSpPr txBox="1"/>
            <p:nvPr/>
          </p:nvSpPr>
          <p:spPr>
            <a:xfrm>
              <a:off x="6949402" y="610610"/>
              <a:ext cx="1897416" cy="901090"/>
            </a:xfrm>
            <a:prstGeom prst="rect">
              <a:avLst/>
            </a:prstGeom>
            <a:noFill/>
          </p:spPr>
          <p:txBody>
            <a:bodyPr wrap="square" rtlCol="0">
              <a:spAutoFit/>
            </a:bodyPr>
            <a:lstStyle/>
            <a:p>
              <a:r>
                <a:rPr lang="en-GB" sz="1200" b="1" dirty="0">
                  <a:solidFill>
                    <a:srgbClr val="42BA97"/>
                  </a:solidFill>
                </a:rPr>
                <a:t>Clinical Pharmacist</a:t>
              </a:r>
            </a:p>
            <a:p>
              <a:r>
                <a:rPr lang="en-GB" sz="1100" dirty="0">
                  <a:solidFill>
                    <a:schemeClr val="bg1">
                      <a:lumMod val="50000"/>
                    </a:schemeClr>
                  </a:solidFill>
                </a:rPr>
                <a:t>2019/20</a:t>
              </a:r>
            </a:p>
            <a:p>
              <a:r>
                <a:rPr lang="en-GB" sz="1100" b="1" dirty="0">
                  <a:solidFill>
                    <a:schemeClr val="bg1">
                      <a:lumMod val="50000"/>
                    </a:schemeClr>
                  </a:solidFill>
                </a:rPr>
                <a:t>AfC Band: </a:t>
              </a:r>
              <a:r>
                <a:rPr lang="en-GB" sz="1100" dirty="0">
                  <a:solidFill>
                    <a:schemeClr val="bg1">
                      <a:lumMod val="50000"/>
                    </a:schemeClr>
                  </a:solidFill>
                </a:rPr>
                <a:t>7-8a</a:t>
              </a:r>
            </a:p>
            <a:p>
              <a:r>
                <a:rPr lang="en-GB" sz="1100" b="1" dirty="0">
                  <a:solidFill>
                    <a:schemeClr val="bg1">
                      <a:lumMod val="50000"/>
                    </a:schemeClr>
                  </a:solidFill>
                </a:rPr>
                <a:t>Reimbursement: </a:t>
              </a:r>
              <a:r>
                <a:rPr lang="en-GB" sz="1100" dirty="0">
                  <a:solidFill>
                    <a:schemeClr val="bg1">
                      <a:lumMod val="50000"/>
                    </a:schemeClr>
                  </a:solidFill>
                </a:rPr>
                <a:t>£55,670*</a:t>
              </a:r>
            </a:p>
          </p:txBody>
        </p:sp>
        <p:sp>
          <p:nvSpPr>
            <p:cNvPr id="62" name="TextBox 61">
              <a:extLst>
                <a:ext uri="{FF2B5EF4-FFF2-40B4-BE49-F238E27FC236}">
                  <a16:creationId xmlns:a16="http://schemas.microsoft.com/office/drawing/2014/main" xmlns="" id="{93D6C5F8-B01B-4491-86A0-33BCCAB8C334}"/>
                </a:ext>
              </a:extLst>
            </p:cNvPr>
            <p:cNvSpPr txBox="1"/>
            <p:nvPr/>
          </p:nvSpPr>
          <p:spPr>
            <a:xfrm>
              <a:off x="6949402" y="1803828"/>
              <a:ext cx="2398898" cy="901090"/>
            </a:xfrm>
            <a:prstGeom prst="rect">
              <a:avLst/>
            </a:prstGeom>
            <a:noFill/>
          </p:spPr>
          <p:txBody>
            <a:bodyPr wrap="square" rtlCol="0">
              <a:spAutoFit/>
            </a:bodyPr>
            <a:lstStyle/>
            <a:p>
              <a:r>
                <a:rPr lang="en-GB" sz="1200" b="1" dirty="0">
                  <a:solidFill>
                    <a:srgbClr val="27CED7"/>
                  </a:solidFill>
                </a:rPr>
                <a:t>Social Prescribing Link Worker</a:t>
              </a:r>
            </a:p>
            <a:p>
              <a:r>
                <a:rPr lang="en-GB" sz="1100" dirty="0">
                  <a:solidFill>
                    <a:schemeClr val="bg1">
                      <a:lumMod val="50000"/>
                    </a:schemeClr>
                  </a:solidFill>
                </a:rPr>
                <a:t>2019/20</a:t>
              </a:r>
            </a:p>
            <a:p>
              <a:r>
                <a:rPr lang="en-GB" sz="1100" b="1" dirty="0">
                  <a:solidFill>
                    <a:schemeClr val="bg1">
                      <a:lumMod val="50000"/>
                    </a:schemeClr>
                  </a:solidFill>
                </a:rPr>
                <a:t>AfC Band: </a:t>
              </a:r>
              <a:r>
                <a:rPr lang="en-GB" sz="1100" dirty="0">
                  <a:solidFill>
                    <a:schemeClr val="bg1">
                      <a:lumMod val="50000"/>
                    </a:schemeClr>
                  </a:solidFill>
                </a:rPr>
                <a:t>Up to 5</a:t>
              </a:r>
            </a:p>
            <a:p>
              <a:r>
                <a:rPr lang="en-GB" sz="1100" b="1" dirty="0">
                  <a:solidFill>
                    <a:schemeClr val="bg1">
                      <a:lumMod val="50000"/>
                    </a:schemeClr>
                  </a:solidFill>
                </a:rPr>
                <a:t>Reimbursement: </a:t>
              </a:r>
              <a:r>
                <a:rPr lang="en-GB" sz="1100" dirty="0">
                  <a:solidFill>
                    <a:schemeClr val="bg1">
                      <a:lumMod val="50000"/>
                    </a:schemeClr>
                  </a:solidFill>
                </a:rPr>
                <a:t>£35,389*</a:t>
              </a:r>
            </a:p>
          </p:txBody>
        </p:sp>
        <p:grpSp>
          <p:nvGrpSpPr>
            <p:cNvPr id="63" name="Group 62">
              <a:extLst>
                <a:ext uri="{FF2B5EF4-FFF2-40B4-BE49-F238E27FC236}">
                  <a16:creationId xmlns:a16="http://schemas.microsoft.com/office/drawing/2014/main" xmlns="" id="{0D5221CD-2940-4BA4-BEAC-97FAF3C7E998}"/>
                </a:ext>
              </a:extLst>
            </p:cNvPr>
            <p:cNvGrpSpPr/>
            <p:nvPr/>
          </p:nvGrpSpPr>
          <p:grpSpPr>
            <a:xfrm>
              <a:off x="6141861" y="1882188"/>
              <a:ext cx="821419" cy="783742"/>
              <a:chOff x="6135001" y="2070986"/>
              <a:chExt cx="821419" cy="783742"/>
            </a:xfrm>
          </p:grpSpPr>
          <p:sp>
            <p:nvSpPr>
              <p:cNvPr id="104" name="Oval 103">
                <a:extLst>
                  <a:ext uri="{FF2B5EF4-FFF2-40B4-BE49-F238E27FC236}">
                    <a16:creationId xmlns:a16="http://schemas.microsoft.com/office/drawing/2014/main" xmlns="" id="{8B7C6641-3446-4804-B1A6-2081D4A3CB49}"/>
                  </a:ext>
                </a:extLst>
              </p:cNvPr>
              <p:cNvSpPr/>
              <p:nvPr/>
            </p:nvSpPr>
            <p:spPr>
              <a:xfrm flipH="1">
                <a:off x="6135001" y="2070986"/>
                <a:ext cx="821419" cy="7837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pic>
            <p:nvPicPr>
              <p:cNvPr id="105" name="Picture 104">
                <a:extLst>
                  <a:ext uri="{FF2B5EF4-FFF2-40B4-BE49-F238E27FC236}">
                    <a16:creationId xmlns:a16="http://schemas.microsoft.com/office/drawing/2014/main" xmlns="" id="{C3B0155D-8DD3-4B36-A244-38AC212F9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464" y="2114796"/>
                <a:ext cx="573360" cy="573360"/>
              </a:xfrm>
              <a:prstGeom prst="rect">
                <a:avLst/>
              </a:prstGeom>
            </p:spPr>
          </p:pic>
        </p:grpSp>
        <p:sp>
          <p:nvSpPr>
            <p:cNvPr id="64" name="Oval 63">
              <a:extLst>
                <a:ext uri="{FF2B5EF4-FFF2-40B4-BE49-F238E27FC236}">
                  <a16:creationId xmlns:a16="http://schemas.microsoft.com/office/drawing/2014/main" xmlns="" id="{2E5A5AC4-7105-46AF-A983-432B5F214057}"/>
                </a:ext>
              </a:extLst>
            </p:cNvPr>
            <p:cNvSpPr/>
            <p:nvPr/>
          </p:nvSpPr>
          <p:spPr>
            <a:xfrm flipH="1">
              <a:off x="6154699" y="2974442"/>
              <a:ext cx="821419" cy="78374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sp>
          <p:nvSpPr>
            <p:cNvPr id="65" name="TextBox 64">
              <a:extLst>
                <a:ext uri="{FF2B5EF4-FFF2-40B4-BE49-F238E27FC236}">
                  <a16:creationId xmlns:a16="http://schemas.microsoft.com/office/drawing/2014/main" xmlns="" id="{98FA917C-B22D-45ED-861D-282D3C106415}"/>
                </a:ext>
              </a:extLst>
            </p:cNvPr>
            <p:cNvSpPr txBox="1"/>
            <p:nvPr/>
          </p:nvSpPr>
          <p:spPr>
            <a:xfrm>
              <a:off x="6963279" y="2921238"/>
              <a:ext cx="2398898" cy="945986"/>
            </a:xfrm>
            <a:prstGeom prst="rect">
              <a:avLst/>
            </a:prstGeom>
            <a:noFill/>
          </p:spPr>
          <p:txBody>
            <a:bodyPr wrap="square" rtlCol="0">
              <a:spAutoFit/>
            </a:bodyPr>
            <a:lstStyle/>
            <a:p>
              <a:r>
                <a:rPr lang="en-GB" sz="1200" b="1" dirty="0">
                  <a:solidFill>
                    <a:srgbClr val="A1C8C5"/>
                  </a:solidFill>
                </a:rPr>
                <a:t>First Contact Physiotherapist</a:t>
              </a:r>
            </a:p>
            <a:p>
              <a:r>
                <a:rPr lang="en-GB" sz="1100" dirty="0">
                  <a:solidFill>
                    <a:schemeClr val="bg1">
                      <a:lumMod val="50000"/>
                    </a:schemeClr>
                  </a:solidFill>
                </a:rPr>
                <a:t>2020/21</a:t>
              </a:r>
            </a:p>
            <a:p>
              <a:r>
                <a:rPr lang="en-GB" sz="1100" b="1" dirty="0">
                  <a:solidFill>
                    <a:schemeClr val="bg1">
                      <a:lumMod val="50000"/>
                    </a:schemeClr>
                  </a:solidFill>
                </a:rPr>
                <a:t>AfC Band: </a:t>
              </a:r>
              <a:r>
                <a:rPr lang="en-GB" sz="1100" dirty="0">
                  <a:solidFill>
                    <a:schemeClr val="bg1">
                      <a:lumMod val="50000"/>
                    </a:schemeClr>
                  </a:solidFill>
                </a:rPr>
                <a:t>7-8a</a:t>
              </a:r>
            </a:p>
            <a:p>
              <a:r>
                <a:rPr lang="en-GB" sz="1100" b="1" dirty="0">
                  <a:solidFill>
                    <a:schemeClr val="bg1">
                      <a:lumMod val="50000"/>
                    </a:schemeClr>
                  </a:solidFill>
                </a:rPr>
                <a:t>Reimbursement: </a:t>
              </a:r>
              <a:r>
                <a:rPr lang="en-GB" sz="1100" dirty="0">
                  <a:solidFill>
                    <a:schemeClr val="bg1">
                      <a:lumMod val="50000"/>
                    </a:schemeClr>
                  </a:solidFill>
                </a:rPr>
                <a:t>£55,670*</a:t>
              </a:r>
            </a:p>
          </p:txBody>
        </p:sp>
        <p:pic>
          <p:nvPicPr>
            <p:cNvPr id="66" name="Picture 65" descr="A picture containing drawing&#10;&#10;Description automatically generated">
              <a:extLst>
                <a:ext uri="{FF2B5EF4-FFF2-40B4-BE49-F238E27FC236}">
                  <a16:creationId xmlns:a16="http://schemas.microsoft.com/office/drawing/2014/main" xmlns="" id="{82E88AE0-391F-4762-8446-290FC9B66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5875" y="3036585"/>
              <a:ext cx="612808" cy="612808"/>
            </a:xfrm>
            <a:prstGeom prst="rect">
              <a:avLst/>
            </a:prstGeom>
          </p:spPr>
        </p:pic>
        <p:sp>
          <p:nvSpPr>
            <p:cNvPr id="67" name="Oval 66">
              <a:extLst>
                <a:ext uri="{FF2B5EF4-FFF2-40B4-BE49-F238E27FC236}">
                  <a16:creationId xmlns:a16="http://schemas.microsoft.com/office/drawing/2014/main" xmlns="" id="{EECE0AE1-3996-44C6-834A-2DA120242021}"/>
                </a:ext>
              </a:extLst>
            </p:cNvPr>
            <p:cNvSpPr/>
            <p:nvPr/>
          </p:nvSpPr>
          <p:spPr>
            <a:xfrm flipH="1">
              <a:off x="6171570" y="4144143"/>
              <a:ext cx="821418" cy="872776"/>
            </a:xfrm>
            <a:prstGeom prst="ellipse">
              <a:avLst/>
            </a:prstGeom>
            <a:solidFill>
              <a:srgbClr val="CCB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sp>
          <p:nvSpPr>
            <p:cNvPr id="68" name="TextBox 67">
              <a:extLst>
                <a:ext uri="{FF2B5EF4-FFF2-40B4-BE49-F238E27FC236}">
                  <a16:creationId xmlns:a16="http://schemas.microsoft.com/office/drawing/2014/main" xmlns="" id="{EFF0501C-90B8-429A-8C8C-B8D6E685E55A}"/>
                </a:ext>
              </a:extLst>
            </p:cNvPr>
            <p:cNvSpPr txBox="1"/>
            <p:nvPr/>
          </p:nvSpPr>
          <p:spPr>
            <a:xfrm>
              <a:off x="6963280" y="4138254"/>
              <a:ext cx="2087918" cy="784830"/>
            </a:xfrm>
            <a:prstGeom prst="rect">
              <a:avLst/>
            </a:prstGeom>
            <a:noFill/>
          </p:spPr>
          <p:txBody>
            <a:bodyPr wrap="square" rtlCol="0">
              <a:spAutoFit/>
            </a:bodyPr>
            <a:lstStyle/>
            <a:p>
              <a:r>
                <a:rPr lang="en-GB" sz="1200" b="1" dirty="0">
                  <a:solidFill>
                    <a:srgbClr val="CCB5ED"/>
                  </a:solidFill>
                </a:rPr>
                <a:t>Physician Associate</a:t>
              </a:r>
            </a:p>
            <a:p>
              <a:r>
                <a:rPr lang="en-GB" sz="1100" dirty="0">
                  <a:solidFill>
                    <a:schemeClr val="bg1">
                      <a:lumMod val="50000"/>
                    </a:schemeClr>
                  </a:solidFill>
                </a:rPr>
                <a:t>2020/21</a:t>
              </a:r>
            </a:p>
            <a:p>
              <a:r>
                <a:rPr lang="en-GB" sz="1100" b="1" dirty="0">
                  <a:solidFill>
                    <a:schemeClr val="bg1">
                      <a:lumMod val="50000"/>
                    </a:schemeClr>
                  </a:solidFill>
                </a:rPr>
                <a:t>AfC Band: </a:t>
              </a:r>
              <a:r>
                <a:rPr lang="en-GB" sz="1100" dirty="0">
                  <a:solidFill>
                    <a:schemeClr val="bg1">
                      <a:lumMod val="50000"/>
                    </a:schemeClr>
                  </a:solidFill>
                </a:rPr>
                <a:t>7</a:t>
              </a:r>
            </a:p>
            <a:p>
              <a:r>
                <a:rPr lang="en-GB" sz="1100" b="1" dirty="0">
                  <a:solidFill>
                    <a:schemeClr val="bg1">
                      <a:lumMod val="50000"/>
                    </a:schemeClr>
                  </a:solidFill>
                </a:rPr>
                <a:t>Reimbursement: </a:t>
              </a:r>
              <a:r>
                <a:rPr lang="en-GB" sz="1100" dirty="0">
                  <a:solidFill>
                    <a:schemeClr val="bg1">
                      <a:lumMod val="50000"/>
                    </a:schemeClr>
                  </a:solidFill>
                </a:rPr>
                <a:t>£53,724*</a:t>
              </a:r>
            </a:p>
          </p:txBody>
        </p:sp>
        <p:pic>
          <p:nvPicPr>
            <p:cNvPr id="69" name="Picture 68" descr="A close up of a logo&#10;&#10;Description automatically generated">
              <a:extLst>
                <a:ext uri="{FF2B5EF4-FFF2-40B4-BE49-F238E27FC236}">
                  <a16:creationId xmlns:a16="http://schemas.microsoft.com/office/drawing/2014/main" xmlns="" id="{0D4F7834-A8AC-4A97-97E2-2F02287169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3873" y="4310762"/>
              <a:ext cx="579492" cy="579492"/>
            </a:xfrm>
            <a:prstGeom prst="rect">
              <a:avLst/>
            </a:prstGeom>
          </p:spPr>
        </p:pic>
        <p:sp>
          <p:nvSpPr>
            <p:cNvPr id="70" name="TextBox 69">
              <a:extLst>
                <a:ext uri="{FF2B5EF4-FFF2-40B4-BE49-F238E27FC236}">
                  <a16:creationId xmlns:a16="http://schemas.microsoft.com/office/drawing/2014/main" xmlns="" id="{BC7BB0A8-C29F-4801-A92E-3A07E127FDC1}"/>
                </a:ext>
              </a:extLst>
            </p:cNvPr>
            <p:cNvSpPr txBox="1"/>
            <p:nvPr/>
          </p:nvSpPr>
          <p:spPr>
            <a:xfrm>
              <a:off x="6506041" y="5413474"/>
              <a:ext cx="2087918" cy="784830"/>
            </a:xfrm>
            <a:prstGeom prst="rect">
              <a:avLst/>
            </a:prstGeom>
            <a:noFill/>
          </p:spPr>
          <p:txBody>
            <a:bodyPr wrap="square" rtlCol="0">
              <a:spAutoFit/>
            </a:bodyPr>
            <a:lstStyle/>
            <a:p>
              <a:r>
                <a:rPr lang="en-GB" sz="1200" b="1" dirty="0">
                  <a:solidFill>
                    <a:srgbClr val="70A1C0"/>
                  </a:solidFill>
                </a:rPr>
                <a:t>Pharmacy Technician</a:t>
              </a:r>
            </a:p>
            <a:p>
              <a:r>
                <a:rPr lang="en-GB" sz="1100" dirty="0">
                  <a:solidFill>
                    <a:schemeClr val="bg1">
                      <a:lumMod val="50000"/>
                    </a:schemeClr>
                  </a:solidFill>
                </a:rPr>
                <a:t>2020/21</a:t>
              </a:r>
            </a:p>
            <a:p>
              <a:r>
                <a:rPr lang="en-GB" sz="1100" b="1" dirty="0">
                  <a:solidFill>
                    <a:schemeClr val="bg1">
                      <a:lumMod val="50000"/>
                    </a:schemeClr>
                  </a:solidFill>
                </a:rPr>
                <a:t>AfC Band:</a:t>
              </a:r>
              <a:r>
                <a:rPr lang="en-GB" sz="1100" dirty="0">
                  <a:solidFill>
                    <a:schemeClr val="bg1">
                      <a:lumMod val="50000"/>
                    </a:schemeClr>
                  </a:solidFill>
                </a:rPr>
                <a:t> 5</a:t>
              </a:r>
            </a:p>
            <a:p>
              <a:r>
                <a:rPr lang="en-GB" sz="1100" b="1" dirty="0">
                  <a:solidFill>
                    <a:schemeClr val="bg1">
                      <a:lumMod val="50000"/>
                    </a:schemeClr>
                  </a:solidFill>
                </a:rPr>
                <a:t>Reimbursement: </a:t>
              </a:r>
              <a:r>
                <a:rPr lang="en-GB" sz="1100" dirty="0">
                  <a:solidFill>
                    <a:schemeClr val="bg1">
                      <a:lumMod val="50000"/>
                    </a:schemeClr>
                  </a:solidFill>
                </a:rPr>
                <a:t>£35,389*</a:t>
              </a:r>
            </a:p>
          </p:txBody>
        </p:sp>
        <p:grpSp>
          <p:nvGrpSpPr>
            <p:cNvPr id="71" name="Group 70">
              <a:extLst>
                <a:ext uri="{FF2B5EF4-FFF2-40B4-BE49-F238E27FC236}">
                  <a16:creationId xmlns:a16="http://schemas.microsoft.com/office/drawing/2014/main" xmlns="" id="{962A2CDC-2A0E-49EF-A09D-B8B8A5654955}"/>
                </a:ext>
              </a:extLst>
            </p:cNvPr>
            <p:cNvGrpSpPr/>
            <p:nvPr/>
          </p:nvGrpSpPr>
          <p:grpSpPr>
            <a:xfrm>
              <a:off x="5717274" y="5404046"/>
              <a:ext cx="821419" cy="881558"/>
              <a:chOff x="5493905" y="5590538"/>
              <a:chExt cx="821419" cy="881558"/>
            </a:xfrm>
          </p:grpSpPr>
          <p:sp>
            <p:nvSpPr>
              <p:cNvPr id="101" name="Oval 100">
                <a:extLst>
                  <a:ext uri="{FF2B5EF4-FFF2-40B4-BE49-F238E27FC236}">
                    <a16:creationId xmlns:a16="http://schemas.microsoft.com/office/drawing/2014/main" xmlns="" id="{90183758-D673-440E-B620-1BDB0D6C3028}"/>
                  </a:ext>
                </a:extLst>
              </p:cNvPr>
              <p:cNvSpPr/>
              <p:nvPr/>
            </p:nvSpPr>
            <p:spPr>
              <a:xfrm flipH="1">
                <a:off x="5493905" y="5590538"/>
                <a:ext cx="821419" cy="88155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pic>
            <p:nvPicPr>
              <p:cNvPr id="102" name="Picture 101" descr="A picture containing light&#10;&#10;Description automatically generated">
                <a:extLst>
                  <a:ext uri="{FF2B5EF4-FFF2-40B4-BE49-F238E27FC236}">
                    <a16:creationId xmlns:a16="http://schemas.microsoft.com/office/drawing/2014/main" xmlns="" id="{741CEFB6-A199-40CA-B957-79C0CB20AE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47215" y="5684375"/>
                <a:ext cx="585837" cy="585838"/>
              </a:xfrm>
              <a:prstGeom prst="rect">
                <a:avLst/>
              </a:prstGeom>
            </p:spPr>
          </p:pic>
          <p:pic>
            <p:nvPicPr>
              <p:cNvPr id="103" name="Picture 102" descr="A close up of a logo&#10;&#10;Description automatically generated">
                <a:extLst>
                  <a:ext uri="{FF2B5EF4-FFF2-40B4-BE49-F238E27FC236}">
                    <a16:creationId xmlns:a16="http://schemas.microsoft.com/office/drawing/2014/main" xmlns="" id="{A5AD7A00-5147-4FE1-B362-A59F4DE446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7169" y="6023489"/>
                <a:ext cx="287803" cy="287804"/>
              </a:xfrm>
              <a:prstGeom prst="rect">
                <a:avLst/>
              </a:prstGeom>
            </p:spPr>
          </p:pic>
        </p:grpSp>
        <p:sp>
          <p:nvSpPr>
            <p:cNvPr id="72" name="Oval 71">
              <a:extLst>
                <a:ext uri="{FF2B5EF4-FFF2-40B4-BE49-F238E27FC236}">
                  <a16:creationId xmlns:a16="http://schemas.microsoft.com/office/drawing/2014/main" xmlns="" id="{721AF788-3AB6-479F-9E58-1DB1869B09FD}"/>
                </a:ext>
              </a:extLst>
            </p:cNvPr>
            <p:cNvSpPr/>
            <p:nvPr/>
          </p:nvSpPr>
          <p:spPr>
            <a:xfrm flipH="1">
              <a:off x="4117397" y="5202637"/>
              <a:ext cx="848243" cy="819072"/>
            </a:xfrm>
            <a:prstGeom prst="ellipse">
              <a:avLst/>
            </a:prstGeom>
            <a:solidFill>
              <a:srgbClr val="E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sp>
          <p:nvSpPr>
            <p:cNvPr id="73" name="TextBox 72">
              <a:extLst>
                <a:ext uri="{FF2B5EF4-FFF2-40B4-BE49-F238E27FC236}">
                  <a16:creationId xmlns:a16="http://schemas.microsoft.com/office/drawing/2014/main" xmlns="" id="{207AEE10-72AB-49D0-A08C-660127C60609}"/>
                </a:ext>
              </a:extLst>
            </p:cNvPr>
            <p:cNvSpPr txBox="1"/>
            <p:nvPr/>
          </p:nvSpPr>
          <p:spPr>
            <a:xfrm>
              <a:off x="3568470" y="5986446"/>
              <a:ext cx="2087918" cy="901090"/>
            </a:xfrm>
            <a:prstGeom prst="rect">
              <a:avLst/>
            </a:prstGeom>
            <a:noFill/>
          </p:spPr>
          <p:txBody>
            <a:bodyPr wrap="square" rtlCol="0">
              <a:spAutoFit/>
            </a:bodyPr>
            <a:lstStyle/>
            <a:p>
              <a:pPr algn="ctr"/>
              <a:r>
                <a:rPr lang="en-GB" sz="1200" b="1" dirty="0">
                  <a:solidFill>
                    <a:srgbClr val="EFB3B3"/>
                  </a:solidFill>
                </a:rPr>
                <a:t>Community Paramedic</a:t>
              </a:r>
            </a:p>
            <a:p>
              <a:pPr algn="ctr"/>
              <a:r>
                <a:rPr lang="en-GB" sz="1100" dirty="0">
                  <a:solidFill>
                    <a:schemeClr val="bg1">
                      <a:lumMod val="50000"/>
                    </a:schemeClr>
                  </a:solidFill>
                </a:rPr>
                <a:t>2021/22</a:t>
              </a:r>
            </a:p>
            <a:p>
              <a:pPr algn="ctr"/>
              <a:r>
                <a:rPr lang="en-GB" sz="1100" b="1" dirty="0">
                  <a:solidFill>
                    <a:schemeClr val="bg1">
                      <a:lumMod val="50000"/>
                    </a:schemeClr>
                  </a:solidFill>
                </a:rPr>
                <a:t>AfC Band:</a:t>
              </a:r>
              <a:r>
                <a:rPr lang="en-GB" sz="1100" dirty="0">
                  <a:solidFill>
                    <a:schemeClr val="bg1">
                      <a:lumMod val="50000"/>
                    </a:schemeClr>
                  </a:solidFill>
                </a:rPr>
                <a:t> 7</a:t>
              </a:r>
            </a:p>
            <a:p>
              <a:pPr algn="ctr"/>
              <a:r>
                <a:rPr lang="en-GB" sz="1100" b="1" dirty="0">
                  <a:solidFill>
                    <a:schemeClr val="bg1">
                      <a:lumMod val="50000"/>
                    </a:schemeClr>
                  </a:solidFill>
                </a:rPr>
                <a:t>Reimbursement: </a:t>
              </a:r>
              <a:r>
                <a:rPr lang="en-GB" sz="1100" dirty="0">
                  <a:solidFill>
                    <a:schemeClr val="bg1">
                      <a:lumMod val="50000"/>
                    </a:schemeClr>
                  </a:solidFill>
                </a:rPr>
                <a:t>£53,724*</a:t>
              </a:r>
            </a:p>
          </p:txBody>
        </p:sp>
        <p:pic>
          <p:nvPicPr>
            <p:cNvPr id="74" name="Picture 9" descr="C:\Users\ahmesh\Desktop\Icon\paramedic_icon_T.png">
              <a:extLst>
                <a:ext uri="{FF2B5EF4-FFF2-40B4-BE49-F238E27FC236}">
                  <a16:creationId xmlns:a16="http://schemas.microsoft.com/office/drawing/2014/main" xmlns="" id="{B8A3E20B-16C2-4C8A-A199-15FC26959F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17824" y="5278446"/>
              <a:ext cx="410088" cy="629781"/>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xmlns="" id="{C347020B-0B05-4CB1-B2F1-CBC1FCECC43A}"/>
                </a:ext>
              </a:extLst>
            </p:cNvPr>
            <p:cNvGrpSpPr/>
            <p:nvPr/>
          </p:nvGrpSpPr>
          <p:grpSpPr>
            <a:xfrm>
              <a:off x="2541696" y="5412192"/>
              <a:ext cx="848243" cy="873413"/>
              <a:chOff x="2477481" y="5497883"/>
              <a:chExt cx="848243" cy="873413"/>
            </a:xfrm>
          </p:grpSpPr>
          <p:sp>
            <p:nvSpPr>
              <p:cNvPr id="99" name="Oval 98">
                <a:extLst>
                  <a:ext uri="{FF2B5EF4-FFF2-40B4-BE49-F238E27FC236}">
                    <a16:creationId xmlns:a16="http://schemas.microsoft.com/office/drawing/2014/main" xmlns="" id="{15A7DDF9-61E0-49B2-8215-6C09F63ABDC7}"/>
                  </a:ext>
                </a:extLst>
              </p:cNvPr>
              <p:cNvSpPr/>
              <p:nvPr/>
            </p:nvSpPr>
            <p:spPr>
              <a:xfrm flipH="1">
                <a:off x="2477481" y="5501122"/>
                <a:ext cx="848243" cy="870174"/>
              </a:xfrm>
              <a:prstGeom prst="ellipse">
                <a:avLst/>
              </a:prstGeom>
              <a:solidFill>
                <a:srgbClr val="D65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pic>
            <p:nvPicPr>
              <p:cNvPr id="100" name="Picture 99" descr="A picture containing drawing&#10;&#10;Description automatically generated">
                <a:extLst>
                  <a:ext uri="{FF2B5EF4-FFF2-40B4-BE49-F238E27FC236}">
                    <a16:creationId xmlns:a16="http://schemas.microsoft.com/office/drawing/2014/main" xmlns="" id="{ED35B1A0-38C0-4B4D-AEF1-A53B854EA7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06069" y="5497883"/>
                <a:ext cx="781110" cy="781110"/>
              </a:xfrm>
              <a:prstGeom prst="rect">
                <a:avLst/>
              </a:prstGeom>
            </p:spPr>
          </p:pic>
        </p:grpSp>
        <p:sp>
          <p:nvSpPr>
            <p:cNvPr id="76" name="TextBox 75">
              <a:extLst>
                <a:ext uri="{FF2B5EF4-FFF2-40B4-BE49-F238E27FC236}">
                  <a16:creationId xmlns:a16="http://schemas.microsoft.com/office/drawing/2014/main" xmlns="" id="{6993D1EE-A593-4743-818C-4B0C1D51287E}"/>
                </a:ext>
              </a:extLst>
            </p:cNvPr>
            <p:cNvSpPr txBox="1"/>
            <p:nvPr/>
          </p:nvSpPr>
          <p:spPr>
            <a:xfrm>
              <a:off x="482366" y="5412192"/>
              <a:ext cx="2087918" cy="784830"/>
            </a:xfrm>
            <a:prstGeom prst="rect">
              <a:avLst/>
            </a:prstGeom>
            <a:noFill/>
          </p:spPr>
          <p:txBody>
            <a:bodyPr wrap="square" rtlCol="0">
              <a:spAutoFit/>
            </a:bodyPr>
            <a:lstStyle/>
            <a:p>
              <a:pPr algn="r"/>
              <a:r>
                <a:rPr lang="en-GB" sz="1200" b="1" dirty="0">
                  <a:solidFill>
                    <a:srgbClr val="D65ABE"/>
                  </a:solidFill>
                </a:rPr>
                <a:t>Occupational Therapist</a:t>
              </a:r>
            </a:p>
            <a:p>
              <a:pPr algn="r"/>
              <a:r>
                <a:rPr lang="en-GB" sz="1100" dirty="0">
                  <a:solidFill>
                    <a:schemeClr val="bg1">
                      <a:lumMod val="50000"/>
                    </a:schemeClr>
                  </a:solidFill>
                </a:rPr>
                <a:t>2020/21</a:t>
              </a:r>
            </a:p>
            <a:p>
              <a:pPr algn="r"/>
              <a:r>
                <a:rPr lang="en-GB" sz="1100" b="1" dirty="0">
                  <a:solidFill>
                    <a:schemeClr val="bg1">
                      <a:lumMod val="50000"/>
                    </a:schemeClr>
                  </a:solidFill>
                </a:rPr>
                <a:t>AfC Band:</a:t>
              </a:r>
              <a:r>
                <a:rPr lang="en-GB" sz="1100" dirty="0">
                  <a:solidFill>
                    <a:schemeClr val="bg1">
                      <a:lumMod val="50000"/>
                    </a:schemeClr>
                  </a:solidFill>
                </a:rPr>
                <a:t> 7</a:t>
              </a:r>
            </a:p>
            <a:p>
              <a:pPr algn="r"/>
              <a:r>
                <a:rPr lang="en-GB" sz="1100" b="1" dirty="0">
                  <a:solidFill>
                    <a:schemeClr val="bg1">
                      <a:lumMod val="50000"/>
                    </a:schemeClr>
                  </a:solidFill>
                </a:rPr>
                <a:t>Reimbursement: </a:t>
              </a:r>
              <a:r>
                <a:rPr lang="en-GB" sz="1100" dirty="0">
                  <a:solidFill>
                    <a:schemeClr val="bg1">
                      <a:lumMod val="50000"/>
                    </a:schemeClr>
                  </a:solidFill>
                </a:rPr>
                <a:t>£53,724*</a:t>
              </a:r>
            </a:p>
          </p:txBody>
        </p:sp>
        <p:sp>
          <p:nvSpPr>
            <p:cNvPr id="77" name="Oval 76">
              <a:extLst>
                <a:ext uri="{FF2B5EF4-FFF2-40B4-BE49-F238E27FC236}">
                  <a16:creationId xmlns:a16="http://schemas.microsoft.com/office/drawing/2014/main" xmlns="" id="{3737590F-EFD6-4271-96A9-AFD57A67C9D4}"/>
                </a:ext>
              </a:extLst>
            </p:cNvPr>
            <p:cNvSpPr/>
            <p:nvPr/>
          </p:nvSpPr>
          <p:spPr>
            <a:xfrm flipH="1">
              <a:off x="1930264" y="4091638"/>
              <a:ext cx="821419" cy="783742"/>
            </a:xfrm>
            <a:prstGeom prst="ellipse">
              <a:avLst/>
            </a:prstGeom>
            <a:solidFill>
              <a:srgbClr val="D1C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sp>
          <p:nvSpPr>
            <p:cNvPr id="78" name="TextBox 77">
              <a:extLst>
                <a:ext uri="{FF2B5EF4-FFF2-40B4-BE49-F238E27FC236}">
                  <a16:creationId xmlns:a16="http://schemas.microsoft.com/office/drawing/2014/main" xmlns="" id="{F88298A3-83BE-4F7F-B727-FFF5D93778F6}"/>
                </a:ext>
              </a:extLst>
            </p:cNvPr>
            <p:cNvSpPr txBox="1"/>
            <p:nvPr/>
          </p:nvSpPr>
          <p:spPr>
            <a:xfrm>
              <a:off x="-178423" y="4130232"/>
              <a:ext cx="2087918" cy="784830"/>
            </a:xfrm>
            <a:prstGeom prst="rect">
              <a:avLst/>
            </a:prstGeom>
            <a:noFill/>
          </p:spPr>
          <p:txBody>
            <a:bodyPr wrap="square" rtlCol="0">
              <a:spAutoFit/>
            </a:bodyPr>
            <a:lstStyle/>
            <a:p>
              <a:pPr algn="r"/>
              <a:r>
                <a:rPr lang="en-GB" sz="1200" b="1" dirty="0">
                  <a:solidFill>
                    <a:srgbClr val="D1CC5F"/>
                  </a:solidFill>
                </a:rPr>
                <a:t>Dietician</a:t>
              </a:r>
            </a:p>
            <a:p>
              <a:pPr algn="r"/>
              <a:r>
                <a:rPr lang="en-GB" sz="1100" dirty="0">
                  <a:solidFill>
                    <a:schemeClr val="bg1">
                      <a:lumMod val="50000"/>
                    </a:schemeClr>
                  </a:solidFill>
                </a:rPr>
                <a:t>2020/21</a:t>
              </a:r>
            </a:p>
            <a:p>
              <a:pPr algn="r"/>
              <a:r>
                <a:rPr lang="en-GB" sz="1100" b="1" dirty="0">
                  <a:solidFill>
                    <a:schemeClr val="bg1">
                      <a:lumMod val="50000"/>
                    </a:schemeClr>
                  </a:solidFill>
                </a:rPr>
                <a:t>AfC Band:</a:t>
              </a:r>
              <a:r>
                <a:rPr lang="en-GB" sz="1100" dirty="0">
                  <a:solidFill>
                    <a:schemeClr val="bg1">
                      <a:lumMod val="50000"/>
                    </a:schemeClr>
                  </a:solidFill>
                </a:rPr>
                <a:t> 7</a:t>
              </a:r>
            </a:p>
            <a:p>
              <a:pPr algn="r"/>
              <a:r>
                <a:rPr lang="en-GB" sz="1100" b="1" dirty="0">
                  <a:solidFill>
                    <a:schemeClr val="bg1">
                      <a:lumMod val="50000"/>
                    </a:schemeClr>
                  </a:solidFill>
                </a:rPr>
                <a:t>Reimbursement: </a:t>
              </a:r>
              <a:r>
                <a:rPr lang="en-GB" sz="1100" dirty="0">
                  <a:solidFill>
                    <a:schemeClr val="bg1">
                      <a:lumMod val="50000"/>
                    </a:schemeClr>
                  </a:solidFill>
                </a:rPr>
                <a:t>£53,724*</a:t>
              </a:r>
            </a:p>
          </p:txBody>
        </p:sp>
        <p:grpSp>
          <p:nvGrpSpPr>
            <p:cNvPr id="79" name="Group 78">
              <a:extLst>
                <a:ext uri="{FF2B5EF4-FFF2-40B4-BE49-F238E27FC236}">
                  <a16:creationId xmlns:a16="http://schemas.microsoft.com/office/drawing/2014/main" xmlns="" id="{AA020FAF-206F-4390-9254-106E87FB686D}"/>
                </a:ext>
              </a:extLst>
            </p:cNvPr>
            <p:cNvGrpSpPr/>
            <p:nvPr/>
          </p:nvGrpSpPr>
          <p:grpSpPr>
            <a:xfrm>
              <a:off x="2043791" y="4188603"/>
              <a:ext cx="594363" cy="701651"/>
              <a:chOff x="2043791" y="4188603"/>
              <a:chExt cx="594363" cy="701651"/>
            </a:xfrm>
          </p:grpSpPr>
          <p:pic>
            <p:nvPicPr>
              <p:cNvPr id="97" name="Picture 96" descr="A picture containing mirror, light&#10;&#10;Description automatically generated">
                <a:extLst>
                  <a:ext uri="{FF2B5EF4-FFF2-40B4-BE49-F238E27FC236}">
                    <a16:creationId xmlns:a16="http://schemas.microsoft.com/office/drawing/2014/main" xmlns="" id="{5EBC2E82-8398-4574-AFA1-86C2DB2FD3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43791" y="4188603"/>
                <a:ext cx="594363" cy="589137"/>
              </a:xfrm>
              <a:prstGeom prst="rect">
                <a:avLst/>
              </a:prstGeom>
            </p:spPr>
          </p:pic>
          <p:pic>
            <p:nvPicPr>
              <p:cNvPr id="98" name="Picture 97" descr="A picture containing toiletry, cosmetic&#10;&#10;Description automatically generated">
                <a:extLst>
                  <a:ext uri="{FF2B5EF4-FFF2-40B4-BE49-F238E27FC236}">
                    <a16:creationId xmlns:a16="http://schemas.microsoft.com/office/drawing/2014/main" xmlns="" id="{C6FC8BEA-A8A9-4B7A-A268-3E11AA8C46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5034" y="4594661"/>
                <a:ext cx="295593" cy="295593"/>
              </a:xfrm>
              <a:prstGeom prst="rect">
                <a:avLst/>
              </a:prstGeom>
            </p:spPr>
          </p:pic>
        </p:grpSp>
        <p:sp>
          <p:nvSpPr>
            <p:cNvPr id="80" name="TextBox 79">
              <a:extLst>
                <a:ext uri="{FF2B5EF4-FFF2-40B4-BE49-F238E27FC236}">
                  <a16:creationId xmlns:a16="http://schemas.microsoft.com/office/drawing/2014/main" xmlns="" id="{F6966C02-BA36-4788-9BEF-D7D33D0D61F5}"/>
                </a:ext>
              </a:extLst>
            </p:cNvPr>
            <p:cNvSpPr txBox="1"/>
            <p:nvPr/>
          </p:nvSpPr>
          <p:spPr>
            <a:xfrm>
              <a:off x="-318859" y="2963355"/>
              <a:ext cx="2257649" cy="945986"/>
            </a:xfrm>
            <a:prstGeom prst="rect">
              <a:avLst/>
            </a:prstGeom>
            <a:noFill/>
          </p:spPr>
          <p:txBody>
            <a:bodyPr wrap="square" rtlCol="0">
              <a:spAutoFit/>
            </a:bodyPr>
            <a:lstStyle/>
            <a:p>
              <a:pPr algn="r"/>
              <a:r>
                <a:rPr lang="en-GB" sz="1200" b="1" dirty="0">
                  <a:solidFill>
                    <a:srgbClr val="F2A0D5"/>
                  </a:solidFill>
                </a:rPr>
                <a:t>Chiropodist/Podiatrist</a:t>
              </a:r>
            </a:p>
            <a:p>
              <a:pPr algn="r"/>
              <a:r>
                <a:rPr lang="en-GB" sz="1100" dirty="0">
                  <a:solidFill>
                    <a:schemeClr val="bg1">
                      <a:lumMod val="50000"/>
                    </a:schemeClr>
                  </a:solidFill>
                </a:rPr>
                <a:t>2020/21</a:t>
              </a:r>
            </a:p>
            <a:p>
              <a:pPr algn="r"/>
              <a:r>
                <a:rPr lang="en-GB" sz="1100" b="1" dirty="0">
                  <a:solidFill>
                    <a:schemeClr val="bg1">
                      <a:lumMod val="50000"/>
                    </a:schemeClr>
                  </a:solidFill>
                </a:rPr>
                <a:t>AfC Band:</a:t>
              </a:r>
              <a:r>
                <a:rPr lang="en-GB" sz="1100" dirty="0">
                  <a:solidFill>
                    <a:schemeClr val="bg1">
                      <a:lumMod val="50000"/>
                    </a:schemeClr>
                  </a:solidFill>
                </a:rPr>
                <a:t> 7</a:t>
              </a:r>
            </a:p>
            <a:p>
              <a:pPr algn="r"/>
              <a:r>
                <a:rPr lang="en-GB" sz="1100" b="1" dirty="0">
                  <a:solidFill>
                    <a:schemeClr val="bg1">
                      <a:lumMod val="50000"/>
                    </a:schemeClr>
                  </a:solidFill>
                </a:rPr>
                <a:t>Reimbursement: </a:t>
              </a:r>
              <a:r>
                <a:rPr lang="en-GB" sz="1100" dirty="0">
                  <a:solidFill>
                    <a:schemeClr val="bg1">
                      <a:lumMod val="50000"/>
                    </a:schemeClr>
                  </a:solidFill>
                </a:rPr>
                <a:t>£53,724*</a:t>
              </a:r>
            </a:p>
          </p:txBody>
        </p:sp>
        <p:grpSp>
          <p:nvGrpSpPr>
            <p:cNvPr id="81" name="Group 80">
              <a:extLst>
                <a:ext uri="{FF2B5EF4-FFF2-40B4-BE49-F238E27FC236}">
                  <a16:creationId xmlns:a16="http://schemas.microsoft.com/office/drawing/2014/main" xmlns="" id="{24153302-78B9-4179-AA74-45D3A84D9DF4}"/>
                </a:ext>
              </a:extLst>
            </p:cNvPr>
            <p:cNvGrpSpPr/>
            <p:nvPr/>
          </p:nvGrpSpPr>
          <p:grpSpPr>
            <a:xfrm>
              <a:off x="1908641" y="2926735"/>
              <a:ext cx="838730" cy="833584"/>
              <a:chOff x="1777468" y="2926735"/>
              <a:chExt cx="838730" cy="833584"/>
            </a:xfrm>
          </p:grpSpPr>
          <p:sp>
            <p:nvSpPr>
              <p:cNvPr id="95" name="Oval 94">
                <a:extLst>
                  <a:ext uri="{FF2B5EF4-FFF2-40B4-BE49-F238E27FC236}">
                    <a16:creationId xmlns:a16="http://schemas.microsoft.com/office/drawing/2014/main" xmlns="" id="{F167E3BA-DDD1-4233-9138-DED7ABB57DFA}"/>
                  </a:ext>
                </a:extLst>
              </p:cNvPr>
              <p:cNvSpPr/>
              <p:nvPr/>
            </p:nvSpPr>
            <p:spPr>
              <a:xfrm flipH="1">
                <a:off x="1777468" y="2926735"/>
                <a:ext cx="838730" cy="833584"/>
              </a:xfrm>
              <a:prstGeom prst="ellipse">
                <a:avLst/>
              </a:prstGeom>
              <a:solidFill>
                <a:srgbClr val="F2A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pic>
            <p:nvPicPr>
              <p:cNvPr id="96" name="Picture 95" descr="A picture containing drawing&#10;&#10;Description automatically generated">
                <a:extLst>
                  <a:ext uri="{FF2B5EF4-FFF2-40B4-BE49-F238E27FC236}">
                    <a16:creationId xmlns:a16="http://schemas.microsoft.com/office/drawing/2014/main" xmlns="" id="{D3C4FA6D-0166-4CB5-A048-D3BC0F27E58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84215" y="3039633"/>
                <a:ext cx="640076" cy="640076"/>
              </a:xfrm>
              <a:prstGeom prst="rect">
                <a:avLst/>
              </a:prstGeom>
            </p:spPr>
          </p:pic>
        </p:grpSp>
        <p:grpSp>
          <p:nvGrpSpPr>
            <p:cNvPr id="82" name="Group 81">
              <a:extLst>
                <a:ext uri="{FF2B5EF4-FFF2-40B4-BE49-F238E27FC236}">
                  <a16:creationId xmlns:a16="http://schemas.microsoft.com/office/drawing/2014/main" xmlns="" id="{E384CABF-B35B-4ECF-9E55-A16DEF74BE29}"/>
                </a:ext>
              </a:extLst>
            </p:cNvPr>
            <p:cNvGrpSpPr/>
            <p:nvPr/>
          </p:nvGrpSpPr>
          <p:grpSpPr>
            <a:xfrm>
              <a:off x="1873769" y="1829512"/>
              <a:ext cx="821419" cy="783742"/>
              <a:chOff x="1873769" y="1829512"/>
              <a:chExt cx="821419" cy="783742"/>
            </a:xfrm>
          </p:grpSpPr>
          <p:sp>
            <p:nvSpPr>
              <p:cNvPr id="93" name="Oval 92">
                <a:extLst>
                  <a:ext uri="{FF2B5EF4-FFF2-40B4-BE49-F238E27FC236}">
                    <a16:creationId xmlns:a16="http://schemas.microsoft.com/office/drawing/2014/main" xmlns="" id="{E7FD7572-BDEC-476C-963A-92686D33EFAA}"/>
                  </a:ext>
                </a:extLst>
              </p:cNvPr>
              <p:cNvSpPr/>
              <p:nvPr/>
            </p:nvSpPr>
            <p:spPr>
              <a:xfrm flipH="1">
                <a:off x="1873769" y="1829512"/>
                <a:ext cx="821419" cy="78374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pic>
            <p:nvPicPr>
              <p:cNvPr id="94" name="Picture 93" descr="A picture containing light&#10;&#10;Description automatically generated">
                <a:extLst>
                  <a:ext uri="{FF2B5EF4-FFF2-40B4-BE49-F238E27FC236}">
                    <a16:creationId xmlns:a16="http://schemas.microsoft.com/office/drawing/2014/main" xmlns="" id="{ED7D16DA-E931-4E6D-BCAD-2934A85D193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38789" y="1870027"/>
                <a:ext cx="701282" cy="701282"/>
              </a:xfrm>
              <a:prstGeom prst="rect">
                <a:avLst/>
              </a:prstGeom>
            </p:spPr>
          </p:pic>
        </p:grpSp>
        <p:sp>
          <p:nvSpPr>
            <p:cNvPr id="83" name="TextBox 82">
              <a:extLst>
                <a:ext uri="{FF2B5EF4-FFF2-40B4-BE49-F238E27FC236}">
                  <a16:creationId xmlns:a16="http://schemas.microsoft.com/office/drawing/2014/main" xmlns="" id="{8050E654-C8C7-4C5D-AAA3-694CFACE5CB2}"/>
                </a:ext>
              </a:extLst>
            </p:cNvPr>
            <p:cNvSpPr txBox="1"/>
            <p:nvPr/>
          </p:nvSpPr>
          <p:spPr>
            <a:xfrm>
              <a:off x="-299893" y="1820263"/>
              <a:ext cx="2209388" cy="945986"/>
            </a:xfrm>
            <a:prstGeom prst="rect">
              <a:avLst/>
            </a:prstGeom>
            <a:noFill/>
          </p:spPr>
          <p:txBody>
            <a:bodyPr wrap="square" rtlCol="0">
              <a:spAutoFit/>
            </a:bodyPr>
            <a:lstStyle/>
            <a:p>
              <a:pPr algn="r"/>
              <a:r>
                <a:rPr lang="en-GB" sz="1200" b="1" dirty="0">
                  <a:solidFill>
                    <a:srgbClr val="A8ECEF"/>
                  </a:solidFill>
                </a:rPr>
                <a:t>Health &amp; Wellbeing Coach</a:t>
              </a:r>
            </a:p>
            <a:p>
              <a:pPr algn="r"/>
              <a:r>
                <a:rPr lang="en-GB" sz="1100" dirty="0">
                  <a:solidFill>
                    <a:schemeClr val="bg1">
                      <a:lumMod val="50000"/>
                    </a:schemeClr>
                  </a:solidFill>
                </a:rPr>
                <a:t>2020/21</a:t>
              </a:r>
            </a:p>
            <a:p>
              <a:pPr algn="r"/>
              <a:r>
                <a:rPr lang="en-GB" sz="1100" b="1" dirty="0">
                  <a:solidFill>
                    <a:schemeClr val="bg1">
                      <a:lumMod val="50000"/>
                    </a:schemeClr>
                  </a:solidFill>
                </a:rPr>
                <a:t>AfC Band:</a:t>
              </a:r>
              <a:r>
                <a:rPr lang="en-GB" sz="1100" dirty="0">
                  <a:solidFill>
                    <a:schemeClr val="bg1">
                      <a:lumMod val="50000"/>
                    </a:schemeClr>
                  </a:solidFill>
                </a:rPr>
                <a:t> Up to 5</a:t>
              </a:r>
            </a:p>
            <a:p>
              <a:pPr algn="r"/>
              <a:r>
                <a:rPr lang="en-GB" sz="1100" b="1" dirty="0">
                  <a:solidFill>
                    <a:schemeClr val="bg1">
                      <a:lumMod val="50000"/>
                    </a:schemeClr>
                  </a:solidFill>
                </a:rPr>
                <a:t>Reimbursement: </a:t>
              </a:r>
              <a:r>
                <a:rPr lang="en-GB" sz="1100" dirty="0">
                  <a:solidFill>
                    <a:schemeClr val="bg1">
                      <a:lumMod val="50000"/>
                    </a:schemeClr>
                  </a:solidFill>
                </a:rPr>
                <a:t>£35,389*</a:t>
              </a:r>
            </a:p>
          </p:txBody>
        </p:sp>
        <p:sp>
          <p:nvSpPr>
            <p:cNvPr id="84" name="Oval 83">
              <a:extLst>
                <a:ext uri="{FF2B5EF4-FFF2-40B4-BE49-F238E27FC236}">
                  <a16:creationId xmlns:a16="http://schemas.microsoft.com/office/drawing/2014/main" xmlns="" id="{F4B1EBA9-A253-442E-B53C-C8BECF9F7B99}"/>
                </a:ext>
              </a:extLst>
            </p:cNvPr>
            <p:cNvSpPr/>
            <p:nvPr/>
          </p:nvSpPr>
          <p:spPr>
            <a:xfrm flipH="1">
              <a:off x="2284478" y="687143"/>
              <a:ext cx="821419" cy="78374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sp>
          <p:nvSpPr>
            <p:cNvPr id="85" name="TextBox 84">
              <a:extLst>
                <a:ext uri="{FF2B5EF4-FFF2-40B4-BE49-F238E27FC236}">
                  <a16:creationId xmlns:a16="http://schemas.microsoft.com/office/drawing/2014/main" xmlns="" id="{F3435D9D-0D7D-473E-B05F-B9992E1DC263}"/>
                </a:ext>
              </a:extLst>
            </p:cNvPr>
            <p:cNvSpPr txBox="1"/>
            <p:nvPr/>
          </p:nvSpPr>
          <p:spPr>
            <a:xfrm>
              <a:off x="218474" y="632010"/>
              <a:ext cx="2087919" cy="784830"/>
            </a:xfrm>
            <a:prstGeom prst="rect">
              <a:avLst/>
            </a:prstGeom>
            <a:noFill/>
          </p:spPr>
          <p:txBody>
            <a:bodyPr wrap="square" rtlCol="0">
              <a:spAutoFit/>
            </a:bodyPr>
            <a:lstStyle/>
            <a:p>
              <a:pPr algn="r"/>
              <a:r>
                <a:rPr lang="en-GB" sz="1200" b="1" dirty="0">
                  <a:solidFill>
                    <a:srgbClr val="1D9BA1"/>
                  </a:solidFill>
                </a:rPr>
                <a:t>Care Co-ordinator</a:t>
              </a:r>
            </a:p>
            <a:p>
              <a:pPr algn="r"/>
              <a:r>
                <a:rPr lang="en-GB" sz="1100" dirty="0">
                  <a:solidFill>
                    <a:schemeClr val="bg1">
                      <a:lumMod val="50000"/>
                    </a:schemeClr>
                  </a:solidFill>
                </a:rPr>
                <a:t>2020/21</a:t>
              </a:r>
            </a:p>
            <a:p>
              <a:pPr algn="r"/>
              <a:r>
                <a:rPr lang="en-GB" sz="1100" b="1" dirty="0">
                  <a:solidFill>
                    <a:schemeClr val="bg1">
                      <a:lumMod val="50000"/>
                    </a:schemeClr>
                  </a:solidFill>
                </a:rPr>
                <a:t>AfC Band:</a:t>
              </a:r>
              <a:r>
                <a:rPr lang="en-GB" sz="1100" dirty="0">
                  <a:solidFill>
                    <a:schemeClr val="bg1">
                      <a:lumMod val="50000"/>
                    </a:schemeClr>
                  </a:solidFill>
                </a:rPr>
                <a:t> 4</a:t>
              </a:r>
            </a:p>
            <a:p>
              <a:pPr algn="r"/>
              <a:r>
                <a:rPr lang="en-GB" sz="1100" b="1" dirty="0">
                  <a:solidFill>
                    <a:schemeClr val="bg1">
                      <a:lumMod val="50000"/>
                    </a:schemeClr>
                  </a:solidFill>
                </a:rPr>
                <a:t>Reimbursement: </a:t>
              </a:r>
              <a:r>
                <a:rPr lang="en-GB" sz="1100" dirty="0">
                  <a:solidFill>
                    <a:schemeClr val="bg1">
                      <a:lumMod val="50000"/>
                    </a:schemeClr>
                  </a:solidFill>
                </a:rPr>
                <a:t>£29,135*</a:t>
              </a:r>
            </a:p>
          </p:txBody>
        </p:sp>
        <p:sp>
          <p:nvSpPr>
            <p:cNvPr id="86" name="Oval 85">
              <a:extLst>
                <a:ext uri="{FF2B5EF4-FFF2-40B4-BE49-F238E27FC236}">
                  <a16:creationId xmlns:a16="http://schemas.microsoft.com/office/drawing/2014/main" xmlns="" id="{A7D186EA-DE94-4C96-92C0-C562A37781CE}"/>
                </a:ext>
              </a:extLst>
            </p:cNvPr>
            <p:cNvSpPr/>
            <p:nvPr/>
          </p:nvSpPr>
          <p:spPr>
            <a:xfrm flipH="1">
              <a:off x="4100330" y="836223"/>
              <a:ext cx="821419" cy="783742"/>
            </a:xfrm>
            <a:prstGeom prst="ellipse">
              <a:avLst/>
            </a:prstGeom>
            <a:solidFill>
              <a:srgbClr val="FF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1"/>
                </a:solidFill>
                <a:latin typeface="Lato Light" panose="020F0502020204030203" pitchFamily="34" charset="0"/>
              </a:endParaRPr>
            </a:p>
          </p:txBody>
        </p:sp>
        <p:pic>
          <p:nvPicPr>
            <p:cNvPr id="87" name="Picture 86" descr="A picture containing drawing&#10;&#10;Description automatically generated">
              <a:extLst>
                <a:ext uri="{FF2B5EF4-FFF2-40B4-BE49-F238E27FC236}">
                  <a16:creationId xmlns:a16="http://schemas.microsoft.com/office/drawing/2014/main" xmlns="" id="{8E0E7BB1-3CF9-49AB-8DA2-8FC40B4FD4E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36659" y="705812"/>
              <a:ext cx="688986" cy="688986"/>
            </a:xfrm>
            <a:prstGeom prst="rect">
              <a:avLst/>
            </a:prstGeom>
          </p:spPr>
        </p:pic>
        <p:sp>
          <p:nvSpPr>
            <p:cNvPr id="88" name="TextBox 87">
              <a:extLst>
                <a:ext uri="{FF2B5EF4-FFF2-40B4-BE49-F238E27FC236}">
                  <a16:creationId xmlns:a16="http://schemas.microsoft.com/office/drawing/2014/main" xmlns="" id="{0E99AF6E-DD8E-4BDE-9779-B02A5A4B55C8}"/>
                </a:ext>
              </a:extLst>
            </p:cNvPr>
            <p:cNvSpPr txBox="1"/>
            <p:nvPr/>
          </p:nvSpPr>
          <p:spPr>
            <a:xfrm>
              <a:off x="3467078" y="-47146"/>
              <a:ext cx="2189309" cy="945986"/>
            </a:xfrm>
            <a:prstGeom prst="rect">
              <a:avLst/>
            </a:prstGeom>
            <a:noFill/>
          </p:spPr>
          <p:txBody>
            <a:bodyPr wrap="square" rtlCol="0">
              <a:spAutoFit/>
            </a:bodyPr>
            <a:lstStyle/>
            <a:p>
              <a:pPr algn="ctr"/>
              <a:r>
                <a:rPr lang="en-GB" sz="1200" b="1" dirty="0">
                  <a:solidFill>
                    <a:srgbClr val="FF5D5D"/>
                  </a:solidFill>
                </a:rPr>
                <a:t>Mental Health Practitioner</a:t>
              </a:r>
            </a:p>
            <a:p>
              <a:pPr algn="ctr"/>
              <a:r>
                <a:rPr lang="en-GB" sz="1100" dirty="0">
                  <a:solidFill>
                    <a:schemeClr val="bg1">
                      <a:lumMod val="50000"/>
                    </a:schemeClr>
                  </a:solidFill>
                </a:rPr>
                <a:t>2021/22</a:t>
              </a:r>
            </a:p>
            <a:p>
              <a:pPr algn="ctr"/>
              <a:r>
                <a:rPr lang="en-GB" sz="1100" b="1" dirty="0">
                  <a:solidFill>
                    <a:schemeClr val="bg1">
                      <a:lumMod val="50000"/>
                    </a:schemeClr>
                  </a:solidFill>
                </a:rPr>
                <a:t>AfC Band:</a:t>
              </a:r>
              <a:r>
                <a:rPr lang="en-GB" sz="1100" dirty="0">
                  <a:solidFill>
                    <a:schemeClr val="bg1">
                      <a:lumMod val="50000"/>
                    </a:schemeClr>
                  </a:solidFill>
                </a:rPr>
                <a:t> TBC</a:t>
              </a:r>
            </a:p>
            <a:p>
              <a:pPr algn="ctr"/>
              <a:r>
                <a:rPr lang="en-GB" sz="1100" b="1" dirty="0">
                  <a:solidFill>
                    <a:schemeClr val="bg1">
                      <a:lumMod val="50000"/>
                    </a:schemeClr>
                  </a:solidFill>
                </a:rPr>
                <a:t>Reimbursement: </a:t>
              </a:r>
              <a:r>
                <a:rPr lang="en-GB" sz="1100" dirty="0">
                  <a:solidFill>
                    <a:schemeClr val="bg1">
                      <a:lumMod val="50000"/>
                    </a:schemeClr>
                  </a:solidFill>
                </a:rPr>
                <a:t>TBC</a:t>
              </a:r>
            </a:p>
          </p:txBody>
        </p:sp>
        <p:sp>
          <p:nvSpPr>
            <p:cNvPr id="89" name="TextBox 88">
              <a:extLst>
                <a:ext uri="{FF2B5EF4-FFF2-40B4-BE49-F238E27FC236}">
                  <a16:creationId xmlns:a16="http://schemas.microsoft.com/office/drawing/2014/main" xmlns="" id="{9BF5E5CC-68CD-4756-9D35-1AF8FF1280E8}"/>
                </a:ext>
              </a:extLst>
            </p:cNvPr>
            <p:cNvSpPr txBox="1"/>
            <p:nvPr/>
          </p:nvSpPr>
          <p:spPr>
            <a:xfrm>
              <a:off x="6873365" y="6796810"/>
              <a:ext cx="3332615" cy="333878"/>
            </a:xfrm>
            <a:prstGeom prst="rect">
              <a:avLst/>
            </a:prstGeom>
            <a:noFill/>
          </p:spPr>
          <p:txBody>
            <a:bodyPr wrap="square" rtlCol="0">
              <a:spAutoFit/>
            </a:bodyPr>
            <a:lstStyle/>
            <a:p>
              <a:r>
                <a:rPr lang="en-GB" sz="1200" dirty="0">
                  <a:solidFill>
                    <a:schemeClr val="bg1">
                      <a:lumMod val="65000"/>
                    </a:schemeClr>
                  </a:solidFill>
                </a:rPr>
                <a:t>*Maximum reimbursement rates</a:t>
              </a:r>
            </a:p>
          </p:txBody>
        </p:sp>
        <p:pic>
          <p:nvPicPr>
            <p:cNvPr id="90" name="Picture 89" descr="A close up of a logo&#10;&#10;Description automatically generated">
              <a:extLst>
                <a:ext uri="{FF2B5EF4-FFF2-40B4-BE49-F238E27FC236}">
                  <a16:creationId xmlns:a16="http://schemas.microsoft.com/office/drawing/2014/main" xmlns="" id="{BDBAB322-82AB-457C-8EB1-C30B4036428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27177" y="851265"/>
              <a:ext cx="591384" cy="591384"/>
            </a:xfrm>
            <a:prstGeom prst="rect">
              <a:avLst/>
            </a:prstGeom>
          </p:spPr>
        </p:pic>
        <p:pic>
          <p:nvPicPr>
            <p:cNvPr id="91" name="Picture 90" descr="A picture containing flower&#10;&#10;Description automatically generated">
              <a:extLst>
                <a:ext uri="{FF2B5EF4-FFF2-40B4-BE49-F238E27FC236}">
                  <a16:creationId xmlns:a16="http://schemas.microsoft.com/office/drawing/2014/main" xmlns="" id="{04879C94-CF92-4143-B7DA-D7979535DF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447824" y="1245158"/>
              <a:ext cx="370273" cy="370273"/>
            </a:xfrm>
            <a:prstGeom prst="rect">
              <a:avLst/>
            </a:prstGeom>
          </p:spPr>
        </p:pic>
        <p:sp>
          <p:nvSpPr>
            <p:cNvPr id="92" name="TextBox 91">
              <a:extLst>
                <a:ext uri="{FF2B5EF4-FFF2-40B4-BE49-F238E27FC236}">
                  <a16:creationId xmlns:a16="http://schemas.microsoft.com/office/drawing/2014/main" xmlns="" id="{70992961-C170-4695-8BA4-CC7885DEF098}"/>
                </a:ext>
              </a:extLst>
            </p:cNvPr>
            <p:cNvSpPr txBox="1"/>
            <p:nvPr/>
          </p:nvSpPr>
          <p:spPr>
            <a:xfrm>
              <a:off x="3768749" y="2930072"/>
              <a:ext cx="1530582" cy="883422"/>
            </a:xfrm>
            <a:prstGeom prst="rect">
              <a:avLst/>
            </a:prstGeom>
            <a:noFill/>
          </p:spPr>
          <p:txBody>
            <a:bodyPr wrap="square" rtlCol="0">
              <a:spAutoFit/>
            </a:bodyPr>
            <a:lstStyle/>
            <a:p>
              <a:pPr algn="ctr"/>
              <a:r>
                <a:rPr lang="en-GB" sz="2000" dirty="0">
                  <a:solidFill>
                    <a:schemeClr val="bg1"/>
                  </a:solidFill>
                  <a:latin typeface="Agency FB" panose="020B0503020202020204" pitchFamily="34" charset="0"/>
                </a:rPr>
                <a:t>Primary Care </a:t>
              </a:r>
            </a:p>
            <a:p>
              <a:pPr algn="ctr"/>
              <a:r>
                <a:rPr lang="en-GB" sz="2000" dirty="0">
                  <a:solidFill>
                    <a:schemeClr val="bg1"/>
                  </a:solidFill>
                  <a:latin typeface="Agency FB" panose="020B0503020202020204" pitchFamily="34" charset="0"/>
                </a:rPr>
                <a:t>Network</a:t>
              </a:r>
            </a:p>
          </p:txBody>
        </p:sp>
      </p:grpSp>
      <p:grpSp>
        <p:nvGrpSpPr>
          <p:cNvPr id="121" name="Group 120">
            <a:extLst>
              <a:ext uri="{FF2B5EF4-FFF2-40B4-BE49-F238E27FC236}">
                <a16:creationId xmlns:a16="http://schemas.microsoft.com/office/drawing/2014/main" xmlns="" id="{647978E3-B817-41EF-8F7E-39644FCA97D6}"/>
              </a:ext>
            </a:extLst>
          </p:cNvPr>
          <p:cNvGrpSpPr/>
          <p:nvPr/>
        </p:nvGrpSpPr>
        <p:grpSpPr>
          <a:xfrm>
            <a:off x="11249430" y="1518"/>
            <a:ext cx="972000" cy="972000"/>
            <a:chOff x="646198" y="4389481"/>
            <a:chExt cx="1957552" cy="1804791"/>
          </a:xfrm>
        </p:grpSpPr>
        <p:sp>
          <p:nvSpPr>
            <p:cNvPr id="122" name="Фигура">
              <a:extLst>
                <a:ext uri="{FF2B5EF4-FFF2-40B4-BE49-F238E27FC236}">
                  <a16:creationId xmlns:a16="http://schemas.microsoft.com/office/drawing/2014/main" xmlns="" id="{BE734971-1F98-4C52-BC07-CC1FF468186B}"/>
                </a:ext>
              </a:extLst>
            </p:cNvPr>
            <p:cNvSpPr>
              <a:spLocks/>
            </p:cNvSpPr>
            <p:nvPr/>
          </p:nvSpPr>
          <p:spPr bwMode="auto">
            <a:xfrm>
              <a:off x="1269872" y="4422346"/>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123" name="Фигура">
              <a:extLst>
                <a:ext uri="{FF2B5EF4-FFF2-40B4-BE49-F238E27FC236}">
                  <a16:creationId xmlns:a16="http://schemas.microsoft.com/office/drawing/2014/main" xmlns="" id="{2FFAA852-8C62-4CD0-B71C-9A8721834F91}"/>
                </a:ext>
              </a:extLst>
            </p:cNvPr>
            <p:cNvSpPr/>
            <p:nvPr/>
          </p:nvSpPr>
          <p:spPr bwMode="auto">
            <a:xfrm>
              <a:off x="717877" y="4506593"/>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24" name="Фигура">
              <a:extLst>
                <a:ext uri="{FF2B5EF4-FFF2-40B4-BE49-F238E27FC236}">
                  <a16:creationId xmlns:a16="http://schemas.microsoft.com/office/drawing/2014/main" xmlns="" id="{9CBD6F51-E3EF-45FC-803D-BD1D76FC05B0}"/>
                </a:ext>
              </a:extLst>
            </p:cNvPr>
            <p:cNvSpPr/>
            <p:nvPr/>
          </p:nvSpPr>
          <p:spPr bwMode="auto">
            <a:xfrm>
              <a:off x="725860" y="5423538"/>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25" name="Фигура">
              <a:extLst>
                <a:ext uri="{FF2B5EF4-FFF2-40B4-BE49-F238E27FC236}">
                  <a16:creationId xmlns:a16="http://schemas.microsoft.com/office/drawing/2014/main" xmlns="" id="{B15F179B-2BB4-4C86-98A1-525C8719C828}"/>
                </a:ext>
              </a:extLst>
            </p:cNvPr>
            <p:cNvSpPr/>
            <p:nvPr/>
          </p:nvSpPr>
          <p:spPr bwMode="auto">
            <a:xfrm>
              <a:off x="1447979" y="5244666"/>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26" name="Фигура">
              <a:extLst>
                <a:ext uri="{FF2B5EF4-FFF2-40B4-BE49-F238E27FC236}">
                  <a16:creationId xmlns:a16="http://schemas.microsoft.com/office/drawing/2014/main" xmlns="" id="{995EC76B-897E-434D-AA9F-AD22307712A8}"/>
                </a:ext>
              </a:extLst>
            </p:cNvPr>
            <p:cNvSpPr>
              <a:spLocks/>
            </p:cNvSpPr>
            <p:nvPr/>
          </p:nvSpPr>
          <p:spPr bwMode="auto">
            <a:xfrm>
              <a:off x="1668333" y="4732275"/>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127" name="TextBox 126">
              <a:extLst>
                <a:ext uri="{FF2B5EF4-FFF2-40B4-BE49-F238E27FC236}">
                  <a16:creationId xmlns:a16="http://schemas.microsoft.com/office/drawing/2014/main" xmlns="" id="{9DD87E86-5703-4BF0-94B5-BE0796362721}"/>
                </a:ext>
              </a:extLst>
            </p:cNvPr>
            <p:cNvSpPr txBox="1"/>
            <p:nvPr/>
          </p:nvSpPr>
          <p:spPr>
            <a:xfrm>
              <a:off x="1258653" y="4389481"/>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01</a:t>
              </a:r>
            </a:p>
          </p:txBody>
        </p:sp>
        <p:sp>
          <p:nvSpPr>
            <p:cNvPr id="128" name="TextBox 127">
              <a:extLst>
                <a:ext uri="{FF2B5EF4-FFF2-40B4-BE49-F238E27FC236}">
                  <a16:creationId xmlns:a16="http://schemas.microsoft.com/office/drawing/2014/main" xmlns="" id="{0E4E3CD1-44BC-45FE-BA4B-8A9C6CCB4820}"/>
                </a:ext>
              </a:extLst>
            </p:cNvPr>
            <p:cNvSpPr txBox="1"/>
            <p:nvPr/>
          </p:nvSpPr>
          <p:spPr>
            <a:xfrm>
              <a:off x="1876458" y="4887396"/>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02</a:t>
              </a:r>
            </a:p>
          </p:txBody>
        </p:sp>
        <p:sp>
          <p:nvSpPr>
            <p:cNvPr id="129" name="TextBox 128">
              <a:extLst>
                <a:ext uri="{FF2B5EF4-FFF2-40B4-BE49-F238E27FC236}">
                  <a16:creationId xmlns:a16="http://schemas.microsoft.com/office/drawing/2014/main" xmlns="" id="{9A3585C0-461A-4F27-BCC9-6AA94BB15BDB}"/>
                </a:ext>
              </a:extLst>
            </p:cNvPr>
            <p:cNvSpPr txBox="1"/>
            <p:nvPr/>
          </p:nvSpPr>
          <p:spPr>
            <a:xfrm>
              <a:off x="1568467" y="5613224"/>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03</a:t>
              </a:r>
            </a:p>
          </p:txBody>
        </p:sp>
        <p:sp>
          <p:nvSpPr>
            <p:cNvPr id="130" name="TextBox 129">
              <a:extLst>
                <a:ext uri="{FF2B5EF4-FFF2-40B4-BE49-F238E27FC236}">
                  <a16:creationId xmlns:a16="http://schemas.microsoft.com/office/drawing/2014/main" xmlns="" id="{7171FC5B-150A-413B-8DF7-ECB125BFE1D2}"/>
                </a:ext>
              </a:extLst>
            </p:cNvPr>
            <p:cNvSpPr txBox="1"/>
            <p:nvPr/>
          </p:nvSpPr>
          <p:spPr>
            <a:xfrm>
              <a:off x="818271" y="5546878"/>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04</a:t>
              </a:r>
            </a:p>
          </p:txBody>
        </p:sp>
        <p:sp>
          <p:nvSpPr>
            <p:cNvPr id="131" name="TextBox 130">
              <a:extLst>
                <a:ext uri="{FF2B5EF4-FFF2-40B4-BE49-F238E27FC236}">
                  <a16:creationId xmlns:a16="http://schemas.microsoft.com/office/drawing/2014/main" xmlns="" id="{9C3C925C-1233-4F6F-80BD-4D0519ED062D}"/>
                </a:ext>
              </a:extLst>
            </p:cNvPr>
            <p:cNvSpPr txBox="1"/>
            <p:nvPr/>
          </p:nvSpPr>
          <p:spPr>
            <a:xfrm>
              <a:off x="646198" y="4794219"/>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355401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5" name="Picture 2" descr="Picture 2"/>
          <p:cNvPicPr>
            <a:picLocks noChangeAspect="1"/>
          </p:cNvPicPr>
          <p:nvPr/>
        </p:nvPicPr>
        <p:blipFill>
          <a:blip r:embed="rId3"/>
          <a:srcRect l="27943" t="7080" r="12256" b="12801"/>
          <a:stretch>
            <a:fillRect/>
          </a:stretch>
        </p:blipFill>
        <p:spPr>
          <a:xfrm>
            <a:off x="4751911" y="1449026"/>
            <a:ext cx="7101596" cy="5460611"/>
          </a:xfrm>
          <a:prstGeom prst="rect">
            <a:avLst/>
          </a:prstGeom>
          <a:noFill/>
        </p:spPr>
      </p:pic>
      <p:sp>
        <p:nvSpPr>
          <p:cNvPr id="2257" name="Draft model: PCN for CYP with asthma"/>
          <p:cNvSpPr txBox="1"/>
          <p:nvPr/>
        </p:nvSpPr>
        <p:spPr>
          <a:xfrm>
            <a:off x="-308512" y="217284"/>
            <a:ext cx="11836853" cy="507831"/>
          </a:xfrm>
          <a:prstGeom prst="rect">
            <a:avLst/>
          </a:prstGeom>
          <a:noFill/>
          <a:extLst>
            <a:ext uri="{C572A759-6A51-4108-AA02-DFA0A04FC94B}">
              <ma14:wrappingTextBoxFlag xmlns:ma14="http://schemas.microsoft.com/office/mac/drawingml/2011/main" val="1"/>
            </a:ext>
          </a:extLst>
        </p:spPr>
        <p:txBody>
          <a:bodyPr vert="horz" wrap="square" lIns="91440" tIns="45720" rIns="91440" bIns="45720" rtlCol="0" anchor="ctr">
            <a:spAutoFit/>
          </a:bodyPr>
          <a:lstStyle>
            <a:lvl1pPr algn="ctr" defTabSz="914217">
              <a:lnSpc>
                <a:spcPct val="90000"/>
              </a:lnSpc>
              <a:spcBef>
                <a:spcPct val="0"/>
              </a:spcBef>
              <a:buNone/>
              <a:defRPr sz="3200" b="1" i="0">
                <a:solidFill>
                  <a:srgbClr val="0070C0"/>
                </a:solidFill>
                <a:latin typeface="Poppins" pitchFamily="2" charset="77"/>
                <a:cs typeface="+mj-cs"/>
              </a:defRPr>
            </a:lvl1pPr>
          </a:lstStyle>
          <a:p>
            <a:r>
              <a:rPr lang="en-GB" sz="3000" dirty="0"/>
              <a:t>Workforce transformation; developing the multi-disciplinary team</a:t>
            </a:r>
            <a:endParaRPr sz="3000" dirty="0"/>
          </a:p>
        </p:txBody>
      </p:sp>
      <p:sp>
        <p:nvSpPr>
          <p:cNvPr id="6" name="TextBox 5">
            <a:extLst>
              <a:ext uri="{FF2B5EF4-FFF2-40B4-BE49-F238E27FC236}">
                <a16:creationId xmlns:a16="http://schemas.microsoft.com/office/drawing/2014/main" xmlns="" id="{E28A4F70-D0D4-41F2-A5B1-5445C81A17B0}"/>
              </a:ext>
            </a:extLst>
          </p:cNvPr>
          <p:cNvSpPr txBox="1"/>
          <p:nvPr/>
        </p:nvSpPr>
        <p:spPr>
          <a:xfrm>
            <a:off x="5510326" y="991619"/>
            <a:ext cx="573231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GB" sz="1200" b="1" dirty="0">
                <a:solidFill>
                  <a:schemeClr val="bg1">
                    <a:lumMod val="65000"/>
                  </a:schemeClr>
                </a:solidFill>
                <a:latin typeface="Arial"/>
                <a:ea typeface="Arial"/>
                <a:cs typeface="Arial"/>
                <a:sym typeface="Arial"/>
              </a:rPr>
              <a:t>PCN and wider community resources for Care of CYP with Asthma</a:t>
            </a:r>
          </a:p>
          <a:p>
            <a:pPr algn="ctr" hangingPunct="0"/>
            <a:r>
              <a:rPr lang="en-GB" sz="1200" b="1" dirty="0">
                <a:solidFill>
                  <a:schemeClr val="bg1">
                    <a:lumMod val="65000"/>
                  </a:schemeClr>
                </a:solidFill>
                <a:latin typeface="Arial"/>
                <a:ea typeface="Arial"/>
                <a:cs typeface="Arial"/>
                <a:sym typeface="Arial"/>
              </a:rPr>
              <a:t>Georgie Herskovits and Christine Kirkpatrick,</a:t>
            </a:r>
          </a:p>
        </p:txBody>
      </p:sp>
      <p:sp>
        <p:nvSpPr>
          <p:cNvPr id="5" name="TextBox 4">
            <a:extLst>
              <a:ext uri="{FF2B5EF4-FFF2-40B4-BE49-F238E27FC236}">
                <a16:creationId xmlns:a16="http://schemas.microsoft.com/office/drawing/2014/main" xmlns="" id="{A53CFA32-E7CF-452B-832C-BA8C057B54E0}"/>
              </a:ext>
            </a:extLst>
          </p:cNvPr>
          <p:cNvSpPr txBox="1"/>
          <p:nvPr/>
        </p:nvSpPr>
        <p:spPr>
          <a:xfrm>
            <a:off x="309225" y="947453"/>
            <a:ext cx="4036633" cy="5693866"/>
          </a:xfrm>
          <a:prstGeom prst="rect">
            <a:avLst/>
          </a:prstGeom>
          <a:noFill/>
        </p:spPr>
        <p:txBody>
          <a:bodyPr wrap="square" rtlCol="0">
            <a:spAutoFit/>
          </a:bodyPr>
          <a:lstStyle/>
          <a:p>
            <a:pPr defTabSz="914217"/>
            <a:r>
              <a:rPr lang="en-US" sz="1400" spc="150" dirty="0">
                <a:solidFill>
                  <a:srgbClr val="FFFFFF">
                    <a:lumMod val="65000"/>
                  </a:srgbClr>
                </a:solidFill>
                <a:latin typeface="Poppins Light" pitchFamily="2" charset="77"/>
                <a:cs typeface="Poppins Light" pitchFamily="2" charset="77"/>
              </a:rPr>
              <a:t>The </a:t>
            </a:r>
            <a:r>
              <a:rPr lang="en-US" sz="1400" spc="150" dirty="0">
                <a:solidFill>
                  <a:srgbClr val="FFFFFF">
                    <a:lumMod val="65000"/>
                  </a:srgbClr>
                </a:solidFill>
                <a:latin typeface="Poppins Light" pitchFamily="2" charset="77"/>
                <a:cs typeface="Poppins Light" pitchFamily="2" charset="77"/>
                <a:hlinkClick r:id="rId4"/>
              </a:rPr>
              <a:t>NHS Operational and Planning guidance for 2020/21</a:t>
            </a:r>
            <a:r>
              <a:rPr lang="en-US" sz="1400" spc="150" dirty="0">
                <a:solidFill>
                  <a:srgbClr val="FFFFFF">
                    <a:lumMod val="65000"/>
                  </a:srgbClr>
                </a:solidFill>
                <a:latin typeface="Poppins Light" pitchFamily="2" charset="77"/>
                <a:cs typeface="Poppins Light" pitchFamily="2" charset="77"/>
              </a:rPr>
              <a:t> restates the direction of travel towards having Integrated Care Systems in every part of the country by April 2021; the planning and delivery of services will be on a “system by default” basis.</a:t>
            </a:r>
          </a:p>
          <a:p>
            <a:pPr defTabSz="914217"/>
            <a:endParaRPr lang="en-US" sz="1400" spc="150" dirty="0">
              <a:solidFill>
                <a:srgbClr val="FFFFFF">
                  <a:lumMod val="65000"/>
                </a:srgbClr>
              </a:solidFill>
              <a:latin typeface="Poppins Light" pitchFamily="2" charset="77"/>
              <a:cs typeface="Poppins Light" pitchFamily="2" charset="77"/>
            </a:endParaRPr>
          </a:p>
          <a:p>
            <a:pPr defTabSz="914217"/>
            <a:r>
              <a:rPr lang="en-US" sz="1400" spc="150" dirty="0">
                <a:solidFill>
                  <a:srgbClr val="FFFFFF">
                    <a:lumMod val="65000"/>
                  </a:srgbClr>
                </a:solidFill>
                <a:latin typeface="Poppins Light" pitchFamily="2" charset="77"/>
                <a:cs typeface="Poppins Light" pitchFamily="2" charset="77"/>
              </a:rPr>
              <a:t>PCNs are core to the development of this integrated system and STPs, ICSs and CCGs will </a:t>
            </a:r>
            <a:r>
              <a:rPr lang="en-US" sz="1400" spc="150" dirty="0" err="1">
                <a:solidFill>
                  <a:srgbClr val="FFFFFF">
                    <a:lumMod val="65000"/>
                  </a:srgbClr>
                </a:solidFill>
                <a:latin typeface="Poppins Light" pitchFamily="2" charset="77"/>
                <a:cs typeface="Poppins Light" pitchFamily="2" charset="77"/>
              </a:rPr>
              <a:t>prioritise</a:t>
            </a:r>
            <a:r>
              <a:rPr lang="en-US" sz="1400" spc="150" dirty="0">
                <a:solidFill>
                  <a:srgbClr val="FFFFFF">
                    <a:lumMod val="65000"/>
                  </a:srgbClr>
                </a:solidFill>
                <a:latin typeface="Poppins Light" pitchFamily="2" charset="77"/>
                <a:cs typeface="Poppins Light" pitchFamily="2" charset="77"/>
              </a:rPr>
              <a:t> PCN development support to:</a:t>
            </a:r>
          </a:p>
          <a:p>
            <a:pPr marL="342900" indent="-342900" defTabSz="914217">
              <a:buAutoNum type="arabicParenR"/>
            </a:pPr>
            <a:r>
              <a:rPr lang="en-US" sz="1400" spc="150" dirty="0">
                <a:solidFill>
                  <a:srgbClr val="FFFFFF">
                    <a:lumMod val="65000"/>
                  </a:srgbClr>
                </a:solidFill>
                <a:latin typeface="Poppins Light" pitchFamily="2" charset="77"/>
                <a:cs typeface="Poppins Light" pitchFamily="2" charset="77"/>
              </a:rPr>
              <a:t>Support workforce redesign and team development</a:t>
            </a:r>
          </a:p>
          <a:p>
            <a:pPr marL="342900" indent="-342900" defTabSz="914217">
              <a:buAutoNum type="arabicParenR"/>
            </a:pPr>
            <a:r>
              <a:rPr lang="en-US" sz="1400" spc="150" dirty="0">
                <a:solidFill>
                  <a:srgbClr val="FFFFFF">
                    <a:lumMod val="65000"/>
                  </a:srgbClr>
                </a:solidFill>
                <a:latin typeface="Poppins Light" pitchFamily="2" charset="77"/>
                <a:cs typeface="Poppins Light" pitchFamily="2" charset="77"/>
              </a:rPr>
              <a:t>Improve patient access and practice waiting times and </a:t>
            </a:r>
          </a:p>
          <a:p>
            <a:pPr marL="342900" indent="-342900" defTabSz="914217">
              <a:buAutoNum type="arabicParenR"/>
            </a:pPr>
            <a:r>
              <a:rPr lang="en-US" sz="1400" spc="150" dirty="0">
                <a:solidFill>
                  <a:srgbClr val="FFFFFF">
                    <a:lumMod val="65000"/>
                  </a:srgbClr>
                </a:solidFill>
                <a:latin typeface="Poppins Light" pitchFamily="2" charset="77"/>
                <a:cs typeface="Poppins Light" pitchFamily="2" charset="77"/>
              </a:rPr>
              <a:t>building operational relationships with community providers.</a:t>
            </a:r>
          </a:p>
          <a:p>
            <a:pPr marL="342900" indent="-342900" defTabSz="914217">
              <a:buAutoNum type="arabicParenR"/>
            </a:pPr>
            <a:endParaRPr lang="en-US" sz="1400" spc="150" dirty="0">
              <a:solidFill>
                <a:srgbClr val="FFFFFF">
                  <a:lumMod val="65000"/>
                </a:srgbClr>
              </a:solidFill>
              <a:latin typeface="Poppins Light" pitchFamily="2" charset="77"/>
              <a:cs typeface="Poppins Light" pitchFamily="2" charset="77"/>
            </a:endParaRPr>
          </a:p>
          <a:p>
            <a:pPr defTabSz="914217"/>
            <a:r>
              <a:rPr lang="en-US" sz="1400" spc="150" dirty="0">
                <a:solidFill>
                  <a:srgbClr val="FFFFFF">
                    <a:lumMod val="65000"/>
                  </a:srgbClr>
                </a:solidFill>
                <a:latin typeface="Poppins Light" pitchFamily="2" charset="77"/>
                <a:cs typeface="Poppins Light" pitchFamily="2" charset="77"/>
              </a:rPr>
              <a:t>In order to effectively deliver on the system priorities for 2020/21 and beyond, practices and PCNs will need to work closely with community health services, social services, care homes and voluntary service providers to ensure a patient-centred approach to delivering services.  </a:t>
            </a:r>
          </a:p>
        </p:txBody>
      </p:sp>
      <p:grpSp>
        <p:nvGrpSpPr>
          <p:cNvPr id="7" name="Group 6">
            <a:extLst>
              <a:ext uri="{FF2B5EF4-FFF2-40B4-BE49-F238E27FC236}">
                <a16:creationId xmlns:a16="http://schemas.microsoft.com/office/drawing/2014/main" xmlns="" id="{E128C00D-29B4-4BFC-ADBC-FD839416254A}"/>
              </a:ext>
            </a:extLst>
          </p:cNvPr>
          <p:cNvGrpSpPr/>
          <p:nvPr/>
        </p:nvGrpSpPr>
        <p:grpSpPr>
          <a:xfrm>
            <a:off x="11259262" y="1518"/>
            <a:ext cx="972000" cy="972000"/>
            <a:chOff x="646198" y="4389481"/>
            <a:chExt cx="1957552" cy="1804791"/>
          </a:xfrm>
        </p:grpSpPr>
        <p:sp>
          <p:nvSpPr>
            <p:cNvPr id="8" name="Фигура">
              <a:extLst>
                <a:ext uri="{FF2B5EF4-FFF2-40B4-BE49-F238E27FC236}">
                  <a16:creationId xmlns:a16="http://schemas.microsoft.com/office/drawing/2014/main" xmlns="" id="{09F92BCD-154C-4AAC-804D-F7948A4D1099}"/>
                </a:ext>
              </a:extLst>
            </p:cNvPr>
            <p:cNvSpPr>
              <a:spLocks/>
            </p:cNvSpPr>
            <p:nvPr/>
          </p:nvSpPr>
          <p:spPr bwMode="auto">
            <a:xfrm>
              <a:off x="1269872" y="4422346"/>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9" name="Фигура">
              <a:extLst>
                <a:ext uri="{FF2B5EF4-FFF2-40B4-BE49-F238E27FC236}">
                  <a16:creationId xmlns:a16="http://schemas.microsoft.com/office/drawing/2014/main" xmlns="" id="{B455DA45-6401-45E4-BDFE-B0638F450350}"/>
                </a:ext>
              </a:extLst>
            </p:cNvPr>
            <p:cNvSpPr/>
            <p:nvPr/>
          </p:nvSpPr>
          <p:spPr bwMode="auto">
            <a:xfrm>
              <a:off x="717877" y="4506593"/>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0" name="Фигура">
              <a:extLst>
                <a:ext uri="{FF2B5EF4-FFF2-40B4-BE49-F238E27FC236}">
                  <a16:creationId xmlns:a16="http://schemas.microsoft.com/office/drawing/2014/main" xmlns="" id="{D4715E99-613C-47D4-B387-F449C694F1FD}"/>
                </a:ext>
              </a:extLst>
            </p:cNvPr>
            <p:cNvSpPr/>
            <p:nvPr/>
          </p:nvSpPr>
          <p:spPr bwMode="auto">
            <a:xfrm>
              <a:off x="725860" y="5423538"/>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1" name="Фигура">
              <a:extLst>
                <a:ext uri="{FF2B5EF4-FFF2-40B4-BE49-F238E27FC236}">
                  <a16:creationId xmlns:a16="http://schemas.microsoft.com/office/drawing/2014/main" xmlns="" id="{467CFB55-5E9B-4A61-AB66-F97F3F095436}"/>
                </a:ext>
              </a:extLst>
            </p:cNvPr>
            <p:cNvSpPr/>
            <p:nvPr/>
          </p:nvSpPr>
          <p:spPr bwMode="auto">
            <a:xfrm>
              <a:off x="1447979" y="5244666"/>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2" name="Фигура">
              <a:extLst>
                <a:ext uri="{FF2B5EF4-FFF2-40B4-BE49-F238E27FC236}">
                  <a16:creationId xmlns:a16="http://schemas.microsoft.com/office/drawing/2014/main" xmlns="" id="{3B987858-C077-4222-9AD2-1C55FB6C0E5C}"/>
                </a:ext>
              </a:extLst>
            </p:cNvPr>
            <p:cNvSpPr>
              <a:spLocks/>
            </p:cNvSpPr>
            <p:nvPr/>
          </p:nvSpPr>
          <p:spPr bwMode="auto">
            <a:xfrm>
              <a:off x="1668333" y="4732275"/>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13" name="TextBox 12">
              <a:extLst>
                <a:ext uri="{FF2B5EF4-FFF2-40B4-BE49-F238E27FC236}">
                  <a16:creationId xmlns:a16="http://schemas.microsoft.com/office/drawing/2014/main" xmlns="" id="{38E5018B-0B9F-4BCC-A7D2-6B02CF789BA4}"/>
                </a:ext>
              </a:extLst>
            </p:cNvPr>
            <p:cNvSpPr txBox="1"/>
            <p:nvPr/>
          </p:nvSpPr>
          <p:spPr>
            <a:xfrm>
              <a:off x="1258653" y="4389481"/>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01</a:t>
              </a:r>
            </a:p>
          </p:txBody>
        </p:sp>
        <p:sp>
          <p:nvSpPr>
            <p:cNvPr id="14" name="TextBox 13">
              <a:extLst>
                <a:ext uri="{FF2B5EF4-FFF2-40B4-BE49-F238E27FC236}">
                  <a16:creationId xmlns:a16="http://schemas.microsoft.com/office/drawing/2014/main" xmlns="" id="{022BF15C-0398-4686-85B8-B41F2A1ABB58}"/>
                </a:ext>
              </a:extLst>
            </p:cNvPr>
            <p:cNvSpPr txBox="1"/>
            <p:nvPr/>
          </p:nvSpPr>
          <p:spPr>
            <a:xfrm>
              <a:off x="1876458" y="4887396"/>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02</a:t>
              </a:r>
            </a:p>
          </p:txBody>
        </p:sp>
        <p:sp>
          <p:nvSpPr>
            <p:cNvPr id="15" name="TextBox 14">
              <a:extLst>
                <a:ext uri="{FF2B5EF4-FFF2-40B4-BE49-F238E27FC236}">
                  <a16:creationId xmlns:a16="http://schemas.microsoft.com/office/drawing/2014/main" xmlns="" id="{0CEA3455-3141-461C-AF5C-EF810CFCA497}"/>
                </a:ext>
              </a:extLst>
            </p:cNvPr>
            <p:cNvSpPr txBox="1"/>
            <p:nvPr/>
          </p:nvSpPr>
          <p:spPr>
            <a:xfrm>
              <a:off x="1568467" y="5613224"/>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03</a:t>
              </a:r>
            </a:p>
          </p:txBody>
        </p:sp>
        <p:sp>
          <p:nvSpPr>
            <p:cNvPr id="16" name="TextBox 15">
              <a:extLst>
                <a:ext uri="{FF2B5EF4-FFF2-40B4-BE49-F238E27FC236}">
                  <a16:creationId xmlns:a16="http://schemas.microsoft.com/office/drawing/2014/main" xmlns="" id="{B4416D52-FFD3-48E5-8A5E-3C5ED2B3CF3E}"/>
                </a:ext>
              </a:extLst>
            </p:cNvPr>
            <p:cNvSpPr txBox="1"/>
            <p:nvPr/>
          </p:nvSpPr>
          <p:spPr>
            <a:xfrm>
              <a:off x="818271" y="5546878"/>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04</a:t>
              </a:r>
            </a:p>
          </p:txBody>
        </p:sp>
        <p:sp>
          <p:nvSpPr>
            <p:cNvPr id="17" name="TextBox 16">
              <a:extLst>
                <a:ext uri="{FF2B5EF4-FFF2-40B4-BE49-F238E27FC236}">
                  <a16:creationId xmlns:a16="http://schemas.microsoft.com/office/drawing/2014/main" xmlns="" id="{8169EAC0-BDFD-470F-86A4-947DEA3B5164}"/>
                </a:ext>
              </a:extLst>
            </p:cNvPr>
            <p:cNvSpPr txBox="1"/>
            <p:nvPr/>
          </p:nvSpPr>
          <p:spPr>
            <a:xfrm>
              <a:off x="646198" y="4794219"/>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05</a:t>
              </a:r>
            </a:p>
          </p:txBody>
        </p:sp>
      </p:gr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4"/>
          <p:cNvSpPr>
            <a:spLocks noGrp="1"/>
          </p:cNvSpPr>
          <p:nvPr>
            <p:ph sz="quarter" idx="4294967295"/>
          </p:nvPr>
        </p:nvSpPr>
        <p:spPr>
          <a:xfrm>
            <a:off x="334434" y="2569944"/>
            <a:ext cx="11523133" cy="4027407"/>
          </a:xfrm>
          <a:prstGeom prst="rect">
            <a:avLst/>
          </a:prstGeom>
          <a:ln>
            <a:noFill/>
          </a:ln>
        </p:spPr>
        <p:txBody>
          <a:bodyPr>
            <a:normAutofit/>
          </a:bodyPr>
          <a:lstStyle/>
          <a:p>
            <a:r>
              <a:rPr lang="en-GB" sz="1500" b="1" dirty="0">
                <a:latin typeface="Arial" pitchFamily="34" charset="0"/>
                <a:cs typeface="Arial" pitchFamily="34" charset="0"/>
              </a:rPr>
              <a:t>Before primary care networks</a:t>
            </a:r>
          </a:p>
          <a:p>
            <a:r>
              <a:rPr lang="en-GB" sz="1500" dirty="0">
                <a:latin typeface="Arial" pitchFamily="34" charset="0"/>
                <a:cs typeface="Arial" pitchFamily="34" charset="0"/>
              </a:rPr>
              <a:t>Clare has been in and out of ED recently but hasn’t seen her GP practice for 2 years. Her Mum picks up her salbutamol inhaler from the pharmacy but Clare doesn’t always use the corticosteroid so has the same one from last year. She used to see a social worker which helped but this hasn’t happened since Dad left the home. She would like to talk to someone about her weight but is busy with GCSEs and can’t take time off from school. </a:t>
            </a:r>
          </a:p>
          <a:p>
            <a:r>
              <a:rPr lang="en-GB" sz="1500" b="1" dirty="0">
                <a:latin typeface="Arial" pitchFamily="34" charset="0"/>
                <a:cs typeface="Arial" pitchFamily="34" charset="0"/>
              </a:rPr>
              <a:t>After primary care networks</a:t>
            </a:r>
          </a:p>
          <a:p>
            <a:r>
              <a:rPr lang="en-GB" sz="1500" dirty="0">
                <a:latin typeface="Arial" pitchFamily="34" charset="0"/>
                <a:cs typeface="Arial" pitchFamily="34" charset="0"/>
              </a:rPr>
              <a:t>Clare has a key worker/care navigator at her hub who co-ordinates her asthma annual review and arranges for her to have an asthma management plan which includes some education about self management. Her pharmacist notices that she doesn’t collect her corticosteroid and lets the practice know. The pharmacist also checks that Clare knows how to use her asthma inhaler properly and suggests using a spacer. </a:t>
            </a:r>
          </a:p>
          <a:p>
            <a:r>
              <a:rPr lang="en-GB" sz="1500" dirty="0">
                <a:latin typeface="Arial" pitchFamily="34" charset="0"/>
                <a:cs typeface="Arial" pitchFamily="34" charset="0"/>
              </a:rPr>
              <a:t>The key worker, in conjunction with the GP, contacts the hub’s safeguarding lead as they have a system in place to verify children/ young people coming off child protection/ child in need plans. The suggestion is made that the key worker  contacts a youth worker to provide support for Clare as social services is not needed at this stage. Her GP sees Clare in an evening surgery and talks about her weight and offers some social prescribing (classes at her local gym and Weight Watchers support). The GP also asks about smoking and talks about transition. Clare hasn’t been to ED in over a year, has started losing weight and feels more in control of her asthma. </a:t>
            </a:r>
          </a:p>
        </p:txBody>
      </p:sp>
      <p:sp>
        <p:nvSpPr>
          <p:cNvPr id="21" name="Rectangle 20">
            <a:extLst>
              <a:ext uri="{FF2B5EF4-FFF2-40B4-BE49-F238E27FC236}">
                <a16:creationId xmlns:a16="http://schemas.microsoft.com/office/drawing/2014/main" xmlns="" id="{062B9AFE-5A87-4684-9700-0C3E5CA2EB6D}"/>
              </a:ext>
            </a:extLst>
          </p:cNvPr>
          <p:cNvSpPr/>
          <p:nvPr/>
        </p:nvSpPr>
        <p:spPr>
          <a:xfrm>
            <a:off x="334434" y="1050064"/>
            <a:ext cx="11523133" cy="1323439"/>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wrap="square" anchor="ctr">
            <a:spAutoFit/>
          </a:bodyPr>
          <a:lstStyle/>
          <a:p>
            <a:pPr marL="0" lvl="1"/>
            <a:r>
              <a:rPr lang="en-GB" sz="1600" dirty="0">
                <a:latin typeface="Arial" pitchFamily="34" charset="0"/>
                <a:cs typeface="Arial" pitchFamily="34" charset="0"/>
              </a:rPr>
              <a:t>15-year-old Clare has had a diagnosis of asthma since the age of 8. She has had recurrent ED admissions for asthma over the past 3 months. Clare was previously on child protection list due to domestic violence but has been taken off; her father (the perpetrator) has now left the family.</a:t>
            </a:r>
          </a:p>
          <a:p>
            <a:pPr marL="0" lvl="1"/>
            <a:r>
              <a:rPr lang="en-GB" sz="1600" dirty="0">
                <a:latin typeface="Arial" pitchFamily="34" charset="0"/>
                <a:cs typeface="Arial" pitchFamily="34" charset="0"/>
              </a:rPr>
              <a:t>She lives with her mother and 3 other siblings at home. </a:t>
            </a:r>
          </a:p>
          <a:p>
            <a:pPr marL="0" lvl="1"/>
            <a:r>
              <a:rPr lang="en-GB" sz="1600" dirty="0">
                <a:latin typeface="Arial" pitchFamily="34" charset="0"/>
                <a:cs typeface="Arial" pitchFamily="34" charset="0"/>
              </a:rPr>
              <a:t>Significant past medical history - obesity </a:t>
            </a:r>
          </a:p>
        </p:txBody>
      </p:sp>
      <p:sp>
        <p:nvSpPr>
          <p:cNvPr id="22" name="Title 1">
            <a:extLst>
              <a:ext uri="{FF2B5EF4-FFF2-40B4-BE49-F238E27FC236}">
                <a16:creationId xmlns:a16="http://schemas.microsoft.com/office/drawing/2014/main" xmlns="" id="{75D41B21-E1B9-445C-9713-60DA655E16B9}"/>
              </a:ext>
            </a:extLst>
          </p:cNvPr>
          <p:cNvSpPr txBox="1">
            <a:spLocks/>
          </p:cNvSpPr>
          <p:nvPr/>
        </p:nvSpPr>
        <p:spPr>
          <a:xfrm>
            <a:off x="838200" y="222064"/>
            <a:ext cx="10515600" cy="828000"/>
          </a:xfrm>
          <a:prstGeom prst="rect">
            <a:avLst/>
          </a:prstGeom>
          <a:noFill/>
        </p:spPr>
        <p:txBody>
          <a:bodyPr vert="horz" wrap="none" lIns="91440" tIns="45720" rIns="91440" bIns="45720" rtlCol="0" anchor="ctr">
            <a:noAutofit/>
          </a:bodyPr>
          <a:lstStyle>
            <a:lvl1pPr marL="95250" indent="0" algn="l" defTabSz="914172" rtl="0" eaLnBrk="1" latinLnBrk="0" hangingPunct="1">
              <a:lnSpc>
                <a:spcPct val="90000"/>
              </a:lnSpc>
              <a:spcBef>
                <a:spcPct val="0"/>
              </a:spcBef>
              <a:buNone/>
              <a:defRPr sz="4399" b="1" i="0" kern="1200" baseline="0">
                <a:solidFill>
                  <a:schemeClr val="bg1"/>
                </a:solidFill>
                <a:latin typeface="Poppins" pitchFamily="2" charset="77"/>
                <a:ea typeface="+mj-ea"/>
                <a:cs typeface="+mj-cs"/>
              </a:defRPr>
            </a:lvl1pPr>
          </a:lstStyle>
          <a:p>
            <a:pPr algn="ctr" defTabSz="914217"/>
            <a:r>
              <a:rPr lang="en-US" sz="3000" dirty="0">
                <a:solidFill>
                  <a:srgbClr val="0070C0"/>
                </a:solidFill>
                <a:ea typeface="+mn-ea"/>
              </a:rPr>
              <a:t>Workforce transformation; new ways of working I</a:t>
            </a:r>
          </a:p>
        </p:txBody>
      </p:sp>
      <p:grpSp>
        <p:nvGrpSpPr>
          <p:cNvPr id="23" name="Group 22">
            <a:extLst>
              <a:ext uri="{FF2B5EF4-FFF2-40B4-BE49-F238E27FC236}">
                <a16:creationId xmlns:a16="http://schemas.microsoft.com/office/drawing/2014/main" xmlns="" id="{84588DCB-4DD4-48B1-A5CB-C00CC4416352}"/>
              </a:ext>
            </a:extLst>
          </p:cNvPr>
          <p:cNvGrpSpPr/>
          <p:nvPr/>
        </p:nvGrpSpPr>
        <p:grpSpPr>
          <a:xfrm>
            <a:off x="11241117" y="1518"/>
            <a:ext cx="972000" cy="972000"/>
            <a:chOff x="646198" y="4389481"/>
            <a:chExt cx="1957552" cy="1804791"/>
          </a:xfrm>
        </p:grpSpPr>
        <p:sp>
          <p:nvSpPr>
            <p:cNvPr id="24" name="Фигура">
              <a:extLst>
                <a:ext uri="{FF2B5EF4-FFF2-40B4-BE49-F238E27FC236}">
                  <a16:creationId xmlns:a16="http://schemas.microsoft.com/office/drawing/2014/main" xmlns="" id="{F131BFEC-BB22-4267-9700-D5A94756B29B}"/>
                </a:ext>
              </a:extLst>
            </p:cNvPr>
            <p:cNvSpPr>
              <a:spLocks/>
            </p:cNvSpPr>
            <p:nvPr/>
          </p:nvSpPr>
          <p:spPr bwMode="auto">
            <a:xfrm>
              <a:off x="1269872" y="4422346"/>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25" name="Фигура">
              <a:extLst>
                <a:ext uri="{FF2B5EF4-FFF2-40B4-BE49-F238E27FC236}">
                  <a16:creationId xmlns:a16="http://schemas.microsoft.com/office/drawing/2014/main" xmlns="" id="{B40B0F89-758C-44CC-AE53-C021D47F8836}"/>
                </a:ext>
              </a:extLst>
            </p:cNvPr>
            <p:cNvSpPr/>
            <p:nvPr/>
          </p:nvSpPr>
          <p:spPr bwMode="auto">
            <a:xfrm>
              <a:off x="717877" y="4506593"/>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6" name="Фигура">
              <a:extLst>
                <a:ext uri="{FF2B5EF4-FFF2-40B4-BE49-F238E27FC236}">
                  <a16:creationId xmlns:a16="http://schemas.microsoft.com/office/drawing/2014/main" xmlns="" id="{04440411-EB03-40E1-98F6-C0880B9F2C16}"/>
                </a:ext>
              </a:extLst>
            </p:cNvPr>
            <p:cNvSpPr/>
            <p:nvPr/>
          </p:nvSpPr>
          <p:spPr bwMode="auto">
            <a:xfrm>
              <a:off x="725860" y="5423538"/>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7" name="Фигура">
              <a:extLst>
                <a:ext uri="{FF2B5EF4-FFF2-40B4-BE49-F238E27FC236}">
                  <a16:creationId xmlns:a16="http://schemas.microsoft.com/office/drawing/2014/main" xmlns="" id="{204BC993-97C3-470F-98C5-41D55EC636B0}"/>
                </a:ext>
              </a:extLst>
            </p:cNvPr>
            <p:cNvSpPr/>
            <p:nvPr/>
          </p:nvSpPr>
          <p:spPr bwMode="auto">
            <a:xfrm>
              <a:off x="1447979" y="5244666"/>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8" name="Фигура">
              <a:extLst>
                <a:ext uri="{FF2B5EF4-FFF2-40B4-BE49-F238E27FC236}">
                  <a16:creationId xmlns:a16="http://schemas.microsoft.com/office/drawing/2014/main" xmlns="" id="{4E2C3E2F-C966-4E0B-809C-79F4AFD8A3F9}"/>
                </a:ext>
              </a:extLst>
            </p:cNvPr>
            <p:cNvSpPr>
              <a:spLocks/>
            </p:cNvSpPr>
            <p:nvPr/>
          </p:nvSpPr>
          <p:spPr bwMode="auto">
            <a:xfrm>
              <a:off x="1668333" y="4732275"/>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29" name="TextBox 28">
              <a:extLst>
                <a:ext uri="{FF2B5EF4-FFF2-40B4-BE49-F238E27FC236}">
                  <a16:creationId xmlns:a16="http://schemas.microsoft.com/office/drawing/2014/main" xmlns="" id="{F684DD50-5033-44DB-BBCD-9ECB19E235AD}"/>
                </a:ext>
              </a:extLst>
            </p:cNvPr>
            <p:cNvSpPr txBox="1"/>
            <p:nvPr/>
          </p:nvSpPr>
          <p:spPr>
            <a:xfrm>
              <a:off x="1258653" y="4389481"/>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01</a:t>
              </a:r>
            </a:p>
          </p:txBody>
        </p:sp>
        <p:sp>
          <p:nvSpPr>
            <p:cNvPr id="30" name="TextBox 29">
              <a:extLst>
                <a:ext uri="{FF2B5EF4-FFF2-40B4-BE49-F238E27FC236}">
                  <a16:creationId xmlns:a16="http://schemas.microsoft.com/office/drawing/2014/main" xmlns="" id="{93C45EC1-2050-4EF8-B6AC-8E528F7DB458}"/>
                </a:ext>
              </a:extLst>
            </p:cNvPr>
            <p:cNvSpPr txBox="1"/>
            <p:nvPr/>
          </p:nvSpPr>
          <p:spPr>
            <a:xfrm>
              <a:off x="1876458" y="4887396"/>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02</a:t>
              </a:r>
            </a:p>
          </p:txBody>
        </p:sp>
        <p:sp>
          <p:nvSpPr>
            <p:cNvPr id="31" name="TextBox 30">
              <a:extLst>
                <a:ext uri="{FF2B5EF4-FFF2-40B4-BE49-F238E27FC236}">
                  <a16:creationId xmlns:a16="http://schemas.microsoft.com/office/drawing/2014/main" xmlns="" id="{78B7CBFC-3305-40F3-ABEA-E9B91042C281}"/>
                </a:ext>
              </a:extLst>
            </p:cNvPr>
            <p:cNvSpPr txBox="1"/>
            <p:nvPr/>
          </p:nvSpPr>
          <p:spPr>
            <a:xfrm>
              <a:off x="1568467" y="5613224"/>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03</a:t>
              </a:r>
            </a:p>
          </p:txBody>
        </p:sp>
        <p:sp>
          <p:nvSpPr>
            <p:cNvPr id="32" name="TextBox 31">
              <a:extLst>
                <a:ext uri="{FF2B5EF4-FFF2-40B4-BE49-F238E27FC236}">
                  <a16:creationId xmlns:a16="http://schemas.microsoft.com/office/drawing/2014/main" xmlns="" id="{8A68DFB8-0086-4AE9-BE1F-E138213E01D2}"/>
                </a:ext>
              </a:extLst>
            </p:cNvPr>
            <p:cNvSpPr txBox="1"/>
            <p:nvPr/>
          </p:nvSpPr>
          <p:spPr>
            <a:xfrm>
              <a:off x="818271" y="5546878"/>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04</a:t>
              </a:r>
            </a:p>
          </p:txBody>
        </p:sp>
        <p:sp>
          <p:nvSpPr>
            <p:cNvPr id="33" name="TextBox 32">
              <a:extLst>
                <a:ext uri="{FF2B5EF4-FFF2-40B4-BE49-F238E27FC236}">
                  <a16:creationId xmlns:a16="http://schemas.microsoft.com/office/drawing/2014/main" xmlns="" id="{43DA07E9-4714-4C64-8FBB-8B50D0650863}"/>
                </a:ext>
              </a:extLst>
            </p:cNvPr>
            <p:cNvSpPr txBox="1"/>
            <p:nvPr/>
          </p:nvSpPr>
          <p:spPr>
            <a:xfrm>
              <a:off x="646198" y="4794219"/>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3818258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p:cNvSpPr>
            <a:spLocks noGrp="1"/>
          </p:cNvSpPr>
          <p:nvPr>
            <p:ph sz="quarter" idx="4294967295"/>
          </p:nvPr>
        </p:nvSpPr>
        <p:spPr>
          <a:xfrm>
            <a:off x="334434" y="2569944"/>
            <a:ext cx="11523133" cy="4027407"/>
          </a:xfrm>
          <a:prstGeom prst="rect">
            <a:avLst/>
          </a:prstGeom>
          <a:ln>
            <a:noFill/>
          </a:ln>
        </p:spPr>
        <p:txBody>
          <a:bodyPr>
            <a:normAutofit/>
          </a:bodyPr>
          <a:lstStyle/>
          <a:p>
            <a:r>
              <a:rPr lang="en-GB" sz="1600" b="1" dirty="0">
                <a:latin typeface="Arial" pitchFamily="34" charset="0"/>
                <a:cs typeface="Arial" pitchFamily="34" charset="0"/>
              </a:rPr>
              <a:t>Before primary care networks</a:t>
            </a:r>
          </a:p>
          <a:p>
            <a:r>
              <a:rPr lang="en-GB" sz="1600" dirty="0">
                <a:latin typeface="Arial" pitchFamily="34" charset="0"/>
                <a:cs typeface="Arial" pitchFamily="34" charset="0"/>
              </a:rPr>
              <a:t>Mohammed has been to ED regularly when he has problems breathing. No-one has really mentioned asthma so Mum thinks this is just because he has colds and coughs so much. He sometimes has a blue inhaler but Mohammed finds it hard to use.  </a:t>
            </a:r>
          </a:p>
          <a:p>
            <a:r>
              <a:rPr lang="en-GB" sz="1600" b="1" dirty="0">
                <a:latin typeface="Arial" pitchFamily="34" charset="0"/>
                <a:cs typeface="Arial" pitchFamily="34" charset="0"/>
              </a:rPr>
              <a:t>After primary care networks</a:t>
            </a:r>
          </a:p>
          <a:p>
            <a:r>
              <a:rPr lang="en-GB" sz="1600" dirty="0">
                <a:latin typeface="Arial" pitchFamily="34" charset="0"/>
                <a:cs typeface="Arial" pitchFamily="34" charset="0"/>
              </a:rPr>
              <a:t>The PCN asthma nurse runs the prevalence finder through the GP systems and identifies that Mohammed has been having regular salbutamol but no diagnosis of asthma. He is called to the PCN where a trained technician undertakes spirometry and </a:t>
            </a:r>
            <a:r>
              <a:rPr lang="en-GB" sz="1600" dirty="0" err="1">
                <a:latin typeface="Arial" pitchFamily="34" charset="0"/>
                <a:cs typeface="Arial" pitchFamily="34" charset="0"/>
              </a:rPr>
              <a:t>FeNo</a:t>
            </a:r>
            <a:r>
              <a:rPr lang="en-GB" sz="1600" dirty="0">
                <a:latin typeface="Arial" pitchFamily="34" charset="0"/>
                <a:cs typeface="Arial" pitchFamily="34" charset="0"/>
              </a:rPr>
              <a:t> test leading to the asthma specialist nurse to diagnose asthma. His key worker/care navigator at the PCN arranges for Mohammed (and his Mum) to have an asthma management plan which includes some education about self management and what to do in various situations. The key worker notes that Mohammed’s asthma review will need to be arranged for a year’s time. </a:t>
            </a:r>
          </a:p>
          <a:p>
            <a:r>
              <a:rPr lang="en-GB" sz="1600" dirty="0">
                <a:latin typeface="Arial" pitchFamily="34" charset="0"/>
                <a:cs typeface="Arial" pitchFamily="34" charset="0"/>
              </a:rPr>
              <a:t>Mohammed’s pharmacist checks that Mum and Mohammed know how to use his asthma inhaler properly and suggests using a spacer. Mohammed hasn’t been to ED in over a year and Mum feels more in control of Mohammed’s asthma and knows how to manage it effectively. Mohammed can now take part in sports and happily tells his friends about his new inhalers.  </a:t>
            </a:r>
          </a:p>
        </p:txBody>
      </p:sp>
      <p:sp>
        <p:nvSpPr>
          <p:cNvPr id="17" name="Rectangle 16">
            <a:extLst>
              <a:ext uri="{FF2B5EF4-FFF2-40B4-BE49-F238E27FC236}">
                <a16:creationId xmlns:a16="http://schemas.microsoft.com/office/drawing/2014/main" xmlns="" id="{062B9AFE-5A87-4684-9700-0C3E5CA2EB6D}"/>
              </a:ext>
            </a:extLst>
          </p:cNvPr>
          <p:cNvSpPr/>
          <p:nvPr/>
        </p:nvSpPr>
        <p:spPr>
          <a:xfrm>
            <a:off x="334434" y="996119"/>
            <a:ext cx="11523133" cy="1200329"/>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wrap="square" anchor="ctr">
            <a:spAutoFit/>
          </a:bodyPr>
          <a:lstStyle/>
          <a:p>
            <a:pPr marL="269875" lvl="2"/>
            <a:r>
              <a:rPr lang="en-GB" dirty="0">
                <a:latin typeface="Arial" pitchFamily="34" charset="0"/>
                <a:cs typeface="Arial" pitchFamily="34" charset="0"/>
              </a:rPr>
              <a:t>5-year-old Mohammed has recurrent episodes of wheeze but no diagnosis of asthma; he has had recurrent ED admissions for asthma over the past 2 years. Mohammed doesn’t like to do sports in case he has problems breathing. </a:t>
            </a:r>
          </a:p>
          <a:p>
            <a:pPr marL="269875" lvl="2"/>
            <a:r>
              <a:rPr lang="en-GB" dirty="0">
                <a:latin typeface="Arial" pitchFamily="34" charset="0"/>
                <a:cs typeface="Arial" pitchFamily="34" charset="0"/>
              </a:rPr>
              <a:t>He lives with his parents and 2 other siblings at home. </a:t>
            </a:r>
          </a:p>
        </p:txBody>
      </p:sp>
      <p:sp>
        <p:nvSpPr>
          <p:cNvPr id="18" name="Title 1">
            <a:extLst>
              <a:ext uri="{FF2B5EF4-FFF2-40B4-BE49-F238E27FC236}">
                <a16:creationId xmlns:a16="http://schemas.microsoft.com/office/drawing/2014/main" xmlns="" id="{DECC30E0-5973-4886-B3D0-89C1962868B9}"/>
              </a:ext>
            </a:extLst>
          </p:cNvPr>
          <p:cNvSpPr txBox="1">
            <a:spLocks/>
          </p:cNvSpPr>
          <p:nvPr/>
        </p:nvSpPr>
        <p:spPr>
          <a:xfrm>
            <a:off x="990600" y="168119"/>
            <a:ext cx="10515600" cy="828000"/>
          </a:xfrm>
          <a:prstGeom prst="rect">
            <a:avLst/>
          </a:prstGeom>
          <a:noFill/>
        </p:spPr>
        <p:txBody>
          <a:bodyPr vert="horz" wrap="none" lIns="91440" tIns="45720" rIns="91440" bIns="45720" rtlCol="0" anchor="ctr">
            <a:noAutofit/>
          </a:bodyPr>
          <a:lstStyle>
            <a:lvl1pPr marL="95250" indent="0" algn="l" defTabSz="914172" rtl="0" eaLnBrk="1" latinLnBrk="0" hangingPunct="1">
              <a:lnSpc>
                <a:spcPct val="90000"/>
              </a:lnSpc>
              <a:spcBef>
                <a:spcPct val="0"/>
              </a:spcBef>
              <a:buNone/>
              <a:defRPr sz="4399" b="1" i="0" kern="1200" baseline="0">
                <a:solidFill>
                  <a:schemeClr val="bg1"/>
                </a:solidFill>
                <a:latin typeface="Poppins" pitchFamily="2" charset="77"/>
                <a:ea typeface="+mj-ea"/>
                <a:cs typeface="+mj-cs"/>
              </a:defRPr>
            </a:lvl1pPr>
          </a:lstStyle>
          <a:p>
            <a:pPr algn="ctr" defTabSz="914217"/>
            <a:r>
              <a:rPr lang="en-US" sz="3000" dirty="0">
                <a:solidFill>
                  <a:srgbClr val="0070C0"/>
                </a:solidFill>
                <a:ea typeface="+mn-ea"/>
              </a:rPr>
              <a:t>Workforce transformation; new ways of working II</a:t>
            </a:r>
          </a:p>
        </p:txBody>
      </p:sp>
      <p:grpSp>
        <p:nvGrpSpPr>
          <p:cNvPr id="19" name="Group 18">
            <a:extLst>
              <a:ext uri="{FF2B5EF4-FFF2-40B4-BE49-F238E27FC236}">
                <a16:creationId xmlns:a16="http://schemas.microsoft.com/office/drawing/2014/main" xmlns="" id="{0882BE1D-2714-4D1B-8FA9-94E9736DCD77}"/>
              </a:ext>
            </a:extLst>
          </p:cNvPr>
          <p:cNvGrpSpPr/>
          <p:nvPr/>
        </p:nvGrpSpPr>
        <p:grpSpPr>
          <a:xfrm>
            <a:off x="11262300" y="9831"/>
            <a:ext cx="972000" cy="972000"/>
            <a:chOff x="646198" y="4389481"/>
            <a:chExt cx="1957552" cy="1804791"/>
          </a:xfrm>
        </p:grpSpPr>
        <p:sp>
          <p:nvSpPr>
            <p:cNvPr id="34" name="Фигура">
              <a:extLst>
                <a:ext uri="{FF2B5EF4-FFF2-40B4-BE49-F238E27FC236}">
                  <a16:creationId xmlns:a16="http://schemas.microsoft.com/office/drawing/2014/main" xmlns="" id="{F49316AC-6F57-43E8-8F45-9CF34F01B350}"/>
                </a:ext>
              </a:extLst>
            </p:cNvPr>
            <p:cNvSpPr>
              <a:spLocks/>
            </p:cNvSpPr>
            <p:nvPr/>
          </p:nvSpPr>
          <p:spPr bwMode="auto">
            <a:xfrm>
              <a:off x="1269872" y="4422346"/>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35" name="Фигура">
              <a:extLst>
                <a:ext uri="{FF2B5EF4-FFF2-40B4-BE49-F238E27FC236}">
                  <a16:creationId xmlns:a16="http://schemas.microsoft.com/office/drawing/2014/main" xmlns="" id="{6CCE3936-B0B7-4AF8-BE02-D30857082BEF}"/>
                </a:ext>
              </a:extLst>
            </p:cNvPr>
            <p:cNvSpPr/>
            <p:nvPr/>
          </p:nvSpPr>
          <p:spPr bwMode="auto">
            <a:xfrm>
              <a:off x="717877" y="4506593"/>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36" name="Фигура">
              <a:extLst>
                <a:ext uri="{FF2B5EF4-FFF2-40B4-BE49-F238E27FC236}">
                  <a16:creationId xmlns:a16="http://schemas.microsoft.com/office/drawing/2014/main" xmlns="" id="{0B741C4A-22E8-4CE6-A71B-D67A84E57F83}"/>
                </a:ext>
              </a:extLst>
            </p:cNvPr>
            <p:cNvSpPr/>
            <p:nvPr/>
          </p:nvSpPr>
          <p:spPr bwMode="auto">
            <a:xfrm>
              <a:off x="725860" y="5423538"/>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37" name="Фигура">
              <a:extLst>
                <a:ext uri="{FF2B5EF4-FFF2-40B4-BE49-F238E27FC236}">
                  <a16:creationId xmlns:a16="http://schemas.microsoft.com/office/drawing/2014/main" xmlns="" id="{32E7E02E-67AB-4541-B4DA-36992A0CE41E}"/>
                </a:ext>
              </a:extLst>
            </p:cNvPr>
            <p:cNvSpPr/>
            <p:nvPr/>
          </p:nvSpPr>
          <p:spPr bwMode="auto">
            <a:xfrm>
              <a:off x="1447979" y="5244666"/>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38" name="Фигура">
              <a:extLst>
                <a:ext uri="{FF2B5EF4-FFF2-40B4-BE49-F238E27FC236}">
                  <a16:creationId xmlns:a16="http://schemas.microsoft.com/office/drawing/2014/main" xmlns="" id="{76F758CC-9CFB-4B34-851C-8DF4AF387B03}"/>
                </a:ext>
              </a:extLst>
            </p:cNvPr>
            <p:cNvSpPr>
              <a:spLocks/>
            </p:cNvSpPr>
            <p:nvPr/>
          </p:nvSpPr>
          <p:spPr bwMode="auto">
            <a:xfrm>
              <a:off x="1668333" y="4732275"/>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39" name="TextBox 38">
              <a:extLst>
                <a:ext uri="{FF2B5EF4-FFF2-40B4-BE49-F238E27FC236}">
                  <a16:creationId xmlns:a16="http://schemas.microsoft.com/office/drawing/2014/main" xmlns="" id="{73F671FE-A56D-42F6-A97E-93A04E384D02}"/>
                </a:ext>
              </a:extLst>
            </p:cNvPr>
            <p:cNvSpPr txBox="1"/>
            <p:nvPr/>
          </p:nvSpPr>
          <p:spPr>
            <a:xfrm>
              <a:off x="1258653" y="4389481"/>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01</a:t>
              </a:r>
            </a:p>
          </p:txBody>
        </p:sp>
        <p:sp>
          <p:nvSpPr>
            <p:cNvPr id="40" name="TextBox 39">
              <a:extLst>
                <a:ext uri="{FF2B5EF4-FFF2-40B4-BE49-F238E27FC236}">
                  <a16:creationId xmlns:a16="http://schemas.microsoft.com/office/drawing/2014/main" xmlns="" id="{CFC6F541-1F3F-4874-B34F-ABE8F0AA0720}"/>
                </a:ext>
              </a:extLst>
            </p:cNvPr>
            <p:cNvSpPr txBox="1"/>
            <p:nvPr/>
          </p:nvSpPr>
          <p:spPr>
            <a:xfrm>
              <a:off x="1876458" y="4887396"/>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02</a:t>
              </a:r>
            </a:p>
          </p:txBody>
        </p:sp>
        <p:sp>
          <p:nvSpPr>
            <p:cNvPr id="41" name="TextBox 40">
              <a:extLst>
                <a:ext uri="{FF2B5EF4-FFF2-40B4-BE49-F238E27FC236}">
                  <a16:creationId xmlns:a16="http://schemas.microsoft.com/office/drawing/2014/main" xmlns="" id="{323BB443-E8FB-4651-A11F-011C9A38EE68}"/>
                </a:ext>
              </a:extLst>
            </p:cNvPr>
            <p:cNvSpPr txBox="1"/>
            <p:nvPr/>
          </p:nvSpPr>
          <p:spPr>
            <a:xfrm>
              <a:off x="1568467" y="5613224"/>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03</a:t>
              </a:r>
            </a:p>
          </p:txBody>
        </p:sp>
        <p:sp>
          <p:nvSpPr>
            <p:cNvPr id="42" name="TextBox 41">
              <a:extLst>
                <a:ext uri="{FF2B5EF4-FFF2-40B4-BE49-F238E27FC236}">
                  <a16:creationId xmlns:a16="http://schemas.microsoft.com/office/drawing/2014/main" xmlns="" id="{CE4AAF99-FF39-4744-B647-DB400B7BB99D}"/>
                </a:ext>
              </a:extLst>
            </p:cNvPr>
            <p:cNvSpPr txBox="1"/>
            <p:nvPr/>
          </p:nvSpPr>
          <p:spPr>
            <a:xfrm>
              <a:off x="818271" y="5546878"/>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04</a:t>
              </a:r>
            </a:p>
          </p:txBody>
        </p:sp>
        <p:sp>
          <p:nvSpPr>
            <p:cNvPr id="43" name="TextBox 42">
              <a:extLst>
                <a:ext uri="{FF2B5EF4-FFF2-40B4-BE49-F238E27FC236}">
                  <a16:creationId xmlns:a16="http://schemas.microsoft.com/office/drawing/2014/main" xmlns="" id="{12299213-6FF7-40AF-AA0B-9C1659B992F2}"/>
                </a:ext>
              </a:extLst>
            </p:cNvPr>
            <p:cNvSpPr txBox="1"/>
            <p:nvPr/>
          </p:nvSpPr>
          <p:spPr>
            <a:xfrm>
              <a:off x="646198" y="4794219"/>
              <a:ext cx="727292" cy="550154"/>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277830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ed&#10;&#10;Description automatically generated">
            <a:extLst>
              <a:ext uri="{FF2B5EF4-FFF2-40B4-BE49-F238E27FC236}">
                <a16:creationId xmlns:a16="http://schemas.microsoft.com/office/drawing/2014/main" xmlns="" id="{C2708AD6-9A22-4D56-AB9C-98D82F767518}"/>
              </a:ext>
            </a:extLst>
          </p:cNvPr>
          <p:cNvPicPr>
            <a:picLocks noChangeAspect="1"/>
          </p:cNvPicPr>
          <p:nvPr/>
        </p:nvPicPr>
        <p:blipFill>
          <a:blip r:embed="rId2">
            <a:alphaModFix amt="32000"/>
            <a:extLst>
              <a:ext uri="{28A0092B-C50C-407E-A947-70E740481C1C}">
                <a14:useLocalDpi xmlns:a14="http://schemas.microsoft.com/office/drawing/2010/main" val="0"/>
              </a:ext>
            </a:extLst>
          </a:blip>
          <a:stretch>
            <a:fillRect/>
          </a:stretch>
        </p:blipFill>
        <p:spPr>
          <a:xfrm>
            <a:off x="345127" y="3928363"/>
            <a:ext cx="5093147" cy="2586996"/>
          </a:xfrm>
          <a:prstGeom prst="rect">
            <a:avLst/>
          </a:prstGeom>
        </p:spPr>
      </p:pic>
      <p:sp>
        <p:nvSpPr>
          <p:cNvPr id="2" name="TextBox 1">
            <a:extLst>
              <a:ext uri="{FF2B5EF4-FFF2-40B4-BE49-F238E27FC236}">
                <a16:creationId xmlns:a16="http://schemas.microsoft.com/office/drawing/2014/main" xmlns="" id="{3DF6EF32-C5E3-4836-A99F-0DEFAD474225}"/>
              </a:ext>
            </a:extLst>
          </p:cNvPr>
          <p:cNvSpPr txBox="1"/>
          <p:nvPr/>
        </p:nvSpPr>
        <p:spPr>
          <a:xfrm>
            <a:off x="117427" y="239798"/>
            <a:ext cx="11103489" cy="553998"/>
          </a:xfrm>
          <a:prstGeom prst="rect">
            <a:avLst/>
          </a:prstGeom>
          <a:noFill/>
        </p:spPr>
        <p:txBody>
          <a:bodyPr wrap="none" rtlCol="0">
            <a:spAutoFit/>
          </a:bodyPr>
          <a:lstStyle/>
          <a:p>
            <a:pPr algn="ctr" defTabSz="914217"/>
            <a:r>
              <a:rPr lang="en-US" sz="3000" b="1" dirty="0">
                <a:solidFill>
                  <a:srgbClr val="0070C0"/>
                </a:solidFill>
                <a:latin typeface="Poppins" pitchFamily="2" charset="77"/>
                <a:cs typeface="Poppins" pitchFamily="2" charset="77"/>
              </a:rPr>
              <a:t>Starting with your local population; understanding need and demand</a:t>
            </a:r>
          </a:p>
        </p:txBody>
      </p:sp>
      <p:pic>
        <p:nvPicPr>
          <p:cNvPr id="3" name="Picture 2">
            <a:extLst>
              <a:ext uri="{FF2B5EF4-FFF2-40B4-BE49-F238E27FC236}">
                <a16:creationId xmlns:a16="http://schemas.microsoft.com/office/drawing/2014/main" xmlns="" id="{2365164D-4075-4D88-AC1A-FF6E0BEBC2F1}"/>
              </a:ext>
            </a:extLst>
          </p:cNvPr>
          <p:cNvPicPr>
            <a:picLocks noChangeAspect="1"/>
          </p:cNvPicPr>
          <p:nvPr/>
        </p:nvPicPr>
        <p:blipFill>
          <a:blip r:embed="rId3"/>
          <a:stretch>
            <a:fillRect/>
          </a:stretch>
        </p:blipFill>
        <p:spPr>
          <a:xfrm>
            <a:off x="4296297" y="1018697"/>
            <a:ext cx="1440360" cy="1985640"/>
          </a:xfrm>
          <a:prstGeom prst="rect">
            <a:avLst/>
          </a:prstGeom>
          <a:ln>
            <a:solidFill>
              <a:schemeClr val="tx2"/>
            </a:solidFill>
          </a:ln>
        </p:spPr>
      </p:pic>
      <p:sp>
        <p:nvSpPr>
          <p:cNvPr id="5" name="Rectangle 4">
            <a:extLst>
              <a:ext uri="{FF2B5EF4-FFF2-40B4-BE49-F238E27FC236}">
                <a16:creationId xmlns:a16="http://schemas.microsoft.com/office/drawing/2014/main" xmlns="" id="{DF445822-2ED1-48E5-A01F-6ACD41017320}"/>
              </a:ext>
            </a:extLst>
          </p:cNvPr>
          <p:cNvSpPr/>
          <p:nvPr/>
        </p:nvSpPr>
        <p:spPr>
          <a:xfrm>
            <a:off x="159681" y="942380"/>
            <a:ext cx="3959932" cy="2339102"/>
          </a:xfrm>
          <a:prstGeom prst="rect">
            <a:avLst/>
          </a:prstGeom>
        </p:spPr>
        <p:txBody>
          <a:bodyPr wrap="square">
            <a:spAutoFit/>
          </a:bodyPr>
          <a:lstStyle/>
          <a:p>
            <a:r>
              <a:rPr lang="en-US" sz="1200" b="1" dirty="0">
                <a:solidFill>
                  <a:srgbClr val="0070C0"/>
                </a:solidFill>
              </a:rPr>
              <a:t>Fingertips </a:t>
            </a:r>
            <a:r>
              <a:rPr lang="mr-IN" sz="1200" b="1" dirty="0">
                <a:solidFill>
                  <a:srgbClr val="0070C0"/>
                </a:solidFill>
              </a:rPr>
              <a:t>–</a:t>
            </a:r>
            <a:r>
              <a:rPr lang="en-US" sz="1200" b="1" dirty="0">
                <a:solidFill>
                  <a:srgbClr val="0070C0"/>
                </a:solidFill>
              </a:rPr>
              <a:t> atlas of variation, Public Health England</a:t>
            </a:r>
          </a:p>
          <a:p>
            <a:endParaRPr lang="en-GB" sz="1200" dirty="0"/>
          </a:p>
          <a:p>
            <a:r>
              <a:rPr lang="en-GB" sz="1100" dirty="0"/>
              <a:t>The fingertips profiles are a rich source of indicators across a range of health and wellbeing themes that have been designed to support Joint Strategic Needs Assessment (JSNA) and commissioning to improve health and wellbeing and reduce inequalities. </a:t>
            </a:r>
          </a:p>
          <a:p>
            <a:endParaRPr lang="en-GB" sz="1100" dirty="0"/>
          </a:p>
          <a:p>
            <a:r>
              <a:rPr lang="en-GB" sz="1100" dirty="0"/>
              <a:t>They also enable PCNs to:</a:t>
            </a:r>
          </a:p>
          <a:p>
            <a:pPr marL="171450" indent="-171450">
              <a:buFont typeface="Arial" panose="020B0604020202020204" pitchFamily="34" charset="0"/>
              <a:buChar char="•"/>
            </a:pPr>
            <a:r>
              <a:rPr lang="en-GB" sz="1100" dirty="0"/>
              <a:t>Browse indicators at different geographical levels</a:t>
            </a:r>
          </a:p>
          <a:p>
            <a:pPr marL="171450" indent="-171450">
              <a:buFont typeface="Arial" panose="020B0604020202020204" pitchFamily="34" charset="0"/>
              <a:buChar char="•"/>
            </a:pPr>
            <a:r>
              <a:rPr lang="en-GB" sz="1100" dirty="0"/>
              <a:t>Benchmark against the regional or England average</a:t>
            </a:r>
          </a:p>
          <a:p>
            <a:pPr marL="171450" indent="-171450">
              <a:buFont typeface="Arial" panose="020B0604020202020204" pitchFamily="34" charset="0"/>
              <a:buChar char="•"/>
            </a:pPr>
            <a:r>
              <a:rPr lang="en-GB" sz="1100" dirty="0"/>
              <a:t>Export data to use locally</a:t>
            </a:r>
          </a:p>
          <a:p>
            <a:endParaRPr lang="en-US" sz="1200" b="1" dirty="0">
              <a:solidFill>
                <a:srgbClr val="0070C0"/>
              </a:solidFill>
            </a:endParaRPr>
          </a:p>
        </p:txBody>
      </p:sp>
      <p:sp>
        <p:nvSpPr>
          <p:cNvPr id="15" name="Rectangle 14">
            <a:extLst>
              <a:ext uri="{FF2B5EF4-FFF2-40B4-BE49-F238E27FC236}">
                <a16:creationId xmlns:a16="http://schemas.microsoft.com/office/drawing/2014/main" xmlns="" id="{06FFBD96-E743-47C9-85D1-EECB25A530E6}"/>
              </a:ext>
            </a:extLst>
          </p:cNvPr>
          <p:cNvSpPr/>
          <p:nvPr/>
        </p:nvSpPr>
        <p:spPr>
          <a:xfrm>
            <a:off x="193546" y="3712627"/>
            <a:ext cx="5553776" cy="1938992"/>
          </a:xfrm>
          <a:prstGeom prst="rect">
            <a:avLst/>
          </a:prstGeom>
        </p:spPr>
        <p:txBody>
          <a:bodyPr wrap="square">
            <a:spAutoFit/>
          </a:bodyPr>
          <a:lstStyle/>
          <a:p>
            <a:r>
              <a:rPr lang="en-US" sz="1200" b="1" dirty="0">
                <a:solidFill>
                  <a:srgbClr val="0070C0"/>
                </a:solidFill>
              </a:rPr>
              <a:t>NHS Right Care ‘where to look’ packs</a:t>
            </a:r>
          </a:p>
          <a:p>
            <a:r>
              <a:rPr lang="en-GB" sz="1200" dirty="0"/>
              <a:t>Where to Look packs with 2017/18 data are now available. The packs cover the main NHS programme budgeting categories including cardiovascular disease, respiratory, mental health and cancer and are personalised for each CCG.</a:t>
            </a:r>
          </a:p>
          <a:p>
            <a:endParaRPr lang="en-GB" sz="1200" dirty="0"/>
          </a:p>
          <a:p>
            <a:r>
              <a:rPr lang="en-GB" sz="1200" dirty="0"/>
              <a:t>Using demographically matched comparators, each system can develop local plans that focus on opportunities which have the potential to provide the biggest improvements in health outcomes, resource allocation and reducing unwarranted variation and health inequalities.</a:t>
            </a:r>
          </a:p>
          <a:p>
            <a:endParaRPr lang="en-US" sz="1200" b="1" dirty="0">
              <a:solidFill>
                <a:srgbClr val="0070C0"/>
              </a:solidFill>
            </a:endParaRPr>
          </a:p>
        </p:txBody>
      </p:sp>
      <p:cxnSp>
        <p:nvCxnSpPr>
          <p:cNvPr id="20" name="Straight Connector 19">
            <a:extLst>
              <a:ext uri="{FF2B5EF4-FFF2-40B4-BE49-F238E27FC236}">
                <a16:creationId xmlns:a16="http://schemas.microsoft.com/office/drawing/2014/main" xmlns="" id="{28514E4F-5113-4845-A58C-1010C0606AAA}"/>
              </a:ext>
            </a:extLst>
          </p:cNvPr>
          <p:cNvCxnSpPr>
            <a:cxnSpLocks/>
          </p:cNvCxnSpPr>
          <p:nvPr/>
        </p:nvCxnSpPr>
        <p:spPr>
          <a:xfrm>
            <a:off x="182880" y="780685"/>
            <a:ext cx="5553777"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760CE529-79D5-420A-8095-DB6A50BCE7A6}"/>
              </a:ext>
            </a:extLst>
          </p:cNvPr>
          <p:cNvSpPr/>
          <p:nvPr/>
        </p:nvSpPr>
        <p:spPr>
          <a:xfrm>
            <a:off x="167822" y="3085287"/>
            <a:ext cx="3548151" cy="276999"/>
          </a:xfrm>
          <a:prstGeom prst="rect">
            <a:avLst/>
          </a:prstGeom>
        </p:spPr>
        <p:txBody>
          <a:bodyPr wrap="none">
            <a:spAutoFit/>
          </a:bodyPr>
          <a:lstStyle/>
          <a:p>
            <a:r>
              <a:rPr lang="en-US" sz="1200" dirty="0">
                <a:hlinkClick r:id="rId4"/>
              </a:rPr>
              <a:t>https://fingertips.phe.org.uk/profile/atlas-of-variation</a:t>
            </a:r>
            <a:endParaRPr lang="en-GB" sz="1200" dirty="0"/>
          </a:p>
        </p:txBody>
      </p:sp>
      <p:sp>
        <p:nvSpPr>
          <p:cNvPr id="30" name="Rectangle 29">
            <a:extLst>
              <a:ext uri="{FF2B5EF4-FFF2-40B4-BE49-F238E27FC236}">
                <a16:creationId xmlns:a16="http://schemas.microsoft.com/office/drawing/2014/main" xmlns="" id="{50A8477E-0354-4BB8-814A-0EAA7B9DC6BD}"/>
              </a:ext>
            </a:extLst>
          </p:cNvPr>
          <p:cNvSpPr/>
          <p:nvPr/>
        </p:nvSpPr>
        <p:spPr>
          <a:xfrm>
            <a:off x="182879" y="5656418"/>
            <a:ext cx="5553775" cy="461665"/>
          </a:xfrm>
          <a:prstGeom prst="rect">
            <a:avLst/>
          </a:prstGeom>
        </p:spPr>
        <p:txBody>
          <a:bodyPr wrap="square">
            <a:spAutoFit/>
          </a:bodyPr>
          <a:lstStyle/>
          <a:p>
            <a:r>
              <a:rPr lang="en-US" sz="1200" dirty="0">
                <a:hlinkClick r:id="rId5"/>
              </a:rPr>
              <a:t>https://www.england.nhs.uk/rightcare/products/ccg-data-packs/where-to-look-packs/#london</a:t>
            </a:r>
            <a:endParaRPr lang="en-GB" sz="1200" dirty="0"/>
          </a:p>
        </p:txBody>
      </p:sp>
      <p:sp>
        <p:nvSpPr>
          <p:cNvPr id="33" name="Rectangle 32">
            <a:extLst>
              <a:ext uri="{FF2B5EF4-FFF2-40B4-BE49-F238E27FC236}">
                <a16:creationId xmlns:a16="http://schemas.microsoft.com/office/drawing/2014/main" xmlns="" id="{C762844F-1EE5-4C12-93F2-5A3EAE46EB31}"/>
              </a:ext>
            </a:extLst>
          </p:cNvPr>
          <p:cNvSpPr/>
          <p:nvPr/>
        </p:nvSpPr>
        <p:spPr>
          <a:xfrm>
            <a:off x="6314949" y="983765"/>
            <a:ext cx="5287476" cy="1631216"/>
          </a:xfrm>
          <a:prstGeom prst="rect">
            <a:avLst/>
          </a:prstGeom>
        </p:spPr>
        <p:txBody>
          <a:bodyPr wrap="square">
            <a:spAutoFit/>
          </a:bodyPr>
          <a:lstStyle/>
          <a:p>
            <a:r>
              <a:rPr lang="en-GB" sz="1200" b="1" dirty="0">
                <a:solidFill>
                  <a:srgbClr val="0070C0"/>
                </a:solidFill>
              </a:rPr>
              <a:t>Joint Strategic Needs Assessment (JSNA)</a:t>
            </a:r>
            <a:endParaRPr lang="en-GB" sz="1200" dirty="0"/>
          </a:p>
          <a:p>
            <a:r>
              <a:rPr lang="en-GB" sz="1100" dirty="0"/>
              <a:t>The JSNA is a process through which the Local Authority’s social care services (Education, Social Care and Wellbeing) work together with public health and NHS services to assess the needs of their population and determine priorities for commissioning services.</a:t>
            </a:r>
          </a:p>
          <a:p>
            <a:endParaRPr lang="en-GB" sz="1100" dirty="0"/>
          </a:p>
          <a:p>
            <a:r>
              <a:rPr lang="en-GB" sz="1100" dirty="0"/>
              <a:t>The JSNA core dataset draws together data on population demographics, disease patterns, the wider determinants of health, use of social care and use of health care services.  The Local Authority publishes an overview document and more detailed fact sheets on their website.  See </a:t>
            </a:r>
            <a:r>
              <a:rPr lang="en-GB" sz="1100" dirty="0">
                <a:hlinkClick r:id="rId6"/>
              </a:rPr>
              <a:t>Tower Hamlets JSNA </a:t>
            </a:r>
            <a:r>
              <a:rPr lang="en-GB" sz="1100" dirty="0"/>
              <a:t>as an example.</a:t>
            </a:r>
            <a:endParaRPr lang="en-US" sz="1100" b="1" dirty="0">
              <a:solidFill>
                <a:srgbClr val="0070C0"/>
              </a:solidFill>
            </a:endParaRPr>
          </a:p>
        </p:txBody>
      </p:sp>
      <p:sp>
        <p:nvSpPr>
          <p:cNvPr id="35" name="Rectangle 34">
            <a:extLst>
              <a:ext uri="{FF2B5EF4-FFF2-40B4-BE49-F238E27FC236}">
                <a16:creationId xmlns:a16="http://schemas.microsoft.com/office/drawing/2014/main" xmlns="" id="{78DD79D7-87CC-41D5-8EE2-5A041545D650}"/>
              </a:ext>
            </a:extLst>
          </p:cNvPr>
          <p:cNvSpPr/>
          <p:nvPr/>
        </p:nvSpPr>
        <p:spPr>
          <a:xfrm>
            <a:off x="6320708" y="5246099"/>
            <a:ext cx="5553775" cy="1292661"/>
          </a:xfrm>
          <a:prstGeom prst="rect">
            <a:avLst/>
          </a:prstGeom>
        </p:spPr>
        <p:txBody>
          <a:bodyPr wrap="square">
            <a:spAutoFit/>
          </a:bodyPr>
          <a:lstStyle/>
          <a:p>
            <a:r>
              <a:rPr lang="en-GB" sz="1200" b="1" dirty="0">
                <a:solidFill>
                  <a:srgbClr val="0070C0"/>
                </a:solidFill>
              </a:rPr>
              <a:t>STP clinical effectiveness dashboards</a:t>
            </a:r>
            <a:endParaRPr lang="en-GB" sz="1200" dirty="0"/>
          </a:p>
          <a:p>
            <a:r>
              <a:rPr lang="en-US" sz="1100" dirty="0"/>
              <a:t>STPs often produce a dashboard to help their local providers </a:t>
            </a:r>
            <a:r>
              <a:rPr lang="en-GB" sz="1100" dirty="0"/>
              <a:t>– these dashboards provide data and analytical tools to help clinicians and care professionals understand the health and social care priorities for their local population. </a:t>
            </a:r>
          </a:p>
          <a:p>
            <a:r>
              <a:rPr lang="en-US" sz="1100" dirty="0"/>
              <a:t>Examples:</a:t>
            </a:r>
          </a:p>
          <a:p>
            <a:r>
              <a:rPr lang="en-US" sz="1100" dirty="0"/>
              <a:t>North West London – </a:t>
            </a:r>
            <a:r>
              <a:rPr lang="en-US" sz="1100" dirty="0">
                <a:hlinkClick r:id="rId7"/>
              </a:rPr>
              <a:t>Whole Systems Integrated Dashboard </a:t>
            </a:r>
            <a:endParaRPr lang="en-US" sz="1100" dirty="0"/>
          </a:p>
          <a:p>
            <a:r>
              <a:rPr lang="en-US" sz="1100" dirty="0"/>
              <a:t>North East London – </a:t>
            </a:r>
            <a:r>
              <a:rPr lang="en-US" sz="1100" dirty="0">
                <a:hlinkClick r:id="rId8"/>
              </a:rPr>
              <a:t>Clinical Effectiveness Group</a:t>
            </a:r>
            <a:endParaRPr lang="en-US" sz="1100" dirty="0"/>
          </a:p>
        </p:txBody>
      </p:sp>
      <p:cxnSp>
        <p:nvCxnSpPr>
          <p:cNvPr id="36" name="Straight Connector 35">
            <a:extLst>
              <a:ext uri="{FF2B5EF4-FFF2-40B4-BE49-F238E27FC236}">
                <a16:creationId xmlns:a16="http://schemas.microsoft.com/office/drawing/2014/main" xmlns="" id="{486DF4DA-BE6E-4A97-8605-A1387CE30B62}"/>
              </a:ext>
            </a:extLst>
          </p:cNvPr>
          <p:cNvCxnSpPr>
            <a:cxnSpLocks/>
          </p:cNvCxnSpPr>
          <p:nvPr/>
        </p:nvCxnSpPr>
        <p:spPr>
          <a:xfrm>
            <a:off x="6320709" y="2829311"/>
            <a:ext cx="5553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451B7F9-405A-4506-93C2-B0D2C99F49CF}"/>
              </a:ext>
            </a:extLst>
          </p:cNvPr>
          <p:cNvCxnSpPr>
            <a:cxnSpLocks/>
          </p:cNvCxnSpPr>
          <p:nvPr/>
        </p:nvCxnSpPr>
        <p:spPr>
          <a:xfrm>
            <a:off x="6312568" y="780685"/>
            <a:ext cx="5553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83CFCC7-1F72-475C-9FBE-6806EFF90296}"/>
              </a:ext>
            </a:extLst>
          </p:cNvPr>
          <p:cNvCxnSpPr>
            <a:cxnSpLocks/>
          </p:cNvCxnSpPr>
          <p:nvPr/>
        </p:nvCxnSpPr>
        <p:spPr>
          <a:xfrm>
            <a:off x="182880" y="3523012"/>
            <a:ext cx="5553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864B835-E927-4D60-895B-BECFCC259460}"/>
              </a:ext>
            </a:extLst>
          </p:cNvPr>
          <p:cNvCxnSpPr>
            <a:cxnSpLocks/>
          </p:cNvCxnSpPr>
          <p:nvPr/>
        </p:nvCxnSpPr>
        <p:spPr>
          <a:xfrm>
            <a:off x="182880" y="6575327"/>
            <a:ext cx="5553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94D3687-1F09-4EF0-B1D0-D4629C44B870}"/>
              </a:ext>
            </a:extLst>
          </p:cNvPr>
          <p:cNvCxnSpPr>
            <a:cxnSpLocks/>
          </p:cNvCxnSpPr>
          <p:nvPr/>
        </p:nvCxnSpPr>
        <p:spPr>
          <a:xfrm>
            <a:off x="6312568" y="6575327"/>
            <a:ext cx="5553777"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62802FD5-B273-42A2-9D6A-62BB113B81A4}"/>
              </a:ext>
            </a:extLst>
          </p:cNvPr>
          <p:cNvSpPr/>
          <p:nvPr/>
        </p:nvSpPr>
        <p:spPr>
          <a:xfrm>
            <a:off x="6328846" y="2928656"/>
            <a:ext cx="2771611" cy="1785104"/>
          </a:xfrm>
          <a:prstGeom prst="rect">
            <a:avLst/>
          </a:prstGeom>
        </p:spPr>
        <p:txBody>
          <a:bodyPr wrap="square">
            <a:spAutoFit/>
          </a:bodyPr>
          <a:lstStyle/>
          <a:p>
            <a:r>
              <a:rPr lang="en-GB" sz="1100" dirty="0">
                <a:hlinkClick r:id="rId9"/>
              </a:rPr>
              <a:t>SHAPE Place Atlas</a:t>
            </a:r>
            <a:r>
              <a:rPr lang="en-US" sz="1100" dirty="0"/>
              <a:t> is a web enabled, evidence-based application that informs and supports the strategic planning and delivery of services and assets across a whole health economy.  SHAPE links national data sets clinical analysis, public health, primary care and demographic data with information on healthcare estates performance and facilities location. </a:t>
            </a:r>
          </a:p>
          <a:p>
            <a:endParaRPr lang="en-US" sz="1100" dirty="0"/>
          </a:p>
        </p:txBody>
      </p:sp>
      <p:pic>
        <p:nvPicPr>
          <p:cNvPr id="4" name="Picture 3" descr="Screenshot 2020-02-03 at 11.55.2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00457" y="2988620"/>
            <a:ext cx="2743158" cy="1084759"/>
          </a:xfrm>
          <a:prstGeom prst="rect">
            <a:avLst/>
          </a:prstGeom>
        </p:spPr>
      </p:pic>
      <p:cxnSp>
        <p:nvCxnSpPr>
          <p:cNvPr id="21" name="Straight Connector 20">
            <a:extLst>
              <a:ext uri="{FF2B5EF4-FFF2-40B4-BE49-F238E27FC236}">
                <a16:creationId xmlns:a16="http://schemas.microsoft.com/office/drawing/2014/main" xmlns="" id="{486DF4DA-BE6E-4A97-8605-A1387CE30B62}"/>
              </a:ext>
            </a:extLst>
          </p:cNvPr>
          <p:cNvCxnSpPr>
            <a:cxnSpLocks/>
          </p:cNvCxnSpPr>
          <p:nvPr/>
        </p:nvCxnSpPr>
        <p:spPr>
          <a:xfrm>
            <a:off x="6310292" y="5160345"/>
            <a:ext cx="5553777"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28779" y="4477817"/>
            <a:ext cx="5670893" cy="600164"/>
          </a:xfrm>
          <a:prstGeom prst="rect">
            <a:avLst/>
          </a:prstGeom>
        </p:spPr>
        <p:txBody>
          <a:bodyPr wrap="square">
            <a:spAutoFit/>
          </a:bodyPr>
          <a:lstStyle/>
          <a:p>
            <a:r>
              <a:rPr lang="en-US" sz="1100" dirty="0"/>
              <a:t>Access to the SHAPE Place Atlas is free to NHS and Local Authority professionals with a role in Public Health or Social Care; access to the application is by registration and license agreement. </a:t>
            </a:r>
            <a:r>
              <a:rPr lang="en-US" sz="1100" dirty="0">
                <a:hlinkClick r:id="rId11"/>
              </a:rPr>
              <a:t>https://</a:t>
            </a:r>
            <a:r>
              <a:rPr lang="en-US" sz="1100" dirty="0" err="1">
                <a:hlinkClick r:id="rId11"/>
              </a:rPr>
              <a:t>shapeatlas.net</a:t>
            </a:r>
            <a:r>
              <a:rPr lang="en-US" sz="1100" dirty="0">
                <a:hlinkClick r:id="rId11"/>
              </a:rPr>
              <a:t>/user-registration/</a:t>
            </a:r>
            <a:endParaRPr lang="en-US" sz="1100" dirty="0"/>
          </a:p>
        </p:txBody>
      </p:sp>
      <p:grpSp>
        <p:nvGrpSpPr>
          <p:cNvPr id="23" name="Group 22">
            <a:extLst>
              <a:ext uri="{FF2B5EF4-FFF2-40B4-BE49-F238E27FC236}">
                <a16:creationId xmlns:a16="http://schemas.microsoft.com/office/drawing/2014/main" xmlns="" id="{63A09ED7-2EEE-4F48-B196-B15F44A7550F}"/>
              </a:ext>
            </a:extLst>
          </p:cNvPr>
          <p:cNvGrpSpPr/>
          <p:nvPr/>
        </p:nvGrpSpPr>
        <p:grpSpPr>
          <a:xfrm>
            <a:off x="11243929" y="-2011"/>
            <a:ext cx="972000" cy="972000"/>
            <a:chOff x="1717302" y="1280325"/>
            <a:chExt cx="1905706" cy="1808874"/>
          </a:xfrm>
        </p:grpSpPr>
        <p:sp>
          <p:nvSpPr>
            <p:cNvPr id="24" name="Фигура">
              <a:extLst>
                <a:ext uri="{FF2B5EF4-FFF2-40B4-BE49-F238E27FC236}">
                  <a16:creationId xmlns:a16="http://schemas.microsoft.com/office/drawing/2014/main" xmlns="" id="{CFCC2BC0-E497-4F9A-A4B3-E2123BE91FE4}"/>
                </a:ext>
              </a:extLst>
            </p:cNvPr>
            <p:cNvSpPr>
              <a:spLocks/>
            </p:cNvSpPr>
            <p:nvPr/>
          </p:nvSpPr>
          <p:spPr bwMode="auto">
            <a:xfrm>
              <a:off x="2315053" y="1317273"/>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1000" dirty="0">
                <a:solidFill>
                  <a:srgbClr val="7F7F7F"/>
                </a:solidFill>
                <a:latin typeface="Lato Light" panose="020F0502020204030203" pitchFamily="34" charset="0"/>
              </a:endParaRPr>
            </a:p>
          </p:txBody>
        </p:sp>
        <p:sp>
          <p:nvSpPr>
            <p:cNvPr id="25" name="Фигура">
              <a:extLst>
                <a:ext uri="{FF2B5EF4-FFF2-40B4-BE49-F238E27FC236}">
                  <a16:creationId xmlns:a16="http://schemas.microsoft.com/office/drawing/2014/main" xmlns="" id="{B8F2F1F0-DC1C-4411-BB30-84CB5A6B1194}"/>
                </a:ext>
              </a:extLst>
            </p:cNvPr>
            <p:cNvSpPr/>
            <p:nvPr/>
          </p:nvSpPr>
          <p:spPr bwMode="auto">
            <a:xfrm>
              <a:off x="1763058" y="1401520"/>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6" name="Фигура">
              <a:extLst>
                <a:ext uri="{FF2B5EF4-FFF2-40B4-BE49-F238E27FC236}">
                  <a16:creationId xmlns:a16="http://schemas.microsoft.com/office/drawing/2014/main" xmlns="" id="{FFBC0638-78C4-4F84-958B-7E70F04CE0CC}"/>
                </a:ext>
              </a:extLst>
            </p:cNvPr>
            <p:cNvSpPr/>
            <p:nvPr/>
          </p:nvSpPr>
          <p:spPr bwMode="auto">
            <a:xfrm>
              <a:off x="1771041" y="2318465"/>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7" name="Фигура">
              <a:extLst>
                <a:ext uri="{FF2B5EF4-FFF2-40B4-BE49-F238E27FC236}">
                  <a16:creationId xmlns:a16="http://schemas.microsoft.com/office/drawing/2014/main" xmlns="" id="{89BD95B6-0ACC-4DD6-8FEF-524EAF3EB734}"/>
                </a:ext>
              </a:extLst>
            </p:cNvPr>
            <p:cNvSpPr/>
            <p:nvPr/>
          </p:nvSpPr>
          <p:spPr bwMode="auto">
            <a:xfrm>
              <a:off x="2493160" y="2139593"/>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8" name="Фигура">
              <a:extLst>
                <a:ext uri="{FF2B5EF4-FFF2-40B4-BE49-F238E27FC236}">
                  <a16:creationId xmlns:a16="http://schemas.microsoft.com/office/drawing/2014/main" xmlns="" id="{470AD8C0-33E6-40E3-A815-C8B058EE8CCD}"/>
                </a:ext>
              </a:extLst>
            </p:cNvPr>
            <p:cNvSpPr>
              <a:spLocks/>
            </p:cNvSpPr>
            <p:nvPr/>
          </p:nvSpPr>
          <p:spPr bwMode="auto">
            <a:xfrm>
              <a:off x="2713514" y="1627202"/>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1000" dirty="0">
                <a:solidFill>
                  <a:srgbClr val="7F7F7F"/>
                </a:solidFill>
                <a:latin typeface="Lato Light" panose="020F0502020204030203" pitchFamily="34" charset="0"/>
              </a:endParaRPr>
            </a:p>
          </p:txBody>
        </p:sp>
        <p:sp>
          <p:nvSpPr>
            <p:cNvPr id="31" name="TextBox 30">
              <a:extLst>
                <a:ext uri="{FF2B5EF4-FFF2-40B4-BE49-F238E27FC236}">
                  <a16:creationId xmlns:a16="http://schemas.microsoft.com/office/drawing/2014/main" xmlns="" id="{54974859-1FE3-40DF-9F8E-112BC1A9CF18}"/>
                </a:ext>
              </a:extLst>
            </p:cNvPr>
            <p:cNvSpPr txBox="1"/>
            <p:nvPr/>
          </p:nvSpPr>
          <p:spPr>
            <a:xfrm>
              <a:off x="2329757" y="1280325"/>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01</a:t>
              </a:r>
            </a:p>
          </p:txBody>
        </p:sp>
        <p:sp>
          <p:nvSpPr>
            <p:cNvPr id="32" name="TextBox 31">
              <a:extLst>
                <a:ext uri="{FF2B5EF4-FFF2-40B4-BE49-F238E27FC236}">
                  <a16:creationId xmlns:a16="http://schemas.microsoft.com/office/drawing/2014/main" xmlns="" id="{60515483-7E62-4C26-B5E3-A4B53A48D73D}"/>
                </a:ext>
              </a:extLst>
            </p:cNvPr>
            <p:cNvSpPr txBox="1"/>
            <p:nvPr/>
          </p:nvSpPr>
          <p:spPr>
            <a:xfrm>
              <a:off x="2947562" y="1778241"/>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02</a:t>
              </a:r>
            </a:p>
          </p:txBody>
        </p:sp>
        <p:sp>
          <p:nvSpPr>
            <p:cNvPr id="41" name="TextBox 40">
              <a:extLst>
                <a:ext uri="{FF2B5EF4-FFF2-40B4-BE49-F238E27FC236}">
                  <a16:creationId xmlns:a16="http://schemas.microsoft.com/office/drawing/2014/main" xmlns="" id="{6E0FA46E-B26F-4660-AF36-03EDF0767C16}"/>
                </a:ext>
              </a:extLst>
            </p:cNvPr>
            <p:cNvSpPr txBox="1"/>
            <p:nvPr/>
          </p:nvSpPr>
          <p:spPr>
            <a:xfrm>
              <a:off x="2639569" y="2504069"/>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03</a:t>
              </a:r>
            </a:p>
          </p:txBody>
        </p:sp>
        <p:sp>
          <p:nvSpPr>
            <p:cNvPr id="42" name="TextBox 41">
              <a:extLst>
                <a:ext uri="{FF2B5EF4-FFF2-40B4-BE49-F238E27FC236}">
                  <a16:creationId xmlns:a16="http://schemas.microsoft.com/office/drawing/2014/main" xmlns="" id="{7EE0AC36-FDFE-447B-8231-D56A167726FA}"/>
                </a:ext>
              </a:extLst>
            </p:cNvPr>
            <p:cNvSpPr txBox="1"/>
            <p:nvPr/>
          </p:nvSpPr>
          <p:spPr>
            <a:xfrm>
              <a:off x="1889375" y="2437722"/>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04</a:t>
              </a:r>
            </a:p>
          </p:txBody>
        </p:sp>
        <p:sp>
          <p:nvSpPr>
            <p:cNvPr id="43" name="TextBox 42">
              <a:extLst>
                <a:ext uri="{FF2B5EF4-FFF2-40B4-BE49-F238E27FC236}">
                  <a16:creationId xmlns:a16="http://schemas.microsoft.com/office/drawing/2014/main" xmlns="" id="{8ACA6606-AF66-4C54-9B2B-95F0D977CF61}"/>
                </a:ext>
              </a:extLst>
            </p:cNvPr>
            <p:cNvSpPr txBox="1"/>
            <p:nvPr/>
          </p:nvSpPr>
          <p:spPr>
            <a:xfrm>
              <a:off x="1717302" y="1685064"/>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404505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77" y="247925"/>
            <a:ext cx="10170733" cy="507831"/>
          </a:xfrm>
          <a:noFill/>
        </p:spPr>
        <p:txBody>
          <a:bodyPr wrap="none" rtlCol="0">
            <a:spAutoFit/>
          </a:bodyPr>
          <a:lstStyle/>
          <a:p>
            <a:pPr algn="ctr" defTabSz="914217"/>
            <a:r>
              <a:rPr lang="en-US" sz="3000" dirty="0">
                <a:solidFill>
                  <a:srgbClr val="0070C0"/>
                </a:solidFill>
                <a:ea typeface="+mn-ea"/>
              </a:rPr>
              <a:t>Patient centred planning – patient segmentation in child health</a:t>
            </a:r>
          </a:p>
        </p:txBody>
      </p:sp>
      <p:sp>
        <p:nvSpPr>
          <p:cNvPr id="6" name="TextBox 5">
            <a:extLst>
              <a:ext uri="{FF2B5EF4-FFF2-40B4-BE49-F238E27FC236}">
                <a16:creationId xmlns:a16="http://schemas.microsoft.com/office/drawing/2014/main" xmlns="" id="{429B0DB5-2C0A-4003-9419-FF508F6E596F}"/>
              </a:ext>
            </a:extLst>
          </p:cNvPr>
          <p:cNvSpPr txBox="1"/>
          <p:nvPr/>
        </p:nvSpPr>
        <p:spPr>
          <a:xfrm>
            <a:off x="423512" y="690221"/>
            <a:ext cx="11396311" cy="646331"/>
          </a:xfrm>
          <a:prstGeom prst="rect">
            <a:avLst/>
          </a:prstGeom>
          <a:noFill/>
        </p:spPr>
        <p:txBody>
          <a:bodyPr wrap="square" rtlCol="0">
            <a:spAutoFit/>
          </a:bodyPr>
          <a:lstStyle>
            <a:defPPr>
              <a:defRPr lang="en-US"/>
            </a:defPPr>
            <a:lvl1pPr algn="ctr" defTabSz="914217">
              <a:defRPr sz="1600" spc="150">
                <a:solidFill>
                  <a:srgbClr val="FFFFFF">
                    <a:lumMod val="65000"/>
                  </a:srgbClr>
                </a:solidFill>
                <a:latin typeface="Poppins Light" pitchFamily="2" charset="77"/>
                <a:cs typeface="Poppins Light" pitchFamily="2" charset="77"/>
              </a:defRPr>
            </a:lvl1pPr>
          </a:lstStyle>
          <a:p>
            <a:r>
              <a:rPr lang="en-GB" sz="1800" dirty="0"/>
              <a:t>Integrated care is often built around patient pathways;  within a ‘whole population’ </a:t>
            </a:r>
          </a:p>
          <a:p>
            <a:r>
              <a:rPr lang="en-GB" sz="1800" dirty="0"/>
              <a:t>approach, children and young people can be stratified into broad segments.</a:t>
            </a:r>
            <a:endParaRPr lang="en-US" sz="1800" dirty="0"/>
          </a:p>
        </p:txBody>
      </p:sp>
      <p:graphicFrame>
        <p:nvGraphicFramePr>
          <p:cNvPr id="14" name="Diagram 13">
            <a:extLst>
              <a:ext uri="{FF2B5EF4-FFF2-40B4-BE49-F238E27FC236}">
                <a16:creationId xmlns:a16="http://schemas.microsoft.com/office/drawing/2014/main" xmlns="" id="{234EC934-9A51-45AC-8140-9820B48412DC}"/>
              </a:ext>
            </a:extLst>
          </p:cNvPr>
          <p:cNvGraphicFramePr/>
          <p:nvPr>
            <p:extLst>
              <p:ext uri="{D42A27DB-BD31-4B8C-83A1-F6EECF244321}">
                <p14:modId xmlns:p14="http://schemas.microsoft.com/office/powerpoint/2010/main" val="3739825169"/>
              </p:ext>
            </p:extLst>
          </p:nvPr>
        </p:nvGraphicFramePr>
        <p:xfrm>
          <a:off x="317634" y="1450591"/>
          <a:ext cx="8037094" cy="4717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a:extLst>
              <a:ext uri="{FF2B5EF4-FFF2-40B4-BE49-F238E27FC236}">
                <a16:creationId xmlns:a16="http://schemas.microsoft.com/office/drawing/2014/main" xmlns="" id="{B1972D41-F065-469A-B63C-C3F04A29D04D}"/>
              </a:ext>
            </a:extLst>
          </p:cNvPr>
          <p:cNvSpPr/>
          <p:nvPr/>
        </p:nvSpPr>
        <p:spPr>
          <a:xfrm>
            <a:off x="8594470" y="1471161"/>
            <a:ext cx="3343174" cy="1323439"/>
          </a:xfrm>
          <a:prstGeom prst="rect">
            <a:avLst/>
          </a:prstGeom>
          <a:noFill/>
        </p:spPr>
        <p:txBody>
          <a:bodyPr wrap="square" rtlCol="0">
            <a:spAutoFit/>
          </a:bodyPr>
          <a:lstStyle/>
          <a:p>
            <a:pPr defTabSz="914217"/>
            <a:r>
              <a:rPr lang="en-GB" sz="1600" b="1" spc="150" dirty="0">
                <a:solidFill>
                  <a:srgbClr val="FFFFFF">
                    <a:lumMod val="65000"/>
                  </a:srgbClr>
                </a:solidFill>
                <a:latin typeface="Poppins Light" pitchFamily="2" charset="77"/>
              </a:rPr>
              <a:t>Identify cross-cutting themes: </a:t>
            </a:r>
            <a:r>
              <a:rPr lang="en-GB" sz="1600" spc="150" dirty="0">
                <a:solidFill>
                  <a:srgbClr val="FFFFFF">
                    <a:lumMod val="65000"/>
                  </a:srgbClr>
                </a:solidFill>
                <a:latin typeface="Poppins Light" pitchFamily="2" charset="77"/>
              </a:rPr>
              <a:t>Examples include safeguarding, mental health, educational issues around school and transition.</a:t>
            </a:r>
          </a:p>
        </p:txBody>
      </p:sp>
      <p:sp>
        <p:nvSpPr>
          <p:cNvPr id="16" name="TextBox 6">
            <a:extLst>
              <a:ext uri="{FF2B5EF4-FFF2-40B4-BE49-F238E27FC236}">
                <a16:creationId xmlns:a16="http://schemas.microsoft.com/office/drawing/2014/main" xmlns="" id="{3C2B49CD-F171-4E34-B12C-EF467C64738C}"/>
              </a:ext>
            </a:extLst>
          </p:cNvPr>
          <p:cNvSpPr txBox="1">
            <a:spLocks noChangeArrowheads="1"/>
          </p:cNvSpPr>
          <p:nvPr/>
        </p:nvSpPr>
        <p:spPr bwMode="auto">
          <a:xfrm>
            <a:off x="5562600" y="6453188"/>
            <a:ext cx="4565650" cy="246062"/>
          </a:xfrm>
          <a:prstGeom prst="rect">
            <a:avLst/>
          </a:prstGeom>
          <a:noFill/>
          <a:ln w="9525">
            <a:noFill/>
            <a:miter lim="800000"/>
            <a:headEnd/>
            <a:tailEnd/>
          </a:ln>
        </p:spPr>
        <p:txBody>
          <a:bodyPr>
            <a:spAutoFit/>
          </a:bodyPr>
          <a:lstStyle/>
          <a:p>
            <a:pPr fontAlgn="base">
              <a:spcBef>
                <a:spcPct val="0"/>
              </a:spcBef>
              <a:spcAft>
                <a:spcPct val="0"/>
              </a:spcAft>
            </a:pPr>
            <a:r>
              <a:rPr lang="en-GB" sz="1000">
                <a:solidFill>
                  <a:prstClr val="black"/>
                </a:solidFill>
                <a:latin typeface="Arial" charset="0"/>
              </a:rPr>
              <a:t>Dr Bob Klaber &amp; Dr Mando Watson    Imperial College Healthcare NHS Trust</a:t>
            </a:r>
          </a:p>
        </p:txBody>
      </p:sp>
      <p:pic>
        <p:nvPicPr>
          <p:cNvPr id="17" name="Picture 2">
            <a:extLst>
              <a:ext uri="{FF2B5EF4-FFF2-40B4-BE49-F238E27FC236}">
                <a16:creationId xmlns:a16="http://schemas.microsoft.com/office/drawing/2014/main" xmlns="" id="{14B865A0-56EB-4D4C-8AC8-7D4A9B063638}"/>
              </a:ext>
            </a:extLst>
          </p:cNvPr>
          <p:cNvPicPr>
            <a:picLocks noChangeAspect="1" noChangeArrowheads="1"/>
          </p:cNvPicPr>
          <p:nvPr/>
        </p:nvPicPr>
        <p:blipFill>
          <a:blip r:embed="rId7" cstate="print"/>
          <a:srcRect/>
          <a:stretch>
            <a:fillRect/>
          </a:stretch>
        </p:blipFill>
        <p:spPr bwMode="auto">
          <a:xfrm>
            <a:off x="2063750" y="6381751"/>
            <a:ext cx="3024188" cy="328613"/>
          </a:xfrm>
          <a:prstGeom prst="rect">
            <a:avLst/>
          </a:prstGeom>
          <a:noFill/>
          <a:ln w="9525">
            <a:noFill/>
            <a:miter lim="800000"/>
            <a:headEnd/>
            <a:tailEnd/>
          </a:ln>
        </p:spPr>
      </p:pic>
      <p:sp>
        <p:nvSpPr>
          <p:cNvPr id="18" name="Rectangle 17">
            <a:extLst>
              <a:ext uri="{FF2B5EF4-FFF2-40B4-BE49-F238E27FC236}">
                <a16:creationId xmlns:a16="http://schemas.microsoft.com/office/drawing/2014/main" xmlns="" id="{2EB3B22B-710D-40B8-87DA-AA78F5818ACD}"/>
              </a:ext>
            </a:extLst>
          </p:cNvPr>
          <p:cNvSpPr/>
          <p:nvPr/>
        </p:nvSpPr>
        <p:spPr>
          <a:xfrm>
            <a:off x="8594470" y="2937305"/>
            <a:ext cx="3597530" cy="3293209"/>
          </a:xfrm>
          <a:prstGeom prst="rect">
            <a:avLst/>
          </a:prstGeom>
          <a:noFill/>
        </p:spPr>
        <p:txBody>
          <a:bodyPr wrap="square" rtlCol="0">
            <a:spAutoFit/>
          </a:bodyPr>
          <a:lstStyle/>
          <a:p>
            <a:pPr defTabSz="914217"/>
            <a:r>
              <a:rPr lang="en-GB" sz="1600" b="1" spc="150" dirty="0">
                <a:solidFill>
                  <a:srgbClr val="FFFFFF">
                    <a:lumMod val="65000"/>
                  </a:srgbClr>
                </a:solidFill>
                <a:latin typeface="Poppins Light" pitchFamily="2" charset="77"/>
              </a:rPr>
              <a:t>Payment and Contracting mechanisms</a:t>
            </a:r>
          </a:p>
          <a:p>
            <a:pPr defTabSz="914217"/>
            <a:r>
              <a:rPr lang="en-GB" sz="1600" spc="150" dirty="0">
                <a:solidFill>
                  <a:srgbClr val="FFFFFF">
                    <a:lumMod val="65000"/>
                  </a:srgbClr>
                </a:solidFill>
                <a:latin typeface="Poppins Light" pitchFamily="2" charset="77"/>
              </a:rPr>
              <a:t>This segmentation model also allows the activity and spend on a population of children and young people within a defined locality to be assessed and analysed. </a:t>
            </a:r>
          </a:p>
          <a:p>
            <a:pPr defTabSz="914217"/>
            <a:endParaRPr lang="en-GB" sz="1600" spc="150" dirty="0">
              <a:solidFill>
                <a:srgbClr val="FFFFFF">
                  <a:lumMod val="65000"/>
                </a:srgbClr>
              </a:solidFill>
              <a:latin typeface="Poppins Light" pitchFamily="2" charset="77"/>
            </a:endParaRPr>
          </a:p>
          <a:p>
            <a:pPr defTabSz="914217"/>
            <a:r>
              <a:rPr lang="en-GB" sz="1600" spc="150" dirty="0">
                <a:solidFill>
                  <a:srgbClr val="FFFFFF">
                    <a:lumMod val="65000"/>
                  </a:srgbClr>
                </a:solidFill>
                <a:latin typeface="Poppins Light" pitchFamily="2" charset="77"/>
              </a:rPr>
              <a:t>This presents the opportunity for using different payment and contracting mechanisms for child health.</a:t>
            </a:r>
          </a:p>
        </p:txBody>
      </p:sp>
      <p:grpSp>
        <p:nvGrpSpPr>
          <p:cNvPr id="9" name="Group 8">
            <a:extLst>
              <a:ext uri="{FF2B5EF4-FFF2-40B4-BE49-F238E27FC236}">
                <a16:creationId xmlns:a16="http://schemas.microsoft.com/office/drawing/2014/main" xmlns="" id="{2B9FAA76-988D-459E-9AB1-AC652A1E3257}"/>
              </a:ext>
            </a:extLst>
          </p:cNvPr>
          <p:cNvGrpSpPr/>
          <p:nvPr/>
        </p:nvGrpSpPr>
        <p:grpSpPr>
          <a:xfrm>
            <a:off x="11249204" y="6302"/>
            <a:ext cx="972000" cy="972000"/>
            <a:chOff x="1717302" y="1280325"/>
            <a:chExt cx="1905706" cy="1808874"/>
          </a:xfrm>
        </p:grpSpPr>
        <p:sp>
          <p:nvSpPr>
            <p:cNvPr id="10" name="Фигура">
              <a:extLst>
                <a:ext uri="{FF2B5EF4-FFF2-40B4-BE49-F238E27FC236}">
                  <a16:creationId xmlns:a16="http://schemas.microsoft.com/office/drawing/2014/main" xmlns="" id="{D18FDA6B-3804-499E-9716-C51A39565A7C}"/>
                </a:ext>
              </a:extLst>
            </p:cNvPr>
            <p:cNvSpPr>
              <a:spLocks/>
            </p:cNvSpPr>
            <p:nvPr/>
          </p:nvSpPr>
          <p:spPr bwMode="auto">
            <a:xfrm>
              <a:off x="2315053" y="1317273"/>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1000" dirty="0">
                <a:solidFill>
                  <a:srgbClr val="7F7F7F"/>
                </a:solidFill>
                <a:latin typeface="Lato Light" panose="020F0502020204030203" pitchFamily="34" charset="0"/>
              </a:endParaRPr>
            </a:p>
          </p:txBody>
        </p:sp>
        <p:sp>
          <p:nvSpPr>
            <p:cNvPr id="11" name="Фигура">
              <a:extLst>
                <a:ext uri="{FF2B5EF4-FFF2-40B4-BE49-F238E27FC236}">
                  <a16:creationId xmlns:a16="http://schemas.microsoft.com/office/drawing/2014/main" xmlns="" id="{6D61466E-7AB7-4859-8131-61119DA2E414}"/>
                </a:ext>
              </a:extLst>
            </p:cNvPr>
            <p:cNvSpPr/>
            <p:nvPr/>
          </p:nvSpPr>
          <p:spPr bwMode="auto">
            <a:xfrm>
              <a:off x="1763058" y="1401520"/>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2" name="Фигура">
              <a:extLst>
                <a:ext uri="{FF2B5EF4-FFF2-40B4-BE49-F238E27FC236}">
                  <a16:creationId xmlns:a16="http://schemas.microsoft.com/office/drawing/2014/main" xmlns="" id="{3EB42F98-DDA5-4525-B21F-D2624919D796}"/>
                </a:ext>
              </a:extLst>
            </p:cNvPr>
            <p:cNvSpPr/>
            <p:nvPr/>
          </p:nvSpPr>
          <p:spPr bwMode="auto">
            <a:xfrm>
              <a:off x="1771041" y="2318465"/>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3" name="Фигура">
              <a:extLst>
                <a:ext uri="{FF2B5EF4-FFF2-40B4-BE49-F238E27FC236}">
                  <a16:creationId xmlns:a16="http://schemas.microsoft.com/office/drawing/2014/main" xmlns="" id="{548B99B7-1FEF-4C0B-AE5B-988B0767BA6B}"/>
                </a:ext>
              </a:extLst>
            </p:cNvPr>
            <p:cNvSpPr/>
            <p:nvPr/>
          </p:nvSpPr>
          <p:spPr bwMode="auto">
            <a:xfrm>
              <a:off x="2493160" y="2139593"/>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9" name="Фигура">
              <a:extLst>
                <a:ext uri="{FF2B5EF4-FFF2-40B4-BE49-F238E27FC236}">
                  <a16:creationId xmlns:a16="http://schemas.microsoft.com/office/drawing/2014/main" xmlns="" id="{8C7CCA62-3C67-49F3-9FB9-F2921B80E75B}"/>
                </a:ext>
              </a:extLst>
            </p:cNvPr>
            <p:cNvSpPr>
              <a:spLocks/>
            </p:cNvSpPr>
            <p:nvPr/>
          </p:nvSpPr>
          <p:spPr bwMode="auto">
            <a:xfrm>
              <a:off x="2713514" y="1627202"/>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1000" dirty="0">
                <a:solidFill>
                  <a:srgbClr val="7F7F7F"/>
                </a:solidFill>
                <a:latin typeface="Lato Light" panose="020F0502020204030203" pitchFamily="34" charset="0"/>
              </a:endParaRPr>
            </a:p>
          </p:txBody>
        </p:sp>
        <p:sp>
          <p:nvSpPr>
            <p:cNvPr id="20" name="TextBox 19">
              <a:extLst>
                <a:ext uri="{FF2B5EF4-FFF2-40B4-BE49-F238E27FC236}">
                  <a16:creationId xmlns:a16="http://schemas.microsoft.com/office/drawing/2014/main" xmlns="" id="{CDC8556D-D3F2-4579-BD3B-27B0063F1A12}"/>
                </a:ext>
              </a:extLst>
            </p:cNvPr>
            <p:cNvSpPr txBox="1"/>
            <p:nvPr/>
          </p:nvSpPr>
          <p:spPr>
            <a:xfrm>
              <a:off x="2329757" y="1280325"/>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01</a:t>
              </a:r>
            </a:p>
          </p:txBody>
        </p:sp>
        <p:sp>
          <p:nvSpPr>
            <p:cNvPr id="21" name="TextBox 20">
              <a:extLst>
                <a:ext uri="{FF2B5EF4-FFF2-40B4-BE49-F238E27FC236}">
                  <a16:creationId xmlns:a16="http://schemas.microsoft.com/office/drawing/2014/main" xmlns="" id="{C69EB2AF-928E-49EE-9E8A-2C2A231FDDB6}"/>
                </a:ext>
              </a:extLst>
            </p:cNvPr>
            <p:cNvSpPr txBox="1"/>
            <p:nvPr/>
          </p:nvSpPr>
          <p:spPr>
            <a:xfrm>
              <a:off x="2947562" y="1778241"/>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02</a:t>
              </a:r>
            </a:p>
          </p:txBody>
        </p:sp>
        <p:sp>
          <p:nvSpPr>
            <p:cNvPr id="22" name="TextBox 21">
              <a:extLst>
                <a:ext uri="{FF2B5EF4-FFF2-40B4-BE49-F238E27FC236}">
                  <a16:creationId xmlns:a16="http://schemas.microsoft.com/office/drawing/2014/main" xmlns="" id="{DFA9FADA-EC01-4ED9-B92F-4233A2444ADD}"/>
                </a:ext>
              </a:extLst>
            </p:cNvPr>
            <p:cNvSpPr txBox="1"/>
            <p:nvPr/>
          </p:nvSpPr>
          <p:spPr>
            <a:xfrm>
              <a:off x="2639569" y="2504069"/>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03</a:t>
              </a:r>
            </a:p>
          </p:txBody>
        </p:sp>
        <p:sp>
          <p:nvSpPr>
            <p:cNvPr id="23" name="TextBox 22">
              <a:extLst>
                <a:ext uri="{FF2B5EF4-FFF2-40B4-BE49-F238E27FC236}">
                  <a16:creationId xmlns:a16="http://schemas.microsoft.com/office/drawing/2014/main" xmlns="" id="{F6C620E9-06F1-45C9-AC44-D781C9AC313F}"/>
                </a:ext>
              </a:extLst>
            </p:cNvPr>
            <p:cNvSpPr txBox="1"/>
            <p:nvPr/>
          </p:nvSpPr>
          <p:spPr>
            <a:xfrm>
              <a:off x="1889375" y="2437722"/>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04</a:t>
              </a:r>
            </a:p>
          </p:txBody>
        </p:sp>
        <p:sp>
          <p:nvSpPr>
            <p:cNvPr id="24" name="TextBox 23">
              <a:extLst>
                <a:ext uri="{FF2B5EF4-FFF2-40B4-BE49-F238E27FC236}">
                  <a16:creationId xmlns:a16="http://schemas.microsoft.com/office/drawing/2014/main" xmlns="" id="{98BDE821-63EC-4C5A-8E46-EA79A2C28A08}"/>
                </a:ext>
              </a:extLst>
            </p:cNvPr>
            <p:cNvSpPr txBox="1"/>
            <p:nvPr/>
          </p:nvSpPr>
          <p:spPr>
            <a:xfrm>
              <a:off x="1717302" y="1685064"/>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137269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lgorithm A">
            <a:extLst>
              <a:ext uri="{FF2B5EF4-FFF2-40B4-BE49-F238E27FC236}">
                <a16:creationId xmlns:a16="http://schemas.microsoft.com/office/drawing/2014/main" xmlns="" id="{A94DE439-D355-4D78-9589-2072DFCB7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599" y="2083686"/>
            <a:ext cx="4245776" cy="25663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36166" y="147221"/>
            <a:ext cx="6519670" cy="507831"/>
          </a:xfrm>
          <a:noFill/>
        </p:spPr>
        <p:txBody>
          <a:bodyPr wrap="none" rtlCol="0">
            <a:spAutoFit/>
          </a:bodyPr>
          <a:lstStyle/>
          <a:p>
            <a:pPr algn="ctr" defTabSz="914217"/>
            <a:r>
              <a:rPr lang="en-US" sz="3000" dirty="0">
                <a:solidFill>
                  <a:srgbClr val="0070C0"/>
                </a:solidFill>
                <a:ea typeface="+mn-ea"/>
              </a:rPr>
              <a:t>Patient centred planning – Best Practice</a:t>
            </a:r>
          </a:p>
        </p:txBody>
      </p:sp>
      <p:sp>
        <p:nvSpPr>
          <p:cNvPr id="4" name="Content Placeholder 3"/>
          <p:cNvSpPr>
            <a:spLocks noGrp="1"/>
          </p:cNvSpPr>
          <p:nvPr>
            <p:ph idx="1"/>
          </p:nvPr>
        </p:nvSpPr>
        <p:spPr>
          <a:xfrm>
            <a:off x="377930" y="1230141"/>
            <a:ext cx="7591787" cy="2879846"/>
          </a:xfrm>
        </p:spPr>
        <p:txBody>
          <a:bodyPr>
            <a:normAutofit/>
          </a:bodyPr>
          <a:lstStyle/>
          <a:p>
            <a:r>
              <a:rPr lang="en-US" sz="2000" b="1" dirty="0"/>
              <a:t>NICE guidelines</a:t>
            </a:r>
            <a:r>
              <a:rPr lang="en-GB" sz="2000" b="1" dirty="0"/>
              <a:t> </a:t>
            </a:r>
          </a:p>
          <a:p>
            <a:r>
              <a:rPr lang="en-GB" sz="2000" dirty="0">
                <a:hlinkClick r:id="rId3"/>
              </a:rPr>
              <a:t>Asthma: diagnosis, monitoring and chronic asthma management </a:t>
            </a:r>
            <a:endParaRPr lang="en-GB" sz="2000" dirty="0"/>
          </a:p>
          <a:p>
            <a:pPr>
              <a:lnSpc>
                <a:spcPct val="120000"/>
              </a:lnSpc>
            </a:pPr>
            <a:r>
              <a:rPr lang="en-US" sz="2000" dirty="0"/>
              <a:t>NICE provides e</a:t>
            </a:r>
            <a:r>
              <a:rPr lang="en-GB" sz="2000" dirty="0" err="1"/>
              <a:t>vidence</a:t>
            </a:r>
            <a:r>
              <a:rPr lang="en-GB" sz="2000" dirty="0"/>
              <a:t>-based recommendations, including objective tests, diagnostic algorithms and recommended treatments developed by independent committees, including professionals and lay members, and consulted on by stakeholders.</a:t>
            </a:r>
            <a:endParaRPr lang="en-US" sz="2000" dirty="0"/>
          </a:p>
          <a:p>
            <a:endParaRPr lang="en-US" sz="2000" dirty="0"/>
          </a:p>
          <a:p>
            <a:pPr>
              <a:lnSpc>
                <a:spcPct val="120000"/>
              </a:lnSpc>
            </a:pPr>
            <a:endParaRPr lang="en-US" sz="2000" dirty="0"/>
          </a:p>
        </p:txBody>
      </p:sp>
      <p:sp>
        <p:nvSpPr>
          <p:cNvPr id="6" name="TextBox 5">
            <a:extLst>
              <a:ext uri="{FF2B5EF4-FFF2-40B4-BE49-F238E27FC236}">
                <a16:creationId xmlns:a16="http://schemas.microsoft.com/office/drawing/2014/main" xmlns="" id="{429B0DB5-2C0A-4003-9419-FF508F6E596F}"/>
              </a:ext>
            </a:extLst>
          </p:cNvPr>
          <p:cNvSpPr txBox="1"/>
          <p:nvPr/>
        </p:nvSpPr>
        <p:spPr>
          <a:xfrm>
            <a:off x="523878" y="690106"/>
            <a:ext cx="10568815" cy="584775"/>
          </a:xfrm>
          <a:prstGeom prst="rect">
            <a:avLst/>
          </a:prstGeom>
          <a:noFill/>
        </p:spPr>
        <p:txBody>
          <a:bodyPr wrap="square" rtlCol="0">
            <a:spAutoFit/>
          </a:bodyPr>
          <a:lstStyle/>
          <a:p>
            <a:pPr algn="ctr" defTabSz="914217"/>
            <a:r>
              <a:rPr lang="en-US" sz="1600" spc="150" dirty="0">
                <a:solidFill>
                  <a:srgbClr val="FFFFFF">
                    <a:lumMod val="65000"/>
                  </a:srgbClr>
                </a:solidFill>
                <a:latin typeface="Poppins Light" pitchFamily="2" charset="77"/>
                <a:cs typeface="Poppins Light" pitchFamily="2" charset="77"/>
              </a:rPr>
              <a:t>A patient-centred approach to developing services starts with researching best practice in the diagnosis, management and monitoring of known conditions</a:t>
            </a:r>
          </a:p>
        </p:txBody>
      </p:sp>
      <p:sp>
        <p:nvSpPr>
          <p:cNvPr id="9" name="Content Placeholder 3">
            <a:extLst>
              <a:ext uri="{FF2B5EF4-FFF2-40B4-BE49-F238E27FC236}">
                <a16:creationId xmlns:a16="http://schemas.microsoft.com/office/drawing/2014/main" xmlns="" id="{4633560E-EDEC-4B05-ADA2-ED66683E157A}"/>
              </a:ext>
            </a:extLst>
          </p:cNvPr>
          <p:cNvSpPr txBox="1">
            <a:spLocks/>
          </p:cNvSpPr>
          <p:nvPr/>
        </p:nvSpPr>
        <p:spPr>
          <a:xfrm>
            <a:off x="377931" y="4378716"/>
            <a:ext cx="11418542" cy="2411503"/>
          </a:xfrm>
          <a:prstGeom prst="rect">
            <a:avLst/>
          </a:prstGeom>
        </p:spPr>
        <p:txBody>
          <a:bodyPr vert="horz" lIns="91440" tIns="45720" rIns="91440" bIns="45720" rtlCol="0">
            <a:normAutofit/>
          </a:bodyPr>
          <a:lst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000" b="1" dirty="0"/>
              <a:t>Clinical effectiveness group, Southwark </a:t>
            </a:r>
            <a:endParaRPr lang="en-GB" sz="2000" b="1" dirty="0"/>
          </a:p>
          <a:p>
            <a:pPr>
              <a:lnSpc>
                <a:spcPct val="120000"/>
              </a:lnSpc>
            </a:pPr>
            <a:r>
              <a:rPr lang="en-US" sz="2000" dirty="0"/>
              <a:t>whilst not specifically for children and young people these guides provide an overview of the main elements involved in managing asthma including:  a</a:t>
            </a:r>
            <a:r>
              <a:rPr lang="en-GB" sz="2000" dirty="0" err="1"/>
              <a:t>sthma</a:t>
            </a:r>
            <a:r>
              <a:rPr lang="en-GB" sz="2000" dirty="0"/>
              <a:t> tests and diagnosis, management, including chronic and acute asthma, referrals to specialist services, device training and reviews.</a:t>
            </a:r>
            <a:endParaRPr lang="en-US" sz="2000" dirty="0"/>
          </a:p>
          <a:p>
            <a:r>
              <a:rPr lang="en-US" sz="2000" dirty="0">
                <a:hlinkClick r:id="rId4"/>
              </a:rPr>
              <a:t>http://www.clinicaleffectivenesssouthwark.co.uk/</a:t>
            </a:r>
            <a:endParaRPr lang="en-US" sz="2000" dirty="0"/>
          </a:p>
        </p:txBody>
      </p:sp>
      <p:sp>
        <p:nvSpPr>
          <p:cNvPr id="10" name="TextBox 9">
            <a:extLst>
              <a:ext uri="{FF2B5EF4-FFF2-40B4-BE49-F238E27FC236}">
                <a16:creationId xmlns:a16="http://schemas.microsoft.com/office/drawing/2014/main" xmlns="" id="{0D2D9156-E555-43D6-BFB7-6600F4AAC7F7}"/>
              </a:ext>
            </a:extLst>
          </p:cNvPr>
          <p:cNvSpPr txBox="1"/>
          <p:nvPr/>
        </p:nvSpPr>
        <p:spPr>
          <a:xfrm>
            <a:off x="8059353" y="1545723"/>
            <a:ext cx="3895022" cy="430887"/>
          </a:xfrm>
          <a:prstGeom prst="rect">
            <a:avLst/>
          </a:prstGeom>
          <a:noFill/>
        </p:spPr>
        <p:txBody>
          <a:bodyPr wrap="square" rtlCol="0">
            <a:spAutoFit/>
          </a:bodyPr>
          <a:lstStyle/>
          <a:p>
            <a:r>
              <a:rPr lang="en-GB" sz="1100" dirty="0"/>
              <a:t>Algorithm A Initial clinical assessment for adults, young people and children with suspected asthma</a:t>
            </a:r>
          </a:p>
        </p:txBody>
      </p:sp>
      <p:grpSp>
        <p:nvGrpSpPr>
          <p:cNvPr id="8" name="Group 7">
            <a:extLst>
              <a:ext uri="{FF2B5EF4-FFF2-40B4-BE49-F238E27FC236}">
                <a16:creationId xmlns:a16="http://schemas.microsoft.com/office/drawing/2014/main" xmlns="" id="{82FAC499-54AC-453C-A00B-7DE3C60D06C5}"/>
              </a:ext>
            </a:extLst>
          </p:cNvPr>
          <p:cNvGrpSpPr/>
          <p:nvPr/>
        </p:nvGrpSpPr>
        <p:grpSpPr>
          <a:xfrm>
            <a:off x="11234097" y="-2011"/>
            <a:ext cx="972000" cy="972000"/>
            <a:chOff x="1717302" y="1280325"/>
            <a:chExt cx="1905706" cy="1808874"/>
          </a:xfrm>
        </p:grpSpPr>
        <p:sp>
          <p:nvSpPr>
            <p:cNvPr id="11" name="Фигура">
              <a:extLst>
                <a:ext uri="{FF2B5EF4-FFF2-40B4-BE49-F238E27FC236}">
                  <a16:creationId xmlns:a16="http://schemas.microsoft.com/office/drawing/2014/main" xmlns="" id="{5A05F4FB-4E6D-427F-8AED-AD2B2B50775F}"/>
                </a:ext>
              </a:extLst>
            </p:cNvPr>
            <p:cNvSpPr>
              <a:spLocks/>
            </p:cNvSpPr>
            <p:nvPr/>
          </p:nvSpPr>
          <p:spPr bwMode="auto">
            <a:xfrm>
              <a:off x="2315053" y="1317273"/>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1000" dirty="0">
                <a:solidFill>
                  <a:srgbClr val="7F7F7F"/>
                </a:solidFill>
                <a:latin typeface="Lato Light" panose="020F0502020204030203" pitchFamily="34" charset="0"/>
              </a:endParaRPr>
            </a:p>
          </p:txBody>
        </p:sp>
        <p:sp>
          <p:nvSpPr>
            <p:cNvPr id="12" name="Фигура">
              <a:extLst>
                <a:ext uri="{FF2B5EF4-FFF2-40B4-BE49-F238E27FC236}">
                  <a16:creationId xmlns:a16="http://schemas.microsoft.com/office/drawing/2014/main" xmlns="" id="{409111BF-F7A0-4400-B84C-C50C0FEDDF7A}"/>
                </a:ext>
              </a:extLst>
            </p:cNvPr>
            <p:cNvSpPr/>
            <p:nvPr/>
          </p:nvSpPr>
          <p:spPr bwMode="auto">
            <a:xfrm>
              <a:off x="1763058" y="1401520"/>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3" name="Фигура">
              <a:extLst>
                <a:ext uri="{FF2B5EF4-FFF2-40B4-BE49-F238E27FC236}">
                  <a16:creationId xmlns:a16="http://schemas.microsoft.com/office/drawing/2014/main" xmlns="" id="{9B94DC37-5568-423B-A664-CFC00C54188F}"/>
                </a:ext>
              </a:extLst>
            </p:cNvPr>
            <p:cNvSpPr/>
            <p:nvPr/>
          </p:nvSpPr>
          <p:spPr bwMode="auto">
            <a:xfrm>
              <a:off x="1771041" y="2318465"/>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4" name="Фигура">
              <a:extLst>
                <a:ext uri="{FF2B5EF4-FFF2-40B4-BE49-F238E27FC236}">
                  <a16:creationId xmlns:a16="http://schemas.microsoft.com/office/drawing/2014/main" xmlns="" id="{79C8EC82-440E-44CE-BC9B-EDE37D4C9A10}"/>
                </a:ext>
              </a:extLst>
            </p:cNvPr>
            <p:cNvSpPr/>
            <p:nvPr/>
          </p:nvSpPr>
          <p:spPr bwMode="auto">
            <a:xfrm>
              <a:off x="2493160" y="2139593"/>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5" name="Фигура">
              <a:extLst>
                <a:ext uri="{FF2B5EF4-FFF2-40B4-BE49-F238E27FC236}">
                  <a16:creationId xmlns:a16="http://schemas.microsoft.com/office/drawing/2014/main" xmlns="" id="{8583D5C5-8657-44B4-B96D-1306F297D564}"/>
                </a:ext>
              </a:extLst>
            </p:cNvPr>
            <p:cNvSpPr>
              <a:spLocks/>
            </p:cNvSpPr>
            <p:nvPr/>
          </p:nvSpPr>
          <p:spPr bwMode="auto">
            <a:xfrm>
              <a:off x="2713514" y="1627202"/>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1000" dirty="0">
                <a:solidFill>
                  <a:srgbClr val="7F7F7F"/>
                </a:solidFill>
                <a:latin typeface="Lato Light" panose="020F0502020204030203" pitchFamily="34" charset="0"/>
              </a:endParaRPr>
            </a:p>
          </p:txBody>
        </p:sp>
        <p:sp>
          <p:nvSpPr>
            <p:cNvPr id="16" name="TextBox 15">
              <a:extLst>
                <a:ext uri="{FF2B5EF4-FFF2-40B4-BE49-F238E27FC236}">
                  <a16:creationId xmlns:a16="http://schemas.microsoft.com/office/drawing/2014/main" xmlns="" id="{377820EA-0D9C-4C85-94CE-B99D9FB2EADD}"/>
                </a:ext>
              </a:extLst>
            </p:cNvPr>
            <p:cNvSpPr txBox="1"/>
            <p:nvPr/>
          </p:nvSpPr>
          <p:spPr>
            <a:xfrm>
              <a:off x="2329757" y="1280325"/>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01</a:t>
              </a:r>
            </a:p>
          </p:txBody>
        </p:sp>
        <p:sp>
          <p:nvSpPr>
            <p:cNvPr id="17" name="TextBox 16">
              <a:extLst>
                <a:ext uri="{FF2B5EF4-FFF2-40B4-BE49-F238E27FC236}">
                  <a16:creationId xmlns:a16="http://schemas.microsoft.com/office/drawing/2014/main" xmlns="" id="{D835223F-2FE3-412E-95D8-73B4B863687C}"/>
                </a:ext>
              </a:extLst>
            </p:cNvPr>
            <p:cNvSpPr txBox="1"/>
            <p:nvPr/>
          </p:nvSpPr>
          <p:spPr>
            <a:xfrm>
              <a:off x="2947562" y="1778241"/>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02</a:t>
              </a:r>
            </a:p>
          </p:txBody>
        </p:sp>
        <p:sp>
          <p:nvSpPr>
            <p:cNvPr id="18" name="TextBox 17">
              <a:extLst>
                <a:ext uri="{FF2B5EF4-FFF2-40B4-BE49-F238E27FC236}">
                  <a16:creationId xmlns:a16="http://schemas.microsoft.com/office/drawing/2014/main" xmlns="" id="{2FB041C1-113B-43F7-9369-42282D5BFD02}"/>
                </a:ext>
              </a:extLst>
            </p:cNvPr>
            <p:cNvSpPr txBox="1"/>
            <p:nvPr/>
          </p:nvSpPr>
          <p:spPr>
            <a:xfrm>
              <a:off x="2639569" y="2504069"/>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03</a:t>
              </a:r>
            </a:p>
          </p:txBody>
        </p:sp>
        <p:sp>
          <p:nvSpPr>
            <p:cNvPr id="19" name="TextBox 18">
              <a:extLst>
                <a:ext uri="{FF2B5EF4-FFF2-40B4-BE49-F238E27FC236}">
                  <a16:creationId xmlns:a16="http://schemas.microsoft.com/office/drawing/2014/main" xmlns="" id="{B8073487-62CC-4DB8-AEC1-A2DD49A8746C}"/>
                </a:ext>
              </a:extLst>
            </p:cNvPr>
            <p:cNvSpPr txBox="1"/>
            <p:nvPr/>
          </p:nvSpPr>
          <p:spPr>
            <a:xfrm>
              <a:off x="1889375" y="2437722"/>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04</a:t>
              </a:r>
            </a:p>
          </p:txBody>
        </p:sp>
        <p:sp>
          <p:nvSpPr>
            <p:cNvPr id="20" name="TextBox 19">
              <a:extLst>
                <a:ext uri="{FF2B5EF4-FFF2-40B4-BE49-F238E27FC236}">
                  <a16:creationId xmlns:a16="http://schemas.microsoft.com/office/drawing/2014/main" xmlns="" id="{170B0D31-9F94-4CA2-94DF-BE8C54DA0C66}"/>
                </a:ext>
              </a:extLst>
            </p:cNvPr>
            <p:cNvSpPr txBox="1"/>
            <p:nvPr/>
          </p:nvSpPr>
          <p:spPr>
            <a:xfrm>
              <a:off x="1717302" y="1685064"/>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274584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9D6D73-474F-4393-96F0-6F9FBEBCBD1D}"/>
              </a:ext>
            </a:extLst>
          </p:cNvPr>
          <p:cNvSpPr txBox="1"/>
          <p:nvPr/>
        </p:nvSpPr>
        <p:spPr>
          <a:xfrm>
            <a:off x="2193302" y="239684"/>
            <a:ext cx="7805406" cy="553998"/>
          </a:xfrm>
          <a:prstGeom prst="rect">
            <a:avLst/>
          </a:prstGeom>
          <a:noFill/>
        </p:spPr>
        <p:txBody>
          <a:bodyPr wrap="none" rtlCol="0">
            <a:spAutoFit/>
          </a:bodyPr>
          <a:lstStyle/>
          <a:p>
            <a:pPr algn="ctr" defTabSz="914217"/>
            <a:r>
              <a:rPr lang="en-US" sz="3000" b="1" dirty="0">
                <a:solidFill>
                  <a:srgbClr val="0070C0"/>
                </a:solidFill>
                <a:latin typeface="Poppins" pitchFamily="2" charset="77"/>
                <a:cs typeface="Poppins" pitchFamily="2" charset="77"/>
              </a:rPr>
              <a:t>The GP contract agreement 2020/21 to 2023/24</a:t>
            </a:r>
          </a:p>
        </p:txBody>
      </p:sp>
      <p:sp>
        <p:nvSpPr>
          <p:cNvPr id="4" name="Content Placeholder 3">
            <a:extLst>
              <a:ext uri="{FF2B5EF4-FFF2-40B4-BE49-F238E27FC236}">
                <a16:creationId xmlns:a16="http://schemas.microsoft.com/office/drawing/2014/main" xmlns="" id="{A34DBAEC-EA1E-48C2-84F2-8DC38352D08D}"/>
              </a:ext>
            </a:extLst>
          </p:cNvPr>
          <p:cNvSpPr>
            <a:spLocks noGrp="1"/>
          </p:cNvSpPr>
          <p:nvPr>
            <p:ph idx="1"/>
          </p:nvPr>
        </p:nvSpPr>
        <p:spPr>
          <a:xfrm>
            <a:off x="452290" y="1605491"/>
            <a:ext cx="11111590" cy="5154459"/>
          </a:xfrm>
        </p:spPr>
        <p:txBody>
          <a:bodyPr>
            <a:normAutofit/>
          </a:bodyPr>
          <a:lstStyle/>
          <a:p>
            <a:r>
              <a:rPr lang="en-GB" sz="2400" dirty="0"/>
              <a:t>The QOF for Asthma has been updated as follows:</a:t>
            </a:r>
          </a:p>
          <a:p>
            <a:pPr marL="457200" indent="-457200">
              <a:buFont typeface="Arial" panose="020B0604020202020204" pitchFamily="34" charset="0"/>
              <a:buChar char="•"/>
            </a:pPr>
            <a:r>
              <a:rPr lang="en-GB" sz="2400" dirty="0"/>
              <a:t>Practices will be required to establish and maintain a register of patients aged 6 years and over with a diagnosis of asthma, in line with NICE guidance</a:t>
            </a:r>
          </a:p>
          <a:p>
            <a:pPr marL="457200" indent="-457200">
              <a:buFont typeface="Arial" panose="020B0604020202020204" pitchFamily="34" charset="0"/>
              <a:buChar char="•"/>
            </a:pPr>
            <a:r>
              <a:rPr lang="en-GB" sz="2400" dirty="0"/>
              <a:t>Practices will be expected to use a minimum of two diagnostic tests to confirm an asthma diagnosis. These tests should be performed up to 3 months before any date of diagnosis and up to 6 months after this date</a:t>
            </a:r>
          </a:p>
          <a:p>
            <a:pPr marL="457200" indent="-457200">
              <a:buFont typeface="Arial" panose="020B0604020202020204" pitchFamily="34" charset="0"/>
              <a:buChar char="•"/>
            </a:pPr>
            <a:r>
              <a:rPr lang="en-GB" sz="2400" dirty="0"/>
              <a:t>The content of the asthma review has been amended to incorporate aspects of care positively associated with better patient outcomes and self-management</a:t>
            </a:r>
          </a:p>
          <a:p>
            <a:pPr marL="457200" indent="-457200">
              <a:buFont typeface="Arial" panose="020B0604020202020204" pitchFamily="34" charset="0"/>
              <a:buChar char="•"/>
            </a:pPr>
            <a:r>
              <a:rPr lang="en-GB" sz="2400" dirty="0"/>
              <a:t>Practices will be required to record smoking exposure in children and young people under the age of 19 years</a:t>
            </a:r>
          </a:p>
          <a:p>
            <a:pPr marL="457200" indent="-457200">
              <a:buFont typeface="Arial" panose="020B0604020202020204" pitchFamily="34" charset="0"/>
              <a:buChar char="•"/>
            </a:pPr>
            <a:endParaRPr lang="en-GB" sz="2400" dirty="0"/>
          </a:p>
          <a:p>
            <a:r>
              <a:rPr lang="en-GB" sz="2000" dirty="0">
                <a:hlinkClick r:id="rId2"/>
              </a:rPr>
              <a:t>Update to the GP Contract agreement 2020/21 to 2023/24</a:t>
            </a:r>
            <a:endParaRPr lang="en-GB" sz="2000" dirty="0"/>
          </a:p>
        </p:txBody>
      </p:sp>
      <p:grpSp>
        <p:nvGrpSpPr>
          <p:cNvPr id="5" name="Group 4">
            <a:extLst>
              <a:ext uri="{FF2B5EF4-FFF2-40B4-BE49-F238E27FC236}">
                <a16:creationId xmlns:a16="http://schemas.microsoft.com/office/drawing/2014/main" xmlns="" id="{A821DD78-96C4-43F6-9E93-6B37373B36CA}"/>
              </a:ext>
            </a:extLst>
          </p:cNvPr>
          <p:cNvGrpSpPr/>
          <p:nvPr/>
        </p:nvGrpSpPr>
        <p:grpSpPr>
          <a:xfrm>
            <a:off x="11234097" y="-2011"/>
            <a:ext cx="972000" cy="972000"/>
            <a:chOff x="1717302" y="1280325"/>
            <a:chExt cx="1905706" cy="1808874"/>
          </a:xfrm>
        </p:grpSpPr>
        <p:sp>
          <p:nvSpPr>
            <p:cNvPr id="6" name="Фигура">
              <a:extLst>
                <a:ext uri="{FF2B5EF4-FFF2-40B4-BE49-F238E27FC236}">
                  <a16:creationId xmlns:a16="http://schemas.microsoft.com/office/drawing/2014/main" xmlns="" id="{B182590C-543C-4B0E-8755-488823A609E0}"/>
                </a:ext>
              </a:extLst>
            </p:cNvPr>
            <p:cNvSpPr>
              <a:spLocks/>
            </p:cNvSpPr>
            <p:nvPr/>
          </p:nvSpPr>
          <p:spPr bwMode="auto">
            <a:xfrm>
              <a:off x="2315053" y="1317273"/>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1000" dirty="0">
                <a:solidFill>
                  <a:srgbClr val="7F7F7F"/>
                </a:solidFill>
                <a:latin typeface="Lato Light" panose="020F0502020204030203" pitchFamily="34" charset="0"/>
              </a:endParaRPr>
            </a:p>
          </p:txBody>
        </p:sp>
        <p:sp>
          <p:nvSpPr>
            <p:cNvPr id="7" name="Фигура">
              <a:extLst>
                <a:ext uri="{FF2B5EF4-FFF2-40B4-BE49-F238E27FC236}">
                  <a16:creationId xmlns:a16="http://schemas.microsoft.com/office/drawing/2014/main" xmlns="" id="{0E516C2A-0C68-4618-9DE1-1B55F13F2B22}"/>
                </a:ext>
              </a:extLst>
            </p:cNvPr>
            <p:cNvSpPr/>
            <p:nvPr/>
          </p:nvSpPr>
          <p:spPr bwMode="auto">
            <a:xfrm>
              <a:off x="1763058" y="1401520"/>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xmlns="" id="{31D56B48-1C99-46A9-AD93-CE95514849C3}"/>
                </a:ext>
              </a:extLst>
            </p:cNvPr>
            <p:cNvSpPr/>
            <p:nvPr/>
          </p:nvSpPr>
          <p:spPr bwMode="auto">
            <a:xfrm>
              <a:off x="1771041" y="2318465"/>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xmlns="" id="{C0EC8FDE-AFAA-44D4-ACD9-CC707EF4C3CF}"/>
                </a:ext>
              </a:extLst>
            </p:cNvPr>
            <p:cNvSpPr/>
            <p:nvPr/>
          </p:nvSpPr>
          <p:spPr bwMode="auto">
            <a:xfrm>
              <a:off x="2493160" y="2139593"/>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9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0" name="Фигура">
              <a:extLst>
                <a:ext uri="{FF2B5EF4-FFF2-40B4-BE49-F238E27FC236}">
                  <a16:creationId xmlns:a16="http://schemas.microsoft.com/office/drawing/2014/main" xmlns="" id="{AFD5F08F-2E1F-46A3-B0E8-63235DDA3D78}"/>
                </a:ext>
              </a:extLst>
            </p:cNvPr>
            <p:cNvSpPr>
              <a:spLocks/>
            </p:cNvSpPr>
            <p:nvPr/>
          </p:nvSpPr>
          <p:spPr bwMode="auto">
            <a:xfrm>
              <a:off x="2713514" y="1627202"/>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1000" dirty="0">
                <a:solidFill>
                  <a:srgbClr val="7F7F7F"/>
                </a:solidFill>
                <a:latin typeface="Lato Light" panose="020F0502020204030203" pitchFamily="34" charset="0"/>
              </a:endParaRPr>
            </a:p>
          </p:txBody>
        </p:sp>
        <p:sp>
          <p:nvSpPr>
            <p:cNvPr id="11" name="TextBox 10">
              <a:extLst>
                <a:ext uri="{FF2B5EF4-FFF2-40B4-BE49-F238E27FC236}">
                  <a16:creationId xmlns:a16="http://schemas.microsoft.com/office/drawing/2014/main" xmlns="" id="{B8425382-C02B-45DD-A2F5-17535E94BC82}"/>
                </a:ext>
              </a:extLst>
            </p:cNvPr>
            <p:cNvSpPr txBox="1"/>
            <p:nvPr/>
          </p:nvSpPr>
          <p:spPr>
            <a:xfrm>
              <a:off x="2329757" y="1280325"/>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01</a:t>
              </a:r>
            </a:p>
          </p:txBody>
        </p:sp>
        <p:sp>
          <p:nvSpPr>
            <p:cNvPr id="12" name="TextBox 11">
              <a:extLst>
                <a:ext uri="{FF2B5EF4-FFF2-40B4-BE49-F238E27FC236}">
                  <a16:creationId xmlns:a16="http://schemas.microsoft.com/office/drawing/2014/main" xmlns="" id="{74AA3690-7146-4F6C-85D8-78AB4F2086B1}"/>
                </a:ext>
              </a:extLst>
            </p:cNvPr>
            <p:cNvSpPr txBox="1"/>
            <p:nvPr/>
          </p:nvSpPr>
          <p:spPr>
            <a:xfrm>
              <a:off x="2947562" y="1778241"/>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02</a:t>
              </a:r>
            </a:p>
          </p:txBody>
        </p:sp>
        <p:sp>
          <p:nvSpPr>
            <p:cNvPr id="13" name="TextBox 12">
              <a:extLst>
                <a:ext uri="{FF2B5EF4-FFF2-40B4-BE49-F238E27FC236}">
                  <a16:creationId xmlns:a16="http://schemas.microsoft.com/office/drawing/2014/main" xmlns="" id="{E74B2E2A-A6C1-4344-B256-629F5E7E0E12}"/>
                </a:ext>
              </a:extLst>
            </p:cNvPr>
            <p:cNvSpPr txBox="1"/>
            <p:nvPr/>
          </p:nvSpPr>
          <p:spPr>
            <a:xfrm>
              <a:off x="2639569" y="2504069"/>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03</a:t>
              </a:r>
            </a:p>
          </p:txBody>
        </p:sp>
        <p:sp>
          <p:nvSpPr>
            <p:cNvPr id="14" name="TextBox 13">
              <a:extLst>
                <a:ext uri="{FF2B5EF4-FFF2-40B4-BE49-F238E27FC236}">
                  <a16:creationId xmlns:a16="http://schemas.microsoft.com/office/drawing/2014/main" xmlns="" id="{69E51E27-2398-4231-965C-31EC556DC9FD}"/>
                </a:ext>
              </a:extLst>
            </p:cNvPr>
            <p:cNvSpPr txBox="1"/>
            <p:nvPr/>
          </p:nvSpPr>
          <p:spPr>
            <a:xfrm>
              <a:off x="1889375" y="2437722"/>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04</a:t>
              </a:r>
            </a:p>
          </p:txBody>
        </p:sp>
        <p:sp>
          <p:nvSpPr>
            <p:cNvPr id="15" name="TextBox 14">
              <a:extLst>
                <a:ext uri="{FF2B5EF4-FFF2-40B4-BE49-F238E27FC236}">
                  <a16:creationId xmlns:a16="http://schemas.microsoft.com/office/drawing/2014/main" xmlns="" id="{651BDF5A-938E-4124-9F55-5243D0A80CCD}"/>
                </a:ext>
              </a:extLst>
            </p:cNvPr>
            <p:cNvSpPr txBox="1"/>
            <p:nvPr/>
          </p:nvSpPr>
          <p:spPr>
            <a:xfrm>
              <a:off x="1717302" y="1685064"/>
              <a:ext cx="675446" cy="558322"/>
            </a:xfrm>
            <a:prstGeom prst="rect">
              <a:avLst/>
            </a:prstGeom>
            <a:noFill/>
          </p:spPr>
          <p:txBody>
            <a:bodyPr wrap="none" rtlCol="0" anchor="ctr">
              <a:spAutoFit/>
            </a:bodyPr>
            <a:lstStyle/>
            <a:p>
              <a:pPr algn="ctr" defTabSz="914217"/>
              <a:r>
                <a:rPr lang="en-US" sz="1400" b="1" dirty="0">
                  <a:solidFill>
                    <a:srgbClr val="FFFFFF"/>
                  </a:solidFill>
                  <a:latin typeface="Poppins" pitchFamily="2" charset="77"/>
                  <a:cs typeface="Poppins" pitchFamily="2" charset="77"/>
                </a:rPr>
                <a:t>05</a:t>
              </a:r>
            </a:p>
          </p:txBody>
        </p:sp>
      </p:grpSp>
      <p:sp>
        <p:nvSpPr>
          <p:cNvPr id="16" name="TextBox 15">
            <a:extLst>
              <a:ext uri="{FF2B5EF4-FFF2-40B4-BE49-F238E27FC236}">
                <a16:creationId xmlns:a16="http://schemas.microsoft.com/office/drawing/2014/main" xmlns="" id="{69E8894A-8A94-41C9-A65A-86508B3EAF5F}"/>
              </a:ext>
            </a:extLst>
          </p:cNvPr>
          <p:cNvSpPr txBox="1"/>
          <p:nvPr/>
        </p:nvSpPr>
        <p:spPr>
          <a:xfrm>
            <a:off x="532816" y="907199"/>
            <a:ext cx="10792224" cy="584775"/>
          </a:xfrm>
          <a:prstGeom prst="rect">
            <a:avLst/>
          </a:prstGeom>
          <a:noFill/>
        </p:spPr>
        <p:txBody>
          <a:bodyPr wrap="square" rtlCol="0">
            <a:spAutoFit/>
          </a:bodyPr>
          <a:lstStyle/>
          <a:p>
            <a:pPr algn="ctr" defTabSz="914217"/>
            <a:r>
              <a:rPr lang="en-US" sz="1600" spc="150" dirty="0">
                <a:solidFill>
                  <a:srgbClr val="FFFFFF">
                    <a:lumMod val="65000"/>
                  </a:srgbClr>
                </a:solidFill>
                <a:latin typeface="Poppins Light" pitchFamily="2" charset="77"/>
                <a:cs typeface="Poppins Light" pitchFamily="2" charset="77"/>
              </a:rPr>
              <a:t>A patient-centred approach to developing services is guided by the national priorities set out in the new GP contract agreement and the changes to the Asthma Quality and Outcomes Framework (QOF)</a:t>
            </a:r>
          </a:p>
        </p:txBody>
      </p:sp>
    </p:spTree>
    <p:extLst>
      <p:ext uri="{BB962C8B-B14F-4D97-AF65-F5344CB8AC3E}">
        <p14:creationId xmlns:p14="http://schemas.microsoft.com/office/powerpoint/2010/main" val="42613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A34DBAEC-EA1E-48C2-84F2-8DC38352D08D}"/>
              </a:ext>
            </a:extLst>
          </p:cNvPr>
          <p:cNvSpPr>
            <a:spLocks noGrp="1"/>
          </p:cNvSpPr>
          <p:nvPr>
            <p:ph idx="1"/>
          </p:nvPr>
        </p:nvSpPr>
        <p:spPr>
          <a:xfrm>
            <a:off x="318799" y="222458"/>
            <a:ext cx="10893688" cy="1051570"/>
          </a:xfrm>
          <a:noFill/>
        </p:spPr>
        <p:txBody>
          <a:bodyPr wrap="none" rtlCol="0">
            <a:spAutoFit/>
          </a:bodyPr>
          <a:lstStyle/>
          <a:p>
            <a:pPr algn="ctr" defTabSz="914217"/>
            <a:r>
              <a:rPr lang="en-GB" sz="3000" b="1" dirty="0">
                <a:solidFill>
                  <a:srgbClr val="0070C0"/>
                </a:solidFill>
                <a:latin typeface="Poppins" pitchFamily="2" charset="77"/>
              </a:rPr>
              <a:t>Worked example;</a:t>
            </a:r>
          </a:p>
          <a:p>
            <a:pPr algn="ctr" defTabSz="914217"/>
            <a:r>
              <a:rPr lang="en-GB" sz="3000" b="1" dirty="0">
                <a:solidFill>
                  <a:srgbClr val="0070C0"/>
                </a:solidFill>
                <a:latin typeface="Poppins" pitchFamily="2" charset="77"/>
              </a:rPr>
              <a:t>Assessing the skills and competencies required for the Asthma QOF</a:t>
            </a:r>
          </a:p>
        </p:txBody>
      </p:sp>
      <p:graphicFrame>
        <p:nvGraphicFramePr>
          <p:cNvPr id="6" name="Table 6">
            <a:extLst>
              <a:ext uri="{FF2B5EF4-FFF2-40B4-BE49-F238E27FC236}">
                <a16:creationId xmlns:a16="http://schemas.microsoft.com/office/drawing/2014/main" xmlns="" id="{12DBF7E8-7074-409C-8D2C-72936504B015}"/>
              </a:ext>
            </a:extLst>
          </p:cNvPr>
          <p:cNvGraphicFramePr>
            <a:graphicFrameLocks noGrp="1"/>
          </p:cNvGraphicFramePr>
          <p:nvPr>
            <p:extLst>
              <p:ext uri="{D42A27DB-BD31-4B8C-83A1-F6EECF244321}">
                <p14:modId xmlns:p14="http://schemas.microsoft.com/office/powerpoint/2010/main" val="1368379938"/>
              </p:ext>
            </p:extLst>
          </p:nvPr>
        </p:nvGraphicFramePr>
        <p:xfrm>
          <a:off x="375539" y="1338605"/>
          <a:ext cx="11256162" cy="5217159"/>
        </p:xfrm>
        <a:graphic>
          <a:graphicData uri="http://schemas.openxmlformats.org/drawingml/2006/table">
            <a:tbl>
              <a:tblPr firstRow="1" bandRow="1">
                <a:tableStyleId>{5C22544A-7EE6-4342-B048-85BDC9FD1C3A}</a:tableStyleId>
              </a:tblPr>
              <a:tblGrid>
                <a:gridCol w="7917459">
                  <a:extLst>
                    <a:ext uri="{9D8B030D-6E8A-4147-A177-3AD203B41FA5}">
                      <a16:colId xmlns:a16="http://schemas.microsoft.com/office/drawing/2014/main" xmlns="" val="2275607149"/>
                    </a:ext>
                  </a:extLst>
                </a:gridCol>
                <a:gridCol w="1641987">
                  <a:extLst>
                    <a:ext uri="{9D8B030D-6E8A-4147-A177-3AD203B41FA5}">
                      <a16:colId xmlns:a16="http://schemas.microsoft.com/office/drawing/2014/main" xmlns="" val="3918119894"/>
                    </a:ext>
                  </a:extLst>
                </a:gridCol>
                <a:gridCol w="1696716">
                  <a:extLst>
                    <a:ext uri="{9D8B030D-6E8A-4147-A177-3AD203B41FA5}">
                      <a16:colId xmlns:a16="http://schemas.microsoft.com/office/drawing/2014/main" xmlns="" val="390921933"/>
                    </a:ext>
                  </a:extLst>
                </a:gridCol>
              </a:tblGrid>
              <a:tr h="370840">
                <a:tc>
                  <a:txBody>
                    <a:bodyPr/>
                    <a:lstStyle/>
                    <a:p>
                      <a:r>
                        <a:rPr lang="en-GB" sz="1400" dirty="0"/>
                        <a:t>QOF activity</a:t>
                      </a:r>
                    </a:p>
                  </a:txBody>
                  <a:tcPr/>
                </a:tc>
                <a:tc>
                  <a:txBody>
                    <a:bodyPr/>
                    <a:lstStyle/>
                    <a:p>
                      <a:r>
                        <a:rPr lang="en-GB" sz="1400" dirty="0"/>
                        <a:t>Competency</a:t>
                      </a:r>
                    </a:p>
                  </a:txBody>
                  <a:tcPr/>
                </a:tc>
                <a:tc>
                  <a:txBody>
                    <a:bodyPr/>
                    <a:lstStyle/>
                    <a:p>
                      <a:r>
                        <a:rPr lang="en-GB" sz="1400" dirty="0"/>
                        <a:t>Possible roles</a:t>
                      </a:r>
                    </a:p>
                  </a:txBody>
                  <a:tcPr/>
                </a:tc>
                <a:extLst>
                  <a:ext uri="{0D108BD9-81ED-4DB2-BD59-A6C34878D82A}">
                    <a16:rowId xmlns:a16="http://schemas.microsoft.com/office/drawing/2014/main" xmlns="" val="2359995835"/>
                  </a:ext>
                </a:extLst>
              </a:tr>
              <a:tr h="370840">
                <a:tc>
                  <a:txBody>
                    <a:bodyPr/>
                    <a:lstStyle/>
                    <a:p>
                      <a:r>
                        <a:rPr lang="en-GB" sz="1400" kern="1200" dirty="0">
                          <a:solidFill>
                            <a:schemeClr val="dk1"/>
                          </a:solidFill>
                          <a:effectLst/>
                          <a:latin typeface="+mn-lt"/>
                          <a:ea typeface="+mn-ea"/>
                          <a:cs typeface="+mn-cs"/>
                        </a:rPr>
                        <a:t>AST005. The contractor establishes and maintains a register of patients with asthma aged 6 years or over, excluding patients with asthma who have been prescribed no asthma related drugs in the preceding 12 months (based on NM165)</a:t>
                      </a:r>
                    </a:p>
                    <a:p>
                      <a:endParaRPr lang="en-GB" sz="1400" dirty="0"/>
                    </a:p>
                  </a:txBody>
                  <a:tcPr/>
                </a:tc>
                <a:tc>
                  <a:txBody>
                    <a:bodyPr/>
                    <a:lstStyle/>
                    <a:p>
                      <a:r>
                        <a:rPr lang="en-GB" sz="1400" dirty="0"/>
                        <a:t>Record keeping, Database management</a:t>
                      </a:r>
                    </a:p>
                  </a:txBody>
                  <a:tcPr/>
                </a:tc>
                <a:tc>
                  <a:txBody>
                    <a:bodyPr/>
                    <a:lstStyle/>
                    <a:p>
                      <a:r>
                        <a:rPr lang="en-GB" sz="1400" dirty="0"/>
                        <a:t>Practice Manager, Data clerk</a:t>
                      </a:r>
                    </a:p>
                    <a:p>
                      <a:endParaRPr lang="en-GB" sz="1400" dirty="0"/>
                    </a:p>
                  </a:txBody>
                  <a:tcPr/>
                </a:tc>
                <a:extLst>
                  <a:ext uri="{0D108BD9-81ED-4DB2-BD59-A6C34878D82A}">
                    <a16:rowId xmlns:a16="http://schemas.microsoft.com/office/drawing/2014/main" xmlns="" val="1052201641"/>
                  </a:ext>
                </a:extLst>
              </a:tr>
              <a:tr h="370840">
                <a:tc>
                  <a:txBody>
                    <a:bodyPr/>
                    <a:lstStyle/>
                    <a:p>
                      <a:r>
                        <a:rPr lang="en-GB" sz="1400" kern="1200" dirty="0">
                          <a:solidFill>
                            <a:schemeClr val="dk1"/>
                          </a:solidFill>
                          <a:effectLst/>
                          <a:latin typeface="+mn-lt"/>
                          <a:ea typeface="+mn-ea"/>
                          <a:cs typeface="+mn-cs"/>
                        </a:rPr>
                        <a:t>AST006. The percentage of patients with asthma on the register from 1 April 2020 with either:</a:t>
                      </a:r>
                    </a:p>
                    <a:p>
                      <a:pPr marL="342900" indent="-342900">
                        <a:buAutoNum type="arabicParenR"/>
                      </a:pPr>
                      <a:r>
                        <a:rPr lang="en-GB" sz="1400" kern="1200" dirty="0">
                          <a:solidFill>
                            <a:schemeClr val="dk1"/>
                          </a:solidFill>
                          <a:effectLst/>
                          <a:latin typeface="+mn-lt"/>
                          <a:ea typeface="+mn-ea"/>
                          <a:cs typeface="+mn-cs"/>
                        </a:rPr>
                        <a:t>a record of spirometry and one other objective test (</a:t>
                      </a:r>
                      <a:r>
                        <a:rPr lang="en-GB" sz="1400" kern="1200" dirty="0" err="1">
                          <a:solidFill>
                            <a:schemeClr val="dk1"/>
                          </a:solidFill>
                          <a:effectLst/>
                          <a:latin typeface="+mn-lt"/>
                          <a:ea typeface="+mn-ea"/>
                          <a:cs typeface="+mn-cs"/>
                        </a:rPr>
                        <a:t>FeNO</a:t>
                      </a:r>
                      <a:r>
                        <a:rPr lang="en-GB" sz="1400" kern="1200" dirty="0">
                          <a:solidFill>
                            <a:schemeClr val="dk1"/>
                          </a:solidFill>
                          <a:effectLst/>
                          <a:latin typeface="+mn-lt"/>
                          <a:ea typeface="+mn-ea"/>
                          <a:cs typeface="+mn-cs"/>
                        </a:rPr>
                        <a:t> or reversibility or variability) between 3 months before or 6 months after diagnosis; or</a:t>
                      </a:r>
                    </a:p>
                    <a:p>
                      <a:pPr marL="342900" indent="-342900">
                        <a:buAutoNum type="arabicParenR"/>
                      </a:pPr>
                      <a:r>
                        <a:rPr lang="en-GB" sz="1400" kern="1200" dirty="0">
                          <a:solidFill>
                            <a:schemeClr val="dk1"/>
                          </a:solidFill>
                          <a:effectLst/>
                          <a:latin typeface="+mn-lt"/>
                          <a:ea typeface="+mn-ea"/>
                          <a:cs typeface="+mn-cs"/>
                        </a:rPr>
                        <a:t>if newly registered in the preceding 12 months with a diagnosis of asthma recorded on or after 1 April 2020 but no record of objective tests being performed at the date of registration, with a record of spirometry and one other objective test (</a:t>
                      </a:r>
                      <a:r>
                        <a:rPr lang="en-GB" sz="1400" kern="1200" dirty="0" err="1">
                          <a:solidFill>
                            <a:schemeClr val="dk1"/>
                          </a:solidFill>
                          <a:effectLst/>
                          <a:latin typeface="+mn-lt"/>
                          <a:ea typeface="+mn-ea"/>
                          <a:cs typeface="+mn-cs"/>
                        </a:rPr>
                        <a:t>FeNO</a:t>
                      </a:r>
                      <a:r>
                        <a:rPr lang="en-GB" sz="1400" kern="1200" dirty="0">
                          <a:solidFill>
                            <a:schemeClr val="dk1"/>
                          </a:solidFill>
                          <a:effectLst/>
                          <a:latin typeface="+mn-lt"/>
                          <a:ea typeface="+mn-ea"/>
                          <a:cs typeface="+mn-cs"/>
                        </a:rPr>
                        <a:t> or reversibility or variability) recorded within 6 months of registration. (based on NM166)</a:t>
                      </a:r>
                    </a:p>
                    <a:p>
                      <a:pPr marL="342900" indent="-342900">
                        <a:buAutoNum type="arabicParenR"/>
                      </a:pPr>
                      <a:endParaRPr lang="en-GB" sz="1400" dirty="0"/>
                    </a:p>
                  </a:txBody>
                  <a:tcPr/>
                </a:tc>
                <a:tc>
                  <a:txBody>
                    <a:bodyPr/>
                    <a:lstStyle/>
                    <a:p>
                      <a:r>
                        <a:rPr lang="en-GB" sz="1400" dirty="0"/>
                        <a:t>Asthma testing and diagnostics including spirometry</a:t>
                      </a:r>
                    </a:p>
                  </a:txBody>
                  <a:tcPr/>
                </a:tc>
                <a:tc>
                  <a:txBody>
                    <a:bodyPr/>
                    <a:lstStyle/>
                    <a:p>
                      <a:r>
                        <a:rPr lang="en-GB" sz="1400" dirty="0"/>
                        <a:t>GP, </a:t>
                      </a:r>
                    </a:p>
                    <a:p>
                      <a:r>
                        <a:rPr lang="en-GB" sz="1400" dirty="0"/>
                        <a:t>Advanced Nurse Practitioner, </a:t>
                      </a:r>
                    </a:p>
                    <a:p>
                      <a:r>
                        <a:rPr lang="en-GB" sz="1400" dirty="0"/>
                        <a:t>Clinical Pharmacist, Physician Associate</a:t>
                      </a:r>
                    </a:p>
                  </a:txBody>
                  <a:tcPr/>
                </a:tc>
                <a:extLst>
                  <a:ext uri="{0D108BD9-81ED-4DB2-BD59-A6C34878D82A}">
                    <a16:rowId xmlns:a16="http://schemas.microsoft.com/office/drawing/2014/main" xmlns="" val="609112948"/>
                  </a:ext>
                </a:extLst>
              </a:tr>
              <a:tr h="370840">
                <a:tc>
                  <a:txBody>
                    <a:bodyPr/>
                    <a:lstStyle/>
                    <a:p>
                      <a:r>
                        <a:rPr lang="en-GB" sz="1400" kern="1200" dirty="0">
                          <a:solidFill>
                            <a:schemeClr val="dk1"/>
                          </a:solidFill>
                          <a:effectLst/>
                          <a:latin typeface="+mn-lt"/>
                          <a:ea typeface="+mn-ea"/>
                          <a:cs typeface="+mn-cs"/>
                        </a:rPr>
                        <a:t>AST007. The percentage of patients with asthma on the register, who have had an asthma review in the preceding 12 months that includes an assessment of asthma control using a validated asthma control questionnaire, a recording of the number of exacerbations, an assessment of inhaler technique and a written personalised action plan (based on NM167)</a:t>
                      </a:r>
                      <a:endParaRPr lang="en-GB" sz="1400" dirty="0"/>
                    </a:p>
                  </a:txBody>
                  <a:tcPr/>
                </a:tc>
                <a:tc>
                  <a:txBody>
                    <a:bodyPr/>
                    <a:lstStyle/>
                    <a:p>
                      <a:r>
                        <a:rPr lang="en-GB" sz="1400" dirty="0"/>
                        <a:t>Care management and planning, device training, </a:t>
                      </a:r>
                    </a:p>
                  </a:txBody>
                  <a:tcPr/>
                </a:tc>
                <a:tc>
                  <a:txBody>
                    <a:bodyPr/>
                    <a:lstStyle/>
                    <a:p>
                      <a:r>
                        <a:rPr lang="en-GB" sz="1400" dirty="0"/>
                        <a:t>GP, </a:t>
                      </a:r>
                    </a:p>
                    <a:p>
                      <a:r>
                        <a:rPr lang="en-GB" sz="1400" dirty="0"/>
                        <a:t>Advanced Nurse Practitioner, </a:t>
                      </a:r>
                    </a:p>
                    <a:p>
                      <a:r>
                        <a:rPr lang="en-GB" sz="1400" dirty="0"/>
                        <a:t>Clinical Pharmacist, Physician Associate</a:t>
                      </a:r>
                    </a:p>
                  </a:txBody>
                  <a:tcPr/>
                </a:tc>
                <a:extLst>
                  <a:ext uri="{0D108BD9-81ED-4DB2-BD59-A6C34878D82A}">
                    <a16:rowId xmlns:a16="http://schemas.microsoft.com/office/drawing/2014/main" xmlns="" val="3564308153"/>
                  </a:ext>
                </a:extLst>
              </a:tr>
              <a:tr h="370840">
                <a:tc>
                  <a:txBody>
                    <a:bodyPr/>
                    <a:lstStyle/>
                    <a:p>
                      <a:r>
                        <a:rPr lang="en-GB" sz="1400" kern="1200" dirty="0">
                          <a:solidFill>
                            <a:schemeClr val="dk1"/>
                          </a:solidFill>
                          <a:effectLst/>
                          <a:latin typeface="+mn-lt"/>
                          <a:ea typeface="+mn-ea"/>
                          <a:cs typeface="+mn-cs"/>
                        </a:rPr>
                        <a:t>AST008. The percentage of patients with asthma on the register aged 19 or under, in whom there is a record of either personal smoking status or exposure to second-hand smoke in the preceding 12 months (based on NM168)</a:t>
                      </a:r>
                    </a:p>
                    <a:p>
                      <a:endParaRPr lang="en-GB" sz="1400" dirty="0"/>
                    </a:p>
                  </a:txBody>
                  <a:tcPr/>
                </a:tc>
                <a:tc>
                  <a:txBody>
                    <a:bodyPr/>
                    <a:lstStyle/>
                    <a:p>
                      <a:r>
                        <a:rPr lang="en-GB" sz="1400" dirty="0"/>
                        <a:t>Record keeping, Database management</a:t>
                      </a:r>
                    </a:p>
                  </a:txBody>
                  <a:tcPr/>
                </a:tc>
                <a:tc>
                  <a:txBody>
                    <a:bodyPr/>
                    <a:lstStyle/>
                    <a:p>
                      <a:r>
                        <a:rPr lang="en-GB" sz="1400" dirty="0"/>
                        <a:t>Practice Manager, Data clerk</a:t>
                      </a:r>
                    </a:p>
                  </a:txBody>
                  <a:tcPr/>
                </a:tc>
                <a:extLst>
                  <a:ext uri="{0D108BD9-81ED-4DB2-BD59-A6C34878D82A}">
                    <a16:rowId xmlns:a16="http://schemas.microsoft.com/office/drawing/2014/main" xmlns="" val="3799874598"/>
                  </a:ext>
                </a:extLst>
              </a:tr>
            </a:tbl>
          </a:graphicData>
        </a:graphic>
      </p:graphicFrame>
      <p:grpSp>
        <p:nvGrpSpPr>
          <p:cNvPr id="17" name="Group 16">
            <a:extLst>
              <a:ext uri="{FF2B5EF4-FFF2-40B4-BE49-F238E27FC236}">
                <a16:creationId xmlns:a16="http://schemas.microsoft.com/office/drawing/2014/main" xmlns="" id="{9CD0262D-7A6B-47B7-83EF-46ABA816C429}"/>
              </a:ext>
            </a:extLst>
          </p:cNvPr>
          <p:cNvGrpSpPr/>
          <p:nvPr/>
        </p:nvGrpSpPr>
        <p:grpSpPr>
          <a:xfrm>
            <a:off x="11237426" y="25946"/>
            <a:ext cx="972000" cy="972000"/>
            <a:chOff x="5812139" y="1380916"/>
            <a:chExt cx="1867936" cy="1771926"/>
          </a:xfrm>
        </p:grpSpPr>
        <p:sp>
          <p:nvSpPr>
            <p:cNvPr id="18" name="Фигура">
              <a:extLst>
                <a:ext uri="{FF2B5EF4-FFF2-40B4-BE49-F238E27FC236}">
                  <a16:creationId xmlns:a16="http://schemas.microsoft.com/office/drawing/2014/main" xmlns="" id="{F899A17E-C204-4C54-9C93-F5111DBE1F39}"/>
                </a:ext>
              </a:extLst>
            </p:cNvPr>
            <p:cNvSpPr>
              <a:spLocks/>
            </p:cNvSpPr>
            <p:nvPr/>
          </p:nvSpPr>
          <p:spPr bwMode="auto">
            <a:xfrm>
              <a:off x="6391004" y="1380916"/>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19" name="Фигура">
              <a:extLst>
                <a:ext uri="{FF2B5EF4-FFF2-40B4-BE49-F238E27FC236}">
                  <a16:creationId xmlns:a16="http://schemas.microsoft.com/office/drawing/2014/main" xmlns="" id="{AD5CB071-DE79-44DD-ABF4-03182870C70E}"/>
                </a:ext>
              </a:extLst>
            </p:cNvPr>
            <p:cNvSpPr/>
            <p:nvPr/>
          </p:nvSpPr>
          <p:spPr bwMode="auto">
            <a:xfrm>
              <a:off x="5839009" y="1465163"/>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0" name="Фигура">
              <a:extLst>
                <a:ext uri="{FF2B5EF4-FFF2-40B4-BE49-F238E27FC236}">
                  <a16:creationId xmlns:a16="http://schemas.microsoft.com/office/drawing/2014/main" xmlns="" id="{D25B5821-7C32-497D-95CA-CA476BCB9D75}"/>
                </a:ext>
              </a:extLst>
            </p:cNvPr>
            <p:cNvSpPr/>
            <p:nvPr/>
          </p:nvSpPr>
          <p:spPr bwMode="auto">
            <a:xfrm>
              <a:off x="5846992" y="2382108"/>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1" name="Фигура">
              <a:extLst>
                <a:ext uri="{FF2B5EF4-FFF2-40B4-BE49-F238E27FC236}">
                  <a16:creationId xmlns:a16="http://schemas.microsoft.com/office/drawing/2014/main" xmlns="" id="{664E0ECB-78C2-4ABE-936E-29562041AFF1}"/>
                </a:ext>
              </a:extLst>
            </p:cNvPr>
            <p:cNvSpPr/>
            <p:nvPr/>
          </p:nvSpPr>
          <p:spPr bwMode="auto">
            <a:xfrm>
              <a:off x="6569111" y="2203236"/>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2" name="Фигура">
              <a:extLst>
                <a:ext uri="{FF2B5EF4-FFF2-40B4-BE49-F238E27FC236}">
                  <a16:creationId xmlns:a16="http://schemas.microsoft.com/office/drawing/2014/main" xmlns="" id="{CA815C5D-89B9-4441-A4BD-F4AA21B89569}"/>
                </a:ext>
              </a:extLst>
            </p:cNvPr>
            <p:cNvSpPr>
              <a:spLocks/>
            </p:cNvSpPr>
            <p:nvPr/>
          </p:nvSpPr>
          <p:spPr bwMode="auto">
            <a:xfrm>
              <a:off x="6789465" y="1690845"/>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23" name="TextBox 22">
              <a:extLst>
                <a:ext uri="{FF2B5EF4-FFF2-40B4-BE49-F238E27FC236}">
                  <a16:creationId xmlns:a16="http://schemas.microsoft.com/office/drawing/2014/main" xmlns="" id="{9A16556F-C967-468D-9422-B4C3FD4D9B3B}"/>
                </a:ext>
              </a:extLst>
            </p:cNvPr>
            <p:cNvSpPr txBox="1"/>
            <p:nvPr/>
          </p:nvSpPr>
          <p:spPr>
            <a:xfrm>
              <a:off x="6424594" y="1389754"/>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01</a:t>
              </a:r>
            </a:p>
          </p:txBody>
        </p:sp>
        <p:sp>
          <p:nvSpPr>
            <p:cNvPr id="24" name="TextBox 23">
              <a:extLst>
                <a:ext uri="{FF2B5EF4-FFF2-40B4-BE49-F238E27FC236}">
                  <a16:creationId xmlns:a16="http://schemas.microsoft.com/office/drawing/2014/main" xmlns="" id="{B23AEDC0-3932-47AF-9DC7-9A3A0AF94E7C}"/>
                </a:ext>
              </a:extLst>
            </p:cNvPr>
            <p:cNvSpPr txBox="1"/>
            <p:nvPr/>
          </p:nvSpPr>
          <p:spPr>
            <a:xfrm>
              <a:off x="7042398" y="1887669"/>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02</a:t>
              </a:r>
            </a:p>
          </p:txBody>
        </p:sp>
        <p:sp>
          <p:nvSpPr>
            <p:cNvPr id="25" name="TextBox 24">
              <a:extLst>
                <a:ext uri="{FF2B5EF4-FFF2-40B4-BE49-F238E27FC236}">
                  <a16:creationId xmlns:a16="http://schemas.microsoft.com/office/drawing/2014/main" xmlns="" id="{2142EC5F-8511-4600-8B1A-BEB511C21CBF}"/>
                </a:ext>
              </a:extLst>
            </p:cNvPr>
            <p:cNvSpPr txBox="1"/>
            <p:nvPr/>
          </p:nvSpPr>
          <p:spPr>
            <a:xfrm>
              <a:off x="6734405" y="2613498"/>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03</a:t>
              </a:r>
            </a:p>
          </p:txBody>
        </p:sp>
        <p:sp>
          <p:nvSpPr>
            <p:cNvPr id="26" name="TextBox 25">
              <a:extLst>
                <a:ext uri="{FF2B5EF4-FFF2-40B4-BE49-F238E27FC236}">
                  <a16:creationId xmlns:a16="http://schemas.microsoft.com/office/drawing/2014/main" xmlns="" id="{09ED70EB-36AD-4DF4-81BC-2EF81A151CE6}"/>
                </a:ext>
              </a:extLst>
            </p:cNvPr>
            <p:cNvSpPr txBox="1"/>
            <p:nvPr/>
          </p:nvSpPr>
          <p:spPr>
            <a:xfrm>
              <a:off x="5984211" y="2547150"/>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04</a:t>
              </a:r>
            </a:p>
          </p:txBody>
        </p:sp>
        <p:sp>
          <p:nvSpPr>
            <p:cNvPr id="27" name="TextBox 26">
              <a:extLst>
                <a:ext uri="{FF2B5EF4-FFF2-40B4-BE49-F238E27FC236}">
                  <a16:creationId xmlns:a16="http://schemas.microsoft.com/office/drawing/2014/main" xmlns="" id="{B567ECDD-8A6B-4DCF-B642-D91DE03BFB31}"/>
                </a:ext>
              </a:extLst>
            </p:cNvPr>
            <p:cNvSpPr txBox="1"/>
            <p:nvPr/>
          </p:nvSpPr>
          <p:spPr>
            <a:xfrm>
              <a:off x="5812139" y="1794493"/>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418125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DF6EF32-C5E3-4836-A99F-0DEFAD474225}"/>
              </a:ext>
            </a:extLst>
          </p:cNvPr>
          <p:cNvSpPr txBox="1"/>
          <p:nvPr/>
        </p:nvSpPr>
        <p:spPr>
          <a:xfrm>
            <a:off x="1392582" y="239684"/>
            <a:ext cx="9406871" cy="553998"/>
          </a:xfrm>
          <a:prstGeom prst="rect">
            <a:avLst/>
          </a:prstGeom>
          <a:noFill/>
        </p:spPr>
        <p:txBody>
          <a:bodyPr wrap="none" rtlCol="0">
            <a:spAutoFit/>
          </a:bodyPr>
          <a:lstStyle/>
          <a:p>
            <a:pPr algn="ctr" defTabSz="914217"/>
            <a:r>
              <a:rPr lang="en-US" sz="3000" b="1" dirty="0">
                <a:solidFill>
                  <a:srgbClr val="0070C0"/>
                </a:solidFill>
                <a:latin typeface="Poppins"/>
              </a:rPr>
              <a:t>Quantifying existing practice and PCN workforce resources</a:t>
            </a:r>
            <a:endParaRPr lang="en-US" sz="3000" b="1" dirty="0">
              <a:solidFill>
                <a:srgbClr val="0070C0"/>
              </a:solidFill>
              <a:latin typeface="Poppins"/>
              <a:cs typeface="Poppins" pitchFamily="2" charset="77"/>
            </a:endParaRPr>
          </a:p>
        </p:txBody>
      </p:sp>
      <p:sp>
        <p:nvSpPr>
          <p:cNvPr id="5" name="Rectangle 4">
            <a:extLst>
              <a:ext uri="{FF2B5EF4-FFF2-40B4-BE49-F238E27FC236}">
                <a16:creationId xmlns:a16="http://schemas.microsoft.com/office/drawing/2014/main" xmlns="" id="{DF445822-2ED1-48E5-A01F-6ACD41017320}"/>
              </a:ext>
            </a:extLst>
          </p:cNvPr>
          <p:cNvSpPr/>
          <p:nvPr/>
        </p:nvSpPr>
        <p:spPr>
          <a:xfrm>
            <a:off x="159680" y="1092075"/>
            <a:ext cx="5655193" cy="2308324"/>
          </a:xfrm>
          <a:prstGeom prst="rect">
            <a:avLst/>
          </a:prstGeom>
        </p:spPr>
        <p:txBody>
          <a:bodyPr wrap="square">
            <a:spAutoFit/>
          </a:bodyPr>
          <a:lstStyle/>
          <a:p>
            <a:r>
              <a:rPr lang="en-GB" sz="1200" b="1" dirty="0">
                <a:solidFill>
                  <a:srgbClr val="0070C0"/>
                </a:solidFill>
              </a:rPr>
              <a:t>NHS Digital and the GP workforce Census</a:t>
            </a:r>
            <a:endParaRPr lang="en-GB" sz="1200" dirty="0"/>
          </a:p>
          <a:p>
            <a:r>
              <a:rPr lang="en-GB" sz="1200" dirty="0"/>
              <a:t>The general practice data is collected via the quarterly GP workforce census and shows numbers and details of GPs, Nurses, Direct Patient Care and Admin/Non-Clinical staff working in General Practice in England.  </a:t>
            </a:r>
          </a:p>
          <a:p>
            <a:endParaRPr lang="en-GB" sz="1200" dirty="0"/>
          </a:p>
          <a:p>
            <a:r>
              <a:rPr lang="en-GB" sz="1200" dirty="0"/>
              <a:t>The summary page for each quarter provides an overview of the workforce numbers and the detailed tables and the raw data.  December 2019 is the latest data available and the summary page is </a:t>
            </a:r>
            <a:r>
              <a:rPr lang="en-GB" sz="1200" dirty="0">
                <a:hlinkClick r:id="rId2"/>
              </a:rPr>
              <a:t>here</a:t>
            </a:r>
            <a:r>
              <a:rPr lang="en-GB" sz="1200" dirty="0"/>
              <a:t>.</a:t>
            </a:r>
          </a:p>
          <a:p>
            <a:endParaRPr lang="en-GB" sz="1200" dirty="0"/>
          </a:p>
          <a:p>
            <a:r>
              <a:rPr lang="en-GB" sz="1200" dirty="0"/>
              <a:t>The</a:t>
            </a:r>
            <a:r>
              <a:rPr lang="en-US" sz="1200" dirty="0"/>
              <a:t> </a:t>
            </a:r>
            <a:r>
              <a:rPr lang="en-GB" sz="1200" dirty="0">
                <a:hlinkClick r:id="rId3"/>
              </a:rPr>
              <a:t>General Practice Workforce Interactive Dashboard</a:t>
            </a:r>
            <a:r>
              <a:rPr lang="en-GB" sz="1200" dirty="0"/>
              <a:t> is also available on the summary page and enables the user to drill down to CCG and practice level for GP workforce numbers</a:t>
            </a:r>
            <a:endParaRPr lang="en-US" sz="1200" dirty="0"/>
          </a:p>
        </p:txBody>
      </p:sp>
      <p:sp>
        <p:nvSpPr>
          <p:cNvPr id="15" name="Rectangle 14">
            <a:extLst>
              <a:ext uri="{FF2B5EF4-FFF2-40B4-BE49-F238E27FC236}">
                <a16:creationId xmlns:a16="http://schemas.microsoft.com/office/drawing/2014/main" xmlns="" id="{06FFBD96-E743-47C9-85D1-EECB25A530E6}"/>
              </a:ext>
            </a:extLst>
          </p:cNvPr>
          <p:cNvSpPr/>
          <p:nvPr/>
        </p:nvSpPr>
        <p:spPr>
          <a:xfrm>
            <a:off x="6321366" y="5077711"/>
            <a:ext cx="5687754" cy="1569660"/>
          </a:xfrm>
          <a:prstGeom prst="rect">
            <a:avLst/>
          </a:prstGeom>
        </p:spPr>
        <p:txBody>
          <a:bodyPr wrap="square">
            <a:spAutoFit/>
          </a:bodyPr>
          <a:lstStyle/>
          <a:p>
            <a:r>
              <a:rPr lang="en-US" sz="1200" b="1" dirty="0">
                <a:solidFill>
                  <a:srgbClr val="0070C0"/>
                </a:solidFill>
              </a:rPr>
              <a:t>The National Workforce Reporting System (NWRS) </a:t>
            </a:r>
          </a:p>
          <a:p>
            <a:r>
              <a:rPr lang="en-GB" sz="1200" dirty="0"/>
              <a:t>The NWRS is made up of two modules:</a:t>
            </a:r>
            <a:br>
              <a:rPr lang="en-GB" sz="1200" dirty="0"/>
            </a:br>
            <a:r>
              <a:rPr lang="en-GB" sz="1200" dirty="0"/>
              <a:t>1) The data entry module is where general practices and PCNs complete their workforce information, to fulfil their requirements for the </a:t>
            </a:r>
            <a:r>
              <a:rPr lang="en-GB" sz="1200" dirty="0">
                <a:hlinkClick r:id="rId4"/>
              </a:rPr>
              <a:t>workforce Minimum Data Set</a:t>
            </a:r>
            <a:r>
              <a:rPr lang="en-GB" sz="1200" dirty="0"/>
              <a:t> (</a:t>
            </a:r>
            <a:r>
              <a:rPr lang="en-GB" sz="1200" dirty="0" err="1"/>
              <a:t>wMDS</a:t>
            </a:r>
            <a:r>
              <a:rPr lang="en-GB" sz="1200" dirty="0"/>
              <a:t>).</a:t>
            </a:r>
            <a:br>
              <a:rPr lang="en-GB" sz="1200" dirty="0"/>
            </a:br>
            <a:r>
              <a:rPr lang="en-GB" sz="1200" dirty="0"/>
              <a:t>2) The reporting module is a suite of reports containing published, non-identifiable, based workforce data supplied by GP practices.</a:t>
            </a:r>
          </a:p>
          <a:p>
            <a:r>
              <a:rPr lang="en-GB" sz="1200" dirty="0">
                <a:hlinkClick r:id="rId5"/>
              </a:rPr>
              <a:t>NWRS Workforce overview</a:t>
            </a:r>
            <a:endParaRPr lang="en-GB" sz="1200" dirty="0"/>
          </a:p>
          <a:p>
            <a:endParaRPr lang="en-US" sz="1200" b="1" dirty="0">
              <a:solidFill>
                <a:srgbClr val="0070C0"/>
              </a:solidFill>
            </a:endParaRPr>
          </a:p>
        </p:txBody>
      </p:sp>
      <p:cxnSp>
        <p:nvCxnSpPr>
          <p:cNvPr id="20" name="Straight Connector 19">
            <a:extLst>
              <a:ext uri="{FF2B5EF4-FFF2-40B4-BE49-F238E27FC236}">
                <a16:creationId xmlns:a16="http://schemas.microsoft.com/office/drawing/2014/main" xmlns="" id="{28514E4F-5113-4845-A58C-1010C0606AAA}"/>
              </a:ext>
            </a:extLst>
          </p:cNvPr>
          <p:cNvCxnSpPr>
            <a:cxnSpLocks/>
          </p:cNvCxnSpPr>
          <p:nvPr/>
        </p:nvCxnSpPr>
        <p:spPr>
          <a:xfrm>
            <a:off x="182880" y="1050654"/>
            <a:ext cx="5553777"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xmlns="" id="{C762844F-1EE5-4C12-93F2-5A3EAE46EB31}"/>
              </a:ext>
            </a:extLst>
          </p:cNvPr>
          <p:cNvSpPr/>
          <p:nvPr/>
        </p:nvSpPr>
        <p:spPr>
          <a:xfrm>
            <a:off x="6316949" y="1075497"/>
            <a:ext cx="2838362" cy="1661993"/>
          </a:xfrm>
          <a:prstGeom prst="rect">
            <a:avLst/>
          </a:prstGeom>
        </p:spPr>
        <p:txBody>
          <a:bodyPr wrap="square">
            <a:spAutoFit/>
          </a:bodyPr>
          <a:lstStyle/>
          <a:p>
            <a:r>
              <a:rPr lang="en-GB" sz="1200" b="1" dirty="0" err="1">
                <a:solidFill>
                  <a:srgbClr val="0070C0"/>
                </a:solidFill>
              </a:rPr>
              <a:t>FutureNHS</a:t>
            </a:r>
            <a:endParaRPr lang="en-GB" sz="1200" dirty="0"/>
          </a:p>
          <a:p>
            <a:r>
              <a:rPr lang="en-GB" sz="1200" dirty="0">
                <a:hlinkClick r:id="rId6"/>
              </a:rPr>
              <a:t>General Practice Workforce Trajectory Analysis Report</a:t>
            </a:r>
            <a:endParaRPr lang="en-GB" sz="1200" dirty="0"/>
          </a:p>
          <a:p>
            <a:r>
              <a:rPr lang="en-GB" sz="1100" dirty="0"/>
              <a:t>Derived from the GP workforce census the GP Workforce Trajectory Analysis Report provides information to show the progress of FTE from baseline against trajectory at national, regional and STP level by staff group.</a:t>
            </a:r>
          </a:p>
          <a:p>
            <a:endParaRPr lang="en-GB" sz="1100" dirty="0"/>
          </a:p>
        </p:txBody>
      </p:sp>
      <p:sp>
        <p:nvSpPr>
          <p:cNvPr id="35" name="Rectangle 34">
            <a:extLst>
              <a:ext uri="{FF2B5EF4-FFF2-40B4-BE49-F238E27FC236}">
                <a16:creationId xmlns:a16="http://schemas.microsoft.com/office/drawing/2014/main" xmlns="" id="{78DD79D7-87CC-41D5-8EE2-5A041545D650}"/>
              </a:ext>
            </a:extLst>
          </p:cNvPr>
          <p:cNvSpPr/>
          <p:nvPr/>
        </p:nvSpPr>
        <p:spPr>
          <a:xfrm>
            <a:off x="6377129" y="3009864"/>
            <a:ext cx="2540730" cy="1461939"/>
          </a:xfrm>
          <a:prstGeom prst="rect">
            <a:avLst/>
          </a:prstGeom>
        </p:spPr>
        <p:txBody>
          <a:bodyPr wrap="square">
            <a:spAutoFit/>
          </a:bodyPr>
          <a:lstStyle/>
          <a:p>
            <a:r>
              <a:rPr lang="en-GB" sz="1200" dirty="0"/>
              <a:t>HEE – </a:t>
            </a:r>
            <a:r>
              <a:rPr lang="en-GB" sz="1200" dirty="0">
                <a:hlinkClick r:id="rId7"/>
              </a:rPr>
              <a:t>Workforce Intelligence Portal</a:t>
            </a:r>
            <a:endParaRPr lang="en-GB" sz="1200" dirty="0"/>
          </a:p>
          <a:p>
            <a:r>
              <a:rPr lang="en-GB" sz="1100" dirty="0"/>
              <a:t>Workforce Profile – derived from ESR data for secondary care services the workforce profile displays workforce growth over the last six years allowing you to breakdown by specific demographics and filter by profession, STP or Trust.</a:t>
            </a:r>
          </a:p>
        </p:txBody>
      </p:sp>
      <p:cxnSp>
        <p:nvCxnSpPr>
          <p:cNvPr id="36" name="Straight Connector 35">
            <a:extLst>
              <a:ext uri="{FF2B5EF4-FFF2-40B4-BE49-F238E27FC236}">
                <a16:creationId xmlns:a16="http://schemas.microsoft.com/office/drawing/2014/main" xmlns="" id="{486DF4DA-BE6E-4A97-8605-A1387CE30B62}"/>
              </a:ext>
            </a:extLst>
          </p:cNvPr>
          <p:cNvCxnSpPr>
            <a:cxnSpLocks/>
          </p:cNvCxnSpPr>
          <p:nvPr/>
        </p:nvCxnSpPr>
        <p:spPr>
          <a:xfrm>
            <a:off x="6312568" y="3012573"/>
            <a:ext cx="5553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451B7F9-405A-4506-93C2-B0D2C99F49CF}"/>
              </a:ext>
            </a:extLst>
          </p:cNvPr>
          <p:cNvCxnSpPr>
            <a:cxnSpLocks/>
          </p:cNvCxnSpPr>
          <p:nvPr/>
        </p:nvCxnSpPr>
        <p:spPr>
          <a:xfrm>
            <a:off x="6312568" y="1050654"/>
            <a:ext cx="5553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083CFCC7-1F72-475C-9FBE-6806EFF90296}"/>
              </a:ext>
            </a:extLst>
          </p:cNvPr>
          <p:cNvCxnSpPr>
            <a:cxnSpLocks/>
          </p:cNvCxnSpPr>
          <p:nvPr/>
        </p:nvCxnSpPr>
        <p:spPr>
          <a:xfrm>
            <a:off x="182880" y="3439589"/>
            <a:ext cx="5553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864B835-E927-4D60-895B-BECFCC259460}"/>
              </a:ext>
            </a:extLst>
          </p:cNvPr>
          <p:cNvCxnSpPr>
            <a:cxnSpLocks/>
          </p:cNvCxnSpPr>
          <p:nvPr/>
        </p:nvCxnSpPr>
        <p:spPr>
          <a:xfrm>
            <a:off x="182880" y="6575327"/>
            <a:ext cx="55537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E94D3687-1F09-4EF0-B1D0-D4629C44B870}"/>
              </a:ext>
            </a:extLst>
          </p:cNvPr>
          <p:cNvCxnSpPr>
            <a:cxnSpLocks/>
          </p:cNvCxnSpPr>
          <p:nvPr/>
        </p:nvCxnSpPr>
        <p:spPr>
          <a:xfrm>
            <a:off x="6312568" y="6575327"/>
            <a:ext cx="5553777"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xmlns="" id="{62802FD5-B273-42A2-9D6A-62BB113B81A4}"/>
              </a:ext>
            </a:extLst>
          </p:cNvPr>
          <p:cNvSpPr/>
          <p:nvPr/>
        </p:nvSpPr>
        <p:spPr>
          <a:xfrm>
            <a:off x="159680" y="3560293"/>
            <a:ext cx="3822385" cy="2677656"/>
          </a:xfrm>
          <a:prstGeom prst="rect">
            <a:avLst/>
          </a:prstGeom>
        </p:spPr>
        <p:txBody>
          <a:bodyPr wrap="square">
            <a:spAutoFit/>
          </a:bodyPr>
          <a:lstStyle/>
          <a:p>
            <a:r>
              <a:rPr lang="en-GB" sz="1200" dirty="0">
                <a:hlinkClick r:id="rId8"/>
              </a:rPr>
              <a:t>SHAPE Place Atlas - Strategic Health Asset Planning &amp; Evaluation</a:t>
            </a:r>
            <a:endParaRPr lang="en-GB" sz="1200" dirty="0"/>
          </a:p>
          <a:p>
            <a:endParaRPr lang="en-GB" sz="1200" dirty="0"/>
          </a:p>
          <a:p>
            <a:r>
              <a:rPr lang="en-GB" sz="1200" dirty="0"/>
              <a:t>The SHAPE atlas database is updated from the NHS digital GP workforce census and allows a summary of practice and PCN workforce, for GPs, nursing and other roles, to be displayed. </a:t>
            </a:r>
          </a:p>
          <a:p>
            <a:endParaRPr lang="en-GB" sz="1200" dirty="0"/>
          </a:p>
          <a:p>
            <a:r>
              <a:rPr lang="en-GB" sz="1200" dirty="0"/>
              <a:t>SHAPE atlas allows the mapping of practices into their PCNs and for this information  to be overlaid with demographic and deprivation data along with disease prevalence and Hospital Episode Statistics.</a:t>
            </a:r>
          </a:p>
          <a:p>
            <a:endParaRPr lang="en-GB" sz="1200" dirty="0"/>
          </a:p>
          <a:p>
            <a:endParaRPr lang="en-US" sz="1200" dirty="0"/>
          </a:p>
        </p:txBody>
      </p:sp>
      <p:pic>
        <p:nvPicPr>
          <p:cNvPr id="9" name="Picture 8" descr="A screenshot of a social media post&#10;&#10;Description automatically generated">
            <a:extLst>
              <a:ext uri="{FF2B5EF4-FFF2-40B4-BE49-F238E27FC236}">
                <a16:creationId xmlns:a16="http://schemas.microsoft.com/office/drawing/2014/main" xmlns="" id="{31F49EED-EC43-477C-A5C2-1A19799DD1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6599" y="3035487"/>
            <a:ext cx="2974892" cy="1938992"/>
          </a:xfrm>
          <a:prstGeom prst="rect">
            <a:avLst/>
          </a:prstGeom>
        </p:spPr>
      </p:pic>
      <p:pic>
        <p:nvPicPr>
          <p:cNvPr id="4" name="Picture 3"/>
          <p:cNvPicPr>
            <a:picLocks noChangeAspect="1"/>
          </p:cNvPicPr>
          <p:nvPr/>
        </p:nvPicPr>
        <p:blipFill rotWithShape="1">
          <a:blip r:embed="rId10"/>
          <a:srcRect t="46" b="6051"/>
          <a:stretch/>
        </p:blipFill>
        <p:spPr>
          <a:xfrm>
            <a:off x="4322479" y="3531748"/>
            <a:ext cx="1339350" cy="2354267"/>
          </a:xfrm>
          <a:prstGeom prst="rect">
            <a:avLst/>
          </a:prstGeom>
        </p:spPr>
      </p:pic>
      <p:pic>
        <p:nvPicPr>
          <p:cNvPr id="7" name="Picture 6">
            <a:extLst>
              <a:ext uri="{FF2B5EF4-FFF2-40B4-BE49-F238E27FC236}">
                <a16:creationId xmlns:a16="http://schemas.microsoft.com/office/drawing/2014/main" xmlns="" id="{2EC18ABD-FFCD-495F-A741-DBDDCCAD6E14}"/>
              </a:ext>
            </a:extLst>
          </p:cNvPr>
          <p:cNvPicPr>
            <a:picLocks noChangeAspect="1"/>
          </p:cNvPicPr>
          <p:nvPr/>
        </p:nvPicPr>
        <p:blipFill>
          <a:blip r:embed="rId11"/>
          <a:stretch>
            <a:fillRect/>
          </a:stretch>
        </p:blipFill>
        <p:spPr>
          <a:xfrm>
            <a:off x="9089456" y="1134528"/>
            <a:ext cx="2838362" cy="1559821"/>
          </a:xfrm>
          <a:prstGeom prst="rect">
            <a:avLst/>
          </a:prstGeom>
        </p:spPr>
      </p:pic>
      <p:cxnSp>
        <p:nvCxnSpPr>
          <p:cNvPr id="19" name="Straight Connector 18">
            <a:extLst>
              <a:ext uri="{FF2B5EF4-FFF2-40B4-BE49-F238E27FC236}">
                <a16:creationId xmlns:a16="http://schemas.microsoft.com/office/drawing/2014/main" xmlns="" id="{D044A4C5-D468-4C54-A66D-42C71B4790D3}"/>
              </a:ext>
            </a:extLst>
          </p:cNvPr>
          <p:cNvCxnSpPr>
            <a:cxnSpLocks/>
          </p:cNvCxnSpPr>
          <p:nvPr/>
        </p:nvCxnSpPr>
        <p:spPr>
          <a:xfrm>
            <a:off x="6312568" y="5016989"/>
            <a:ext cx="5553777"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FD2CDB5F-91A9-4245-A6CD-1151885B568D}"/>
              </a:ext>
            </a:extLst>
          </p:cNvPr>
          <p:cNvSpPr txBox="1"/>
          <p:nvPr/>
        </p:nvSpPr>
        <p:spPr>
          <a:xfrm>
            <a:off x="6312568" y="2530296"/>
            <a:ext cx="2598788" cy="600164"/>
          </a:xfrm>
          <a:prstGeom prst="rect">
            <a:avLst/>
          </a:prstGeom>
          <a:noFill/>
        </p:spPr>
        <p:txBody>
          <a:bodyPr wrap="none" rtlCol="0">
            <a:spAutoFit/>
          </a:bodyPr>
          <a:lstStyle/>
          <a:p>
            <a:r>
              <a:rPr lang="en-GB" sz="1100" dirty="0"/>
              <a:t>Contact </a:t>
            </a:r>
            <a:r>
              <a:rPr lang="en-GB" sz="1100" dirty="0">
                <a:hlinkClick r:id="rId12"/>
              </a:rPr>
              <a:t>jonathan.sampson@nhs.net</a:t>
            </a:r>
            <a:r>
              <a:rPr lang="en-GB" sz="1100" dirty="0"/>
              <a:t> for a </a:t>
            </a:r>
          </a:p>
          <a:p>
            <a:r>
              <a:rPr lang="en-GB" sz="1100" dirty="0" err="1"/>
              <a:t>futureNHS</a:t>
            </a:r>
            <a:r>
              <a:rPr lang="en-GB" sz="1100" dirty="0"/>
              <a:t> account.</a:t>
            </a:r>
          </a:p>
          <a:p>
            <a:endParaRPr lang="en-GB" sz="1100" dirty="0"/>
          </a:p>
        </p:txBody>
      </p:sp>
      <p:sp>
        <p:nvSpPr>
          <p:cNvPr id="21" name="TextBox 20">
            <a:extLst>
              <a:ext uri="{FF2B5EF4-FFF2-40B4-BE49-F238E27FC236}">
                <a16:creationId xmlns:a16="http://schemas.microsoft.com/office/drawing/2014/main" xmlns="" id="{30B94450-C0BB-407D-84CF-7FC5DC972FDD}"/>
              </a:ext>
            </a:extLst>
          </p:cNvPr>
          <p:cNvSpPr txBox="1"/>
          <p:nvPr/>
        </p:nvSpPr>
        <p:spPr>
          <a:xfrm>
            <a:off x="6368420" y="4458557"/>
            <a:ext cx="2388795" cy="600164"/>
          </a:xfrm>
          <a:prstGeom prst="rect">
            <a:avLst/>
          </a:prstGeom>
          <a:noFill/>
        </p:spPr>
        <p:txBody>
          <a:bodyPr wrap="none" rtlCol="0">
            <a:spAutoFit/>
          </a:bodyPr>
          <a:lstStyle/>
          <a:p>
            <a:r>
              <a:rPr lang="en-GB" sz="1100" dirty="0"/>
              <a:t>Contact </a:t>
            </a:r>
            <a:r>
              <a:rPr lang="en-GB" sz="1100" dirty="0">
                <a:hlinkClick r:id="rId13"/>
              </a:rPr>
              <a:t>dominic.hunt@hee.org.uk</a:t>
            </a:r>
            <a:r>
              <a:rPr lang="en-GB" sz="1100" dirty="0"/>
              <a:t> for </a:t>
            </a:r>
          </a:p>
          <a:p>
            <a:r>
              <a:rPr lang="en-GB" sz="1100" dirty="0"/>
              <a:t>an account.</a:t>
            </a:r>
          </a:p>
          <a:p>
            <a:endParaRPr lang="en-GB" sz="1100" dirty="0"/>
          </a:p>
        </p:txBody>
      </p:sp>
      <p:grpSp>
        <p:nvGrpSpPr>
          <p:cNvPr id="22" name="Group 21">
            <a:extLst>
              <a:ext uri="{FF2B5EF4-FFF2-40B4-BE49-F238E27FC236}">
                <a16:creationId xmlns:a16="http://schemas.microsoft.com/office/drawing/2014/main" xmlns="" id="{74AF1E7D-011C-45F6-877E-2295DB8FE9C3}"/>
              </a:ext>
            </a:extLst>
          </p:cNvPr>
          <p:cNvGrpSpPr/>
          <p:nvPr/>
        </p:nvGrpSpPr>
        <p:grpSpPr>
          <a:xfrm>
            <a:off x="11232911" y="7388"/>
            <a:ext cx="972000" cy="975186"/>
            <a:chOff x="6179297" y="4517839"/>
            <a:chExt cx="1851806" cy="1799512"/>
          </a:xfrm>
        </p:grpSpPr>
        <p:sp>
          <p:nvSpPr>
            <p:cNvPr id="23" name="Фигура">
              <a:extLst>
                <a:ext uri="{FF2B5EF4-FFF2-40B4-BE49-F238E27FC236}">
                  <a16:creationId xmlns:a16="http://schemas.microsoft.com/office/drawing/2014/main" xmlns="" id="{D11C2A70-7182-4594-9FB4-67B4DC223691}"/>
                </a:ext>
              </a:extLst>
            </p:cNvPr>
            <p:cNvSpPr>
              <a:spLocks/>
            </p:cNvSpPr>
            <p:nvPr/>
          </p:nvSpPr>
          <p:spPr bwMode="auto">
            <a:xfrm>
              <a:off x="6750096" y="4545425"/>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24" name="Фигура">
              <a:extLst>
                <a:ext uri="{FF2B5EF4-FFF2-40B4-BE49-F238E27FC236}">
                  <a16:creationId xmlns:a16="http://schemas.microsoft.com/office/drawing/2014/main" xmlns="" id="{34787B82-7D9D-4C18-A0D0-2996DAD041F9}"/>
                </a:ext>
              </a:extLst>
            </p:cNvPr>
            <p:cNvSpPr/>
            <p:nvPr/>
          </p:nvSpPr>
          <p:spPr bwMode="auto">
            <a:xfrm>
              <a:off x="6198101" y="4629672"/>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5" name="Фигура">
              <a:extLst>
                <a:ext uri="{FF2B5EF4-FFF2-40B4-BE49-F238E27FC236}">
                  <a16:creationId xmlns:a16="http://schemas.microsoft.com/office/drawing/2014/main" xmlns="" id="{CA408428-9F05-47AB-8B13-BC6FBF185D19}"/>
                </a:ext>
              </a:extLst>
            </p:cNvPr>
            <p:cNvSpPr/>
            <p:nvPr/>
          </p:nvSpPr>
          <p:spPr bwMode="auto">
            <a:xfrm>
              <a:off x="6206084" y="5546617"/>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6" name="Фигура">
              <a:extLst>
                <a:ext uri="{FF2B5EF4-FFF2-40B4-BE49-F238E27FC236}">
                  <a16:creationId xmlns:a16="http://schemas.microsoft.com/office/drawing/2014/main" xmlns="" id="{CE410F61-F3C9-42C0-8EB1-D768734C7948}"/>
                </a:ext>
              </a:extLst>
            </p:cNvPr>
            <p:cNvSpPr/>
            <p:nvPr/>
          </p:nvSpPr>
          <p:spPr bwMode="auto">
            <a:xfrm>
              <a:off x="6928203" y="5367745"/>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7" name="Фигура">
              <a:extLst>
                <a:ext uri="{FF2B5EF4-FFF2-40B4-BE49-F238E27FC236}">
                  <a16:creationId xmlns:a16="http://schemas.microsoft.com/office/drawing/2014/main" xmlns="" id="{5A9E599F-B920-404F-B332-02928F99B54B}"/>
                </a:ext>
              </a:extLst>
            </p:cNvPr>
            <p:cNvSpPr>
              <a:spLocks/>
            </p:cNvSpPr>
            <p:nvPr/>
          </p:nvSpPr>
          <p:spPr bwMode="auto">
            <a:xfrm>
              <a:off x="7148557" y="4855354"/>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28" name="TextBox 27">
              <a:extLst>
                <a:ext uri="{FF2B5EF4-FFF2-40B4-BE49-F238E27FC236}">
                  <a16:creationId xmlns:a16="http://schemas.microsoft.com/office/drawing/2014/main" xmlns="" id="{FF534F08-CDF6-4E0C-B6C6-79AB46158CA4}"/>
                </a:ext>
              </a:extLst>
            </p:cNvPr>
            <p:cNvSpPr txBox="1"/>
            <p:nvPr/>
          </p:nvSpPr>
          <p:spPr>
            <a:xfrm>
              <a:off x="6791750" y="4517839"/>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01</a:t>
              </a:r>
            </a:p>
          </p:txBody>
        </p:sp>
        <p:sp>
          <p:nvSpPr>
            <p:cNvPr id="29" name="TextBox 28">
              <a:extLst>
                <a:ext uri="{FF2B5EF4-FFF2-40B4-BE49-F238E27FC236}">
                  <a16:creationId xmlns:a16="http://schemas.microsoft.com/office/drawing/2014/main" xmlns="" id="{8EBD42BF-529E-47AE-95CA-8EB327693CE7}"/>
                </a:ext>
              </a:extLst>
            </p:cNvPr>
            <p:cNvSpPr txBox="1"/>
            <p:nvPr/>
          </p:nvSpPr>
          <p:spPr>
            <a:xfrm>
              <a:off x="7409556" y="5015756"/>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02</a:t>
              </a:r>
            </a:p>
          </p:txBody>
        </p:sp>
        <p:sp>
          <p:nvSpPr>
            <p:cNvPr id="30" name="TextBox 29">
              <a:extLst>
                <a:ext uri="{FF2B5EF4-FFF2-40B4-BE49-F238E27FC236}">
                  <a16:creationId xmlns:a16="http://schemas.microsoft.com/office/drawing/2014/main" xmlns="" id="{98FEB605-4C2B-412B-A327-41D56682E1F3}"/>
                </a:ext>
              </a:extLst>
            </p:cNvPr>
            <p:cNvSpPr txBox="1"/>
            <p:nvPr/>
          </p:nvSpPr>
          <p:spPr>
            <a:xfrm>
              <a:off x="7101563" y="5741584"/>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03</a:t>
              </a:r>
            </a:p>
          </p:txBody>
        </p:sp>
        <p:sp>
          <p:nvSpPr>
            <p:cNvPr id="31" name="TextBox 30">
              <a:extLst>
                <a:ext uri="{FF2B5EF4-FFF2-40B4-BE49-F238E27FC236}">
                  <a16:creationId xmlns:a16="http://schemas.microsoft.com/office/drawing/2014/main" xmlns="" id="{470B4EA1-AF03-4A97-9E0F-05D1DC8C63FB}"/>
                </a:ext>
              </a:extLst>
            </p:cNvPr>
            <p:cNvSpPr txBox="1"/>
            <p:nvPr/>
          </p:nvSpPr>
          <p:spPr>
            <a:xfrm>
              <a:off x="6351370" y="5675237"/>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04</a:t>
              </a:r>
            </a:p>
          </p:txBody>
        </p:sp>
        <p:sp>
          <p:nvSpPr>
            <p:cNvPr id="32" name="TextBox 31">
              <a:extLst>
                <a:ext uri="{FF2B5EF4-FFF2-40B4-BE49-F238E27FC236}">
                  <a16:creationId xmlns:a16="http://schemas.microsoft.com/office/drawing/2014/main" xmlns="" id="{59C978B1-4A09-440A-A231-0E514ED33386}"/>
                </a:ext>
              </a:extLst>
            </p:cNvPr>
            <p:cNvSpPr txBox="1"/>
            <p:nvPr/>
          </p:nvSpPr>
          <p:spPr>
            <a:xfrm>
              <a:off x="6179297" y="4922579"/>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05</a:t>
              </a:r>
            </a:p>
          </p:txBody>
        </p:sp>
      </p:grpSp>
      <p:sp>
        <p:nvSpPr>
          <p:cNvPr id="41" name="Rectangle 40">
            <a:extLst>
              <a:ext uri="{FF2B5EF4-FFF2-40B4-BE49-F238E27FC236}">
                <a16:creationId xmlns:a16="http://schemas.microsoft.com/office/drawing/2014/main" xmlns="" id="{15F04E1B-42CB-44A6-B11B-669F01C77269}"/>
              </a:ext>
            </a:extLst>
          </p:cNvPr>
          <p:cNvSpPr/>
          <p:nvPr/>
        </p:nvSpPr>
        <p:spPr>
          <a:xfrm>
            <a:off x="159680" y="5930598"/>
            <a:ext cx="5670893" cy="646331"/>
          </a:xfrm>
          <a:prstGeom prst="rect">
            <a:avLst/>
          </a:prstGeom>
        </p:spPr>
        <p:txBody>
          <a:bodyPr wrap="square">
            <a:spAutoFit/>
          </a:bodyPr>
          <a:lstStyle/>
          <a:p>
            <a:r>
              <a:rPr lang="en-US" sz="1200" dirty="0"/>
              <a:t>Access to the SHAPE Place Atlas is free to NHS and Local Authority professionals with a role in Public Health or Social Care; access to the application is by registration and license agreement. </a:t>
            </a:r>
            <a:r>
              <a:rPr lang="en-US" sz="1200" dirty="0">
                <a:hlinkClick r:id="rId14"/>
              </a:rPr>
              <a:t>https://</a:t>
            </a:r>
            <a:r>
              <a:rPr lang="en-US" sz="1200" dirty="0" err="1">
                <a:hlinkClick r:id="rId14"/>
              </a:rPr>
              <a:t>shapeatlas.net</a:t>
            </a:r>
            <a:r>
              <a:rPr lang="en-US" sz="1200" dirty="0">
                <a:hlinkClick r:id="rId14"/>
              </a:rPr>
              <a:t>/user-registration/</a:t>
            </a:r>
            <a:endParaRPr lang="en-US" sz="1200" dirty="0"/>
          </a:p>
        </p:txBody>
      </p:sp>
    </p:spTree>
    <p:extLst>
      <p:ext uri="{BB962C8B-B14F-4D97-AF65-F5344CB8AC3E}">
        <p14:creationId xmlns:p14="http://schemas.microsoft.com/office/powerpoint/2010/main" val="407874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80224" y="199954"/>
            <a:ext cx="5431552" cy="507831"/>
          </a:xfrm>
          <a:noFill/>
        </p:spPr>
        <p:txBody>
          <a:bodyPr vert="horz" wrap="none" lIns="91440" tIns="45720" rIns="91440" bIns="45720" rtlCol="0" anchor="ctr">
            <a:spAutoFit/>
          </a:bodyPr>
          <a:lstStyle/>
          <a:p>
            <a:pPr algn="ctr" defTabSz="914217"/>
            <a:r>
              <a:rPr lang="en-US" sz="3000" dirty="0">
                <a:solidFill>
                  <a:srgbClr val="0070C0"/>
                </a:solidFill>
                <a:ea typeface="+mn-ea"/>
              </a:rPr>
              <a:t>Mapping wider system resources</a:t>
            </a:r>
          </a:p>
        </p:txBody>
      </p:sp>
      <p:sp>
        <p:nvSpPr>
          <p:cNvPr id="8" name="Content Placeholder 7"/>
          <p:cNvSpPr>
            <a:spLocks noGrp="1"/>
          </p:cNvSpPr>
          <p:nvPr>
            <p:ph idx="1"/>
          </p:nvPr>
        </p:nvSpPr>
        <p:spPr>
          <a:xfrm>
            <a:off x="121859" y="1690845"/>
            <a:ext cx="5215030" cy="5137951"/>
          </a:xfrm>
        </p:spPr>
        <p:txBody>
          <a:bodyPr lIns="0">
            <a:normAutofit/>
          </a:bodyPr>
          <a:lstStyle/>
          <a:p>
            <a:pPr marL="457200" indent="-288000" defTabSz="216000">
              <a:buFont typeface="Arial" panose="020B0604020202020204" pitchFamily="34" charset="0"/>
              <a:buChar char="•"/>
            </a:pPr>
            <a:r>
              <a:rPr lang="en-US" sz="2200" dirty="0"/>
              <a:t>Community and mental health services, </a:t>
            </a:r>
          </a:p>
          <a:p>
            <a:pPr marL="457200" indent="-288000" defTabSz="216000">
              <a:buFont typeface="Arial" panose="020B0604020202020204" pitchFamily="34" charset="0"/>
              <a:buChar char="•"/>
            </a:pPr>
            <a:r>
              <a:rPr lang="en-US" sz="2200" dirty="0"/>
              <a:t>Specialist clinicians in the local trust </a:t>
            </a:r>
          </a:p>
          <a:p>
            <a:pPr marL="457200" indent="-288000" defTabSz="216000">
              <a:buFont typeface="Arial" panose="020B0604020202020204" pitchFamily="34" charset="0"/>
              <a:buChar char="•"/>
            </a:pPr>
            <a:r>
              <a:rPr lang="en-US" sz="2200" dirty="0"/>
              <a:t>Urgent and emergency care providers including LAS and 111</a:t>
            </a:r>
          </a:p>
          <a:p>
            <a:pPr marL="457200" indent="-288000" defTabSz="216000">
              <a:buFont typeface="Arial" panose="020B0604020202020204" pitchFamily="34" charset="0"/>
              <a:buChar char="•"/>
            </a:pPr>
            <a:r>
              <a:rPr lang="en-US" sz="2200" dirty="0"/>
              <a:t>Local authority - social services and education, local schools</a:t>
            </a:r>
          </a:p>
          <a:p>
            <a:pPr marL="457200" indent="-288000" defTabSz="216000">
              <a:buFont typeface="Arial" panose="020B0604020202020204" pitchFamily="34" charset="0"/>
              <a:buChar char="•"/>
            </a:pPr>
            <a:r>
              <a:rPr lang="en-US" sz="2200" dirty="0"/>
              <a:t>Voluntary sector and community resources, </a:t>
            </a:r>
          </a:p>
          <a:p>
            <a:pPr marL="457200" indent="-288000" defTabSz="216000">
              <a:buFont typeface="Arial" panose="020B0604020202020204" pitchFamily="34" charset="0"/>
              <a:buChar char="•"/>
            </a:pPr>
            <a:r>
              <a:rPr lang="en-US" sz="2200" dirty="0"/>
              <a:t>Emergency services (fire, police)</a:t>
            </a:r>
          </a:p>
          <a:p>
            <a:pPr marL="457200" indent="-288000" defTabSz="216000">
              <a:buFont typeface="Arial" panose="020B0604020202020204" pitchFamily="34" charset="0"/>
              <a:buChar char="•"/>
            </a:pPr>
            <a:r>
              <a:rPr lang="en-US" sz="2200" dirty="0"/>
              <a:t>Private organisations with social responsibility initiatives – </a:t>
            </a:r>
            <a:r>
              <a:rPr lang="en-US" sz="2200" dirty="0" err="1"/>
              <a:t>eg</a:t>
            </a:r>
            <a:r>
              <a:rPr lang="en-US" sz="2200" dirty="0"/>
              <a:t> local businesses and the football club</a:t>
            </a:r>
          </a:p>
          <a:p>
            <a:pPr marL="457200" indent="-288000" defTabSz="216000">
              <a:buFont typeface="Arial" panose="020B0604020202020204" pitchFamily="34" charset="0"/>
              <a:buChar char="•"/>
            </a:pPr>
            <a:endParaRPr lang="en-US" sz="2200" dirty="0"/>
          </a:p>
        </p:txBody>
      </p:sp>
      <p:pic>
        <p:nvPicPr>
          <p:cNvPr id="9" name="Picture 8" descr="Screenshot 2020-01-17 at 15.51.43.png"/>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425379" y="1489203"/>
            <a:ext cx="6731382" cy="5046539"/>
          </a:xfrm>
          <a:prstGeom prst="rect">
            <a:avLst/>
          </a:prstGeom>
        </p:spPr>
      </p:pic>
      <p:sp>
        <p:nvSpPr>
          <p:cNvPr id="5" name="TextBox 4">
            <a:extLst>
              <a:ext uri="{FF2B5EF4-FFF2-40B4-BE49-F238E27FC236}">
                <a16:creationId xmlns:a16="http://schemas.microsoft.com/office/drawing/2014/main" xmlns="" id="{3DE65DDA-CC7D-4C65-B56A-6C867A6A7B78}"/>
              </a:ext>
            </a:extLst>
          </p:cNvPr>
          <p:cNvSpPr txBox="1"/>
          <p:nvPr/>
        </p:nvSpPr>
        <p:spPr>
          <a:xfrm>
            <a:off x="195381" y="691029"/>
            <a:ext cx="11043735" cy="738664"/>
          </a:xfrm>
          <a:prstGeom prst="rect">
            <a:avLst/>
          </a:prstGeom>
          <a:noFill/>
        </p:spPr>
        <p:txBody>
          <a:bodyPr wrap="square" rtlCol="0">
            <a:spAutoFit/>
          </a:bodyPr>
          <a:lstStyle/>
          <a:p>
            <a:pPr algn="ctr" defTabSz="914217"/>
            <a:r>
              <a:rPr lang="en-US" sz="1400" spc="150" dirty="0">
                <a:solidFill>
                  <a:srgbClr val="FFFFFF">
                    <a:lumMod val="65000"/>
                  </a:srgbClr>
                </a:solidFill>
                <a:latin typeface="Poppins Light" pitchFamily="2" charset="77"/>
                <a:cs typeface="Poppins Light" pitchFamily="2" charset="77"/>
              </a:rPr>
              <a:t>The update to the GP contract agreement published in February 2020 encourages a close working relationship between PCNs and community services providers and stakeholders in delivering services and recruiting and employing additional roles.  Each PCN should map their local resources and this slide provides an overview of who those partners might be.  </a:t>
            </a:r>
          </a:p>
        </p:txBody>
      </p:sp>
      <p:grpSp>
        <p:nvGrpSpPr>
          <p:cNvPr id="6" name="Group 5">
            <a:extLst>
              <a:ext uri="{FF2B5EF4-FFF2-40B4-BE49-F238E27FC236}">
                <a16:creationId xmlns:a16="http://schemas.microsoft.com/office/drawing/2014/main" xmlns="" id="{1DBDF84B-4018-43DD-818B-B99D84CDBA7F}"/>
              </a:ext>
            </a:extLst>
          </p:cNvPr>
          <p:cNvGrpSpPr/>
          <p:nvPr/>
        </p:nvGrpSpPr>
        <p:grpSpPr>
          <a:xfrm>
            <a:off x="11218606" y="-925"/>
            <a:ext cx="972000" cy="970563"/>
            <a:chOff x="6179297" y="4517839"/>
            <a:chExt cx="1851806" cy="1799512"/>
          </a:xfrm>
        </p:grpSpPr>
        <p:sp>
          <p:nvSpPr>
            <p:cNvPr id="10" name="Фигура">
              <a:extLst>
                <a:ext uri="{FF2B5EF4-FFF2-40B4-BE49-F238E27FC236}">
                  <a16:creationId xmlns:a16="http://schemas.microsoft.com/office/drawing/2014/main" xmlns="" id="{CF796044-8A2E-4443-97A6-1E84D58B424B}"/>
                </a:ext>
              </a:extLst>
            </p:cNvPr>
            <p:cNvSpPr>
              <a:spLocks/>
            </p:cNvSpPr>
            <p:nvPr/>
          </p:nvSpPr>
          <p:spPr bwMode="auto">
            <a:xfrm>
              <a:off x="6750096" y="4545425"/>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11" name="Фигура">
              <a:extLst>
                <a:ext uri="{FF2B5EF4-FFF2-40B4-BE49-F238E27FC236}">
                  <a16:creationId xmlns:a16="http://schemas.microsoft.com/office/drawing/2014/main" xmlns="" id="{C850D66D-4E18-4766-9823-AAF234FB3A58}"/>
                </a:ext>
              </a:extLst>
            </p:cNvPr>
            <p:cNvSpPr/>
            <p:nvPr/>
          </p:nvSpPr>
          <p:spPr bwMode="auto">
            <a:xfrm>
              <a:off x="6198101" y="4629672"/>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2" name="Фигура">
              <a:extLst>
                <a:ext uri="{FF2B5EF4-FFF2-40B4-BE49-F238E27FC236}">
                  <a16:creationId xmlns:a16="http://schemas.microsoft.com/office/drawing/2014/main" xmlns="" id="{CBD2D3B8-C2EC-4DC8-937F-0E35717039FE}"/>
                </a:ext>
              </a:extLst>
            </p:cNvPr>
            <p:cNvSpPr/>
            <p:nvPr/>
          </p:nvSpPr>
          <p:spPr bwMode="auto">
            <a:xfrm>
              <a:off x="6206084" y="5546617"/>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3" name="Фигура">
              <a:extLst>
                <a:ext uri="{FF2B5EF4-FFF2-40B4-BE49-F238E27FC236}">
                  <a16:creationId xmlns:a16="http://schemas.microsoft.com/office/drawing/2014/main" xmlns="" id="{FE7E091E-72FD-4F46-9478-487184702362}"/>
                </a:ext>
              </a:extLst>
            </p:cNvPr>
            <p:cNvSpPr/>
            <p:nvPr/>
          </p:nvSpPr>
          <p:spPr bwMode="auto">
            <a:xfrm>
              <a:off x="6928203" y="5367745"/>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4" name="Фигура">
              <a:extLst>
                <a:ext uri="{FF2B5EF4-FFF2-40B4-BE49-F238E27FC236}">
                  <a16:creationId xmlns:a16="http://schemas.microsoft.com/office/drawing/2014/main" xmlns="" id="{F22CCEED-02BF-4E3D-88F4-D589EA246415}"/>
                </a:ext>
              </a:extLst>
            </p:cNvPr>
            <p:cNvSpPr>
              <a:spLocks/>
            </p:cNvSpPr>
            <p:nvPr/>
          </p:nvSpPr>
          <p:spPr bwMode="auto">
            <a:xfrm>
              <a:off x="7148557" y="4855354"/>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15" name="TextBox 14">
              <a:extLst>
                <a:ext uri="{FF2B5EF4-FFF2-40B4-BE49-F238E27FC236}">
                  <a16:creationId xmlns:a16="http://schemas.microsoft.com/office/drawing/2014/main" xmlns="" id="{8C350710-26CA-44DE-B077-33EB0E9C7C0E}"/>
                </a:ext>
              </a:extLst>
            </p:cNvPr>
            <p:cNvSpPr txBox="1"/>
            <p:nvPr/>
          </p:nvSpPr>
          <p:spPr>
            <a:xfrm>
              <a:off x="6791750" y="4517839"/>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01</a:t>
              </a:r>
            </a:p>
          </p:txBody>
        </p:sp>
        <p:sp>
          <p:nvSpPr>
            <p:cNvPr id="16" name="TextBox 15">
              <a:extLst>
                <a:ext uri="{FF2B5EF4-FFF2-40B4-BE49-F238E27FC236}">
                  <a16:creationId xmlns:a16="http://schemas.microsoft.com/office/drawing/2014/main" xmlns="" id="{B54925B3-2FC3-4E97-8E98-A37E5557FC94}"/>
                </a:ext>
              </a:extLst>
            </p:cNvPr>
            <p:cNvSpPr txBox="1"/>
            <p:nvPr/>
          </p:nvSpPr>
          <p:spPr>
            <a:xfrm>
              <a:off x="7409556" y="5015756"/>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02</a:t>
              </a:r>
            </a:p>
          </p:txBody>
        </p:sp>
        <p:sp>
          <p:nvSpPr>
            <p:cNvPr id="17" name="TextBox 16">
              <a:extLst>
                <a:ext uri="{FF2B5EF4-FFF2-40B4-BE49-F238E27FC236}">
                  <a16:creationId xmlns:a16="http://schemas.microsoft.com/office/drawing/2014/main" xmlns="" id="{73BC13CD-6616-4F6E-B533-D7767BB478B3}"/>
                </a:ext>
              </a:extLst>
            </p:cNvPr>
            <p:cNvSpPr txBox="1"/>
            <p:nvPr/>
          </p:nvSpPr>
          <p:spPr>
            <a:xfrm>
              <a:off x="7101563" y="5741584"/>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03</a:t>
              </a:r>
            </a:p>
          </p:txBody>
        </p:sp>
        <p:sp>
          <p:nvSpPr>
            <p:cNvPr id="18" name="TextBox 17">
              <a:extLst>
                <a:ext uri="{FF2B5EF4-FFF2-40B4-BE49-F238E27FC236}">
                  <a16:creationId xmlns:a16="http://schemas.microsoft.com/office/drawing/2014/main" xmlns="" id="{6E6DA259-251D-4F31-B1DB-C9FCBA5C73FF}"/>
                </a:ext>
              </a:extLst>
            </p:cNvPr>
            <p:cNvSpPr txBox="1"/>
            <p:nvPr/>
          </p:nvSpPr>
          <p:spPr>
            <a:xfrm>
              <a:off x="6351370" y="5675237"/>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04</a:t>
              </a:r>
            </a:p>
          </p:txBody>
        </p:sp>
        <p:sp>
          <p:nvSpPr>
            <p:cNvPr id="19" name="TextBox 18">
              <a:extLst>
                <a:ext uri="{FF2B5EF4-FFF2-40B4-BE49-F238E27FC236}">
                  <a16:creationId xmlns:a16="http://schemas.microsoft.com/office/drawing/2014/main" xmlns="" id="{5BC1DC10-51CB-41E2-823C-35EDFC419E9D}"/>
                </a:ext>
              </a:extLst>
            </p:cNvPr>
            <p:cNvSpPr txBox="1"/>
            <p:nvPr/>
          </p:nvSpPr>
          <p:spPr>
            <a:xfrm>
              <a:off x="6179297" y="4922579"/>
              <a:ext cx="621547" cy="539596"/>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1423783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A34DBAEC-EA1E-48C2-84F2-8DC38352D08D}"/>
              </a:ext>
            </a:extLst>
          </p:cNvPr>
          <p:cNvSpPr>
            <a:spLocks noGrp="1"/>
          </p:cNvSpPr>
          <p:nvPr>
            <p:ph idx="1"/>
          </p:nvPr>
        </p:nvSpPr>
        <p:spPr>
          <a:xfrm>
            <a:off x="716152" y="222458"/>
            <a:ext cx="10098983" cy="1051570"/>
          </a:xfrm>
          <a:noFill/>
        </p:spPr>
        <p:txBody>
          <a:bodyPr wrap="none" rtlCol="0">
            <a:spAutoFit/>
          </a:bodyPr>
          <a:lstStyle/>
          <a:p>
            <a:pPr algn="ctr" defTabSz="914217"/>
            <a:r>
              <a:rPr lang="en-GB" sz="3000" b="1" dirty="0">
                <a:solidFill>
                  <a:srgbClr val="0070C0"/>
                </a:solidFill>
                <a:latin typeface="Poppins" pitchFamily="2" charset="77"/>
              </a:rPr>
              <a:t>Worked example;</a:t>
            </a:r>
          </a:p>
          <a:p>
            <a:pPr algn="ctr" defTabSz="914217"/>
            <a:r>
              <a:rPr lang="en-GB" sz="3000" b="1" dirty="0">
                <a:solidFill>
                  <a:srgbClr val="0070C0"/>
                </a:solidFill>
                <a:latin typeface="Poppins" pitchFamily="2" charset="77"/>
              </a:rPr>
              <a:t>Assessing the skills and competencies gap for the Asthma QOF</a:t>
            </a:r>
          </a:p>
        </p:txBody>
      </p:sp>
      <p:graphicFrame>
        <p:nvGraphicFramePr>
          <p:cNvPr id="6" name="Table 6">
            <a:extLst>
              <a:ext uri="{FF2B5EF4-FFF2-40B4-BE49-F238E27FC236}">
                <a16:creationId xmlns:a16="http://schemas.microsoft.com/office/drawing/2014/main" xmlns="" id="{12DBF7E8-7074-409C-8D2C-72936504B015}"/>
              </a:ext>
            </a:extLst>
          </p:cNvPr>
          <p:cNvGraphicFramePr>
            <a:graphicFrameLocks noGrp="1"/>
          </p:cNvGraphicFramePr>
          <p:nvPr>
            <p:extLst>
              <p:ext uri="{D42A27DB-BD31-4B8C-83A1-F6EECF244321}">
                <p14:modId xmlns:p14="http://schemas.microsoft.com/office/powerpoint/2010/main" val="3299031282"/>
              </p:ext>
            </p:extLst>
          </p:nvPr>
        </p:nvGraphicFramePr>
        <p:xfrm>
          <a:off x="216310" y="1364562"/>
          <a:ext cx="11729885" cy="5379721"/>
        </p:xfrm>
        <a:graphic>
          <a:graphicData uri="http://schemas.openxmlformats.org/drawingml/2006/table">
            <a:tbl>
              <a:tblPr firstRow="1" bandRow="1">
                <a:tableStyleId>{5C22544A-7EE6-4342-B048-85BDC9FD1C3A}</a:tableStyleId>
              </a:tblPr>
              <a:tblGrid>
                <a:gridCol w="4001729">
                  <a:extLst>
                    <a:ext uri="{9D8B030D-6E8A-4147-A177-3AD203B41FA5}">
                      <a16:colId xmlns:a16="http://schemas.microsoft.com/office/drawing/2014/main" xmlns="" val="2275607149"/>
                    </a:ext>
                  </a:extLst>
                </a:gridCol>
                <a:gridCol w="1288026">
                  <a:extLst>
                    <a:ext uri="{9D8B030D-6E8A-4147-A177-3AD203B41FA5}">
                      <a16:colId xmlns:a16="http://schemas.microsoft.com/office/drawing/2014/main" xmlns="" val="3918119894"/>
                    </a:ext>
                  </a:extLst>
                </a:gridCol>
                <a:gridCol w="1288026">
                  <a:extLst>
                    <a:ext uri="{9D8B030D-6E8A-4147-A177-3AD203B41FA5}">
                      <a16:colId xmlns:a16="http://schemas.microsoft.com/office/drawing/2014/main" xmlns="" val="398324488"/>
                    </a:ext>
                  </a:extLst>
                </a:gridCol>
                <a:gridCol w="1288026">
                  <a:extLst>
                    <a:ext uri="{9D8B030D-6E8A-4147-A177-3AD203B41FA5}">
                      <a16:colId xmlns:a16="http://schemas.microsoft.com/office/drawing/2014/main" xmlns="" val="1247880530"/>
                    </a:ext>
                  </a:extLst>
                </a:gridCol>
                <a:gridCol w="1288026">
                  <a:extLst>
                    <a:ext uri="{9D8B030D-6E8A-4147-A177-3AD203B41FA5}">
                      <a16:colId xmlns:a16="http://schemas.microsoft.com/office/drawing/2014/main" xmlns="" val="3524421886"/>
                    </a:ext>
                  </a:extLst>
                </a:gridCol>
                <a:gridCol w="1288026">
                  <a:extLst>
                    <a:ext uri="{9D8B030D-6E8A-4147-A177-3AD203B41FA5}">
                      <a16:colId xmlns:a16="http://schemas.microsoft.com/office/drawing/2014/main" xmlns="" val="1653726458"/>
                    </a:ext>
                  </a:extLst>
                </a:gridCol>
                <a:gridCol w="1288026">
                  <a:extLst>
                    <a:ext uri="{9D8B030D-6E8A-4147-A177-3AD203B41FA5}">
                      <a16:colId xmlns:a16="http://schemas.microsoft.com/office/drawing/2014/main" xmlns="" val="3207764273"/>
                    </a:ext>
                  </a:extLst>
                </a:gridCol>
              </a:tblGrid>
              <a:tr h="234606">
                <a:tc>
                  <a:txBody>
                    <a:bodyPr/>
                    <a:lstStyle/>
                    <a:p>
                      <a:r>
                        <a:rPr lang="en-GB" sz="1100" dirty="0"/>
                        <a:t>QOF activity</a:t>
                      </a:r>
                    </a:p>
                  </a:txBody>
                  <a:tcPr marL="45720" marR="45720"/>
                </a:tc>
                <a:tc>
                  <a:txBody>
                    <a:bodyPr/>
                    <a:lstStyle/>
                    <a:p>
                      <a:r>
                        <a:rPr lang="en-GB" sz="1100" dirty="0"/>
                        <a:t>Competency</a:t>
                      </a:r>
                    </a:p>
                  </a:txBody>
                  <a:tcPr marL="45720" marR="45720"/>
                </a:tc>
                <a:tc>
                  <a:txBody>
                    <a:bodyPr/>
                    <a:lstStyle/>
                    <a:p>
                      <a:r>
                        <a:rPr lang="en-GB" sz="1100" dirty="0"/>
                        <a:t>Possible roles</a:t>
                      </a:r>
                    </a:p>
                  </a:txBody>
                  <a:tcPr marL="45720" marR="45720"/>
                </a:tc>
                <a:tc>
                  <a:txBody>
                    <a:bodyPr/>
                    <a:lstStyle/>
                    <a:p>
                      <a:r>
                        <a:rPr lang="en-GB" sz="1100" dirty="0"/>
                        <a:t>Activity demand (FTE)</a:t>
                      </a:r>
                    </a:p>
                  </a:txBody>
                  <a:tcPr marL="45720" marR="45720"/>
                </a:tc>
                <a:tc>
                  <a:txBody>
                    <a:bodyPr/>
                    <a:lstStyle/>
                    <a:p>
                      <a:r>
                        <a:rPr lang="en-GB" sz="1100" dirty="0"/>
                        <a:t>Existing workforce (FTE)</a:t>
                      </a:r>
                    </a:p>
                  </a:txBody>
                  <a:tcPr marL="45720" marR="45720"/>
                </a:tc>
                <a:tc>
                  <a:txBody>
                    <a:bodyPr/>
                    <a:lstStyle/>
                    <a:p>
                      <a:r>
                        <a:rPr lang="en-GB" sz="1100" dirty="0"/>
                        <a:t>Workforce capacity</a:t>
                      </a:r>
                    </a:p>
                  </a:txBody>
                  <a:tcPr marL="45720" marR="45720"/>
                </a:tc>
                <a:tc>
                  <a:txBody>
                    <a:bodyPr/>
                    <a:lstStyle/>
                    <a:p>
                      <a:r>
                        <a:rPr lang="en-GB" sz="1100" dirty="0"/>
                        <a:t>Transformation Plans</a:t>
                      </a:r>
                    </a:p>
                  </a:txBody>
                  <a:tcPr marL="45720" marR="45720"/>
                </a:tc>
                <a:extLst>
                  <a:ext uri="{0D108BD9-81ED-4DB2-BD59-A6C34878D82A}">
                    <a16:rowId xmlns:a16="http://schemas.microsoft.com/office/drawing/2014/main" xmlns="" val="2359995835"/>
                  </a:ext>
                </a:extLst>
              </a:tr>
              <a:tr h="370840">
                <a:tc>
                  <a:txBody>
                    <a:bodyPr/>
                    <a:lstStyle/>
                    <a:p>
                      <a:r>
                        <a:rPr lang="en-GB" sz="1100" kern="1200" dirty="0">
                          <a:solidFill>
                            <a:schemeClr val="dk1"/>
                          </a:solidFill>
                          <a:effectLst/>
                          <a:latin typeface="+mn-lt"/>
                          <a:ea typeface="+mn-ea"/>
                          <a:cs typeface="+mn-cs"/>
                        </a:rPr>
                        <a:t>AST005. The contractor establishes and maintains a register of patients with asthma aged 6 years or over, excluding patients with asthma who have been prescribed no asthma related drugs in the preceding 12 months </a:t>
                      </a:r>
                      <a:endParaRPr lang="en-GB" sz="1100" dirty="0"/>
                    </a:p>
                  </a:txBody>
                  <a:tcPr marL="45720" marR="45720"/>
                </a:tc>
                <a:tc>
                  <a:txBody>
                    <a:bodyPr/>
                    <a:lstStyle/>
                    <a:p>
                      <a:r>
                        <a:rPr lang="en-GB" sz="1100" dirty="0"/>
                        <a:t>Record keeping, Database management</a:t>
                      </a:r>
                    </a:p>
                  </a:txBody>
                  <a:tcPr marL="45720" marR="45720"/>
                </a:tc>
                <a:tc>
                  <a:txBody>
                    <a:bodyPr/>
                    <a:lstStyle/>
                    <a:p>
                      <a:r>
                        <a:rPr lang="en-GB" sz="1100" dirty="0"/>
                        <a:t>Practice Manager, Data clerk</a:t>
                      </a:r>
                    </a:p>
                  </a:txBody>
                  <a:tcPr marL="45720" marR="45720"/>
                </a:tc>
                <a:tc rowSpan="4">
                  <a:txBody>
                    <a:bodyPr/>
                    <a:lstStyle/>
                    <a:p>
                      <a:r>
                        <a:rPr lang="en-GB" sz="1100" dirty="0"/>
                        <a:t>The demand implied by a particular activity can be estimated by breaking the activity into its constituent parts and the number of times that these need to be repeated in a  given period.  </a:t>
                      </a:r>
                    </a:p>
                    <a:p>
                      <a:endParaRPr lang="en-GB" sz="1100" dirty="0"/>
                    </a:p>
                    <a:p>
                      <a:r>
                        <a:rPr lang="en-GB" sz="1100" dirty="0"/>
                        <a:t>Assuming that the current levels of activity are being met by the existing workforce then it will be necessary to estimate the additional demand implied by the new contract.</a:t>
                      </a:r>
                    </a:p>
                    <a:p>
                      <a:endParaRPr lang="en-GB" sz="1100" dirty="0"/>
                    </a:p>
                    <a:p>
                      <a:r>
                        <a:rPr lang="en-GB" sz="1100" dirty="0"/>
                        <a:t>The full-time equivalent (FTE) is calculated as a proportion of the full working week; 37.5 hours.</a:t>
                      </a:r>
                    </a:p>
                  </a:txBody>
                  <a:tcPr marL="45720" marR="45720"/>
                </a:tc>
                <a:tc rowSpan="4">
                  <a:txBody>
                    <a:bodyPr/>
                    <a:lstStyle/>
                    <a:p>
                      <a:r>
                        <a:rPr lang="en-GB" sz="1100" dirty="0"/>
                        <a:t>See slides 7 and 8 for guidance on quantifying the existing workforce and wider community resources.</a:t>
                      </a:r>
                    </a:p>
                  </a:txBody>
                  <a:tcPr marL="45720" marR="45720"/>
                </a:tc>
                <a:tc rowSpan="4">
                  <a:txBody>
                    <a:bodyPr/>
                    <a:lstStyle/>
                    <a:p>
                      <a:r>
                        <a:rPr lang="en-GB" sz="1100" dirty="0"/>
                        <a:t>Workforce capacity is essentially the difference between the existing workforce and additional demand.  </a:t>
                      </a:r>
                    </a:p>
                    <a:p>
                      <a:endParaRPr lang="en-GB" sz="1100" dirty="0"/>
                    </a:p>
                    <a:p>
                      <a:r>
                        <a:rPr lang="en-GB" sz="1100" dirty="0"/>
                        <a:t>Often this is measured in terms of the FTE gap.</a:t>
                      </a:r>
                    </a:p>
                    <a:p>
                      <a:endParaRPr lang="en-GB" sz="1100" dirty="0"/>
                    </a:p>
                    <a:p>
                      <a:r>
                        <a:rPr lang="en-GB" sz="1100" dirty="0"/>
                        <a:t>Existing capacity is also a measure of the skills and competencies of the existing workforce and may imply the need for a development programme rather the need to recruit additional staff.</a:t>
                      </a:r>
                    </a:p>
                  </a:txBody>
                  <a:tcPr marL="45720" marR="45720"/>
                </a:tc>
                <a:tc rowSpan="4">
                  <a:txBody>
                    <a:bodyPr/>
                    <a:lstStyle/>
                    <a:p>
                      <a:r>
                        <a:rPr lang="en-GB" sz="1100" dirty="0"/>
                        <a:t>The transformation options open to a PCN will depend upon the assessment of the existing workforce capacity.</a:t>
                      </a:r>
                    </a:p>
                    <a:p>
                      <a:endParaRPr lang="en-GB" sz="1100" dirty="0"/>
                    </a:p>
                    <a:p>
                      <a:r>
                        <a:rPr lang="en-GB" sz="1100" dirty="0"/>
                        <a:t>Could the additional demand and new skills required be met by training the existing workforce and/or realigning existing responsibilities </a:t>
                      </a:r>
                    </a:p>
                    <a:p>
                      <a:endParaRPr lang="en-GB" sz="1100" dirty="0"/>
                    </a:p>
                    <a:p>
                      <a:r>
                        <a:rPr lang="en-GB" sz="1100" dirty="0"/>
                        <a:t>Could the demand be met by recruiting additional new roles or working with other community providers?</a:t>
                      </a:r>
                    </a:p>
                  </a:txBody>
                  <a:tcPr marL="45720" marR="45720"/>
                </a:tc>
                <a:extLst>
                  <a:ext uri="{0D108BD9-81ED-4DB2-BD59-A6C34878D82A}">
                    <a16:rowId xmlns:a16="http://schemas.microsoft.com/office/drawing/2014/main" xmlns="" val="1052201641"/>
                  </a:ext>
                </a:extLst>
              </a:tr>
              <a:tr h="370840">
                <a:tc>
                  <a:txBody>
                    <a:bodyPr/>
                    <a:lstStyle/>
                    <a:p>
                      <a:r>
                        <a:rPr lang="en-GB" sz="1100" kern="1200" dirty="0">
                          <a:solidFill>
                            <a:schemeClr val="dk1"/>
                          </a:solidFill>
                          <a:effectLst/>
                          <a:latin typeface="+mn-lt"/>
                          <a:ea typeface="+mn-ea"/>
                          <a:cs typeface="+mn-cs"/>
                        </a:rPr>
                        <a:t>AST006. The percentage of patients with asthma on the register from 1 April 2020with either:</a:t>
                      </a:r>
                    </a:p>
                    <a:p>
                      <a:pPr marL="342900" indent="-342900">
                        <a:buAutoNum type="arabicParenR"/>
                      </a:pPr>
                      <a:r>
                        <a:rPr lang="en-GB" sz="1100" kern="1200" dirty="0">
                          <a:solidFill>
                            <a:schemeClr val="dk1"/>
                          </a:solidFill>
                          <a:effectLst/>
                          <a:latin typeface="+mn-lt"/>
                          <a:ea typeface="+mn-ea"/>
                          <a:cs typeface="+mn-cs"/>
                        </a:rPr>
                        <a:t>a record of spirometry and one other objective test (</a:t>
                      </a:r>
                      <a:r>
                        <a:rPr lang="en-GB" sz="1100" kern="1200" dirty="0" err="1">
                          <a:solidFill>
                            <a:schemeClr val="dk1"/>
                          </a:solidFill>
                          <a:effectLst/>
                          <a:latin typeface="+mn-lt"/>
                          <a:ea typeface="+mn-ea"/>
                          <a:cs typeface="+mn-cs"/>
                        </a:rPr>
                        <a:t>FeNO</a:t>
                      </a:r>
                      <a:r>
                        <a:rPr lang="en-GB" sz="1100" kern="1200" dirty="0">
                          <a:solidFill>
                            <a:schemeClr val="dk1"/>
                          </a:solidFill>
                          <a:effectLst/>
                          <a:latin typeface="+mn-lt"/>
                          <a:ea typeface="+mn-ea"/>
                          <a:cs typeface="+mn-cs"/>
                        </a:rPr>
                        <a:t> or reversibility or variability) between 3 months before or 6 months after diagnosis; or</a:t>
                      </a:r>
                    </a:p>
                    <a:p>
                      <a:pPr marL="342900" indent="-342900">
                        <a:buAutoNum type="arabicParenR"/>
                      </a:pPr>
                      <a:r>
                        <a:rPr lang="en-GB" sz="1100" kern="1200" dirty="0">
                          <a:solidFill>
                            <a:schemeClr val="dk1"/>
                          </a:solidFill>
                          <a:effectLst/>
                          <a:latin typeface="+mn-lt"/>
                          <a:ea typeface="+mn-ea"/>
                          <a:cs typeface="+mn-cs"/>
                        </a:rPr>
                        <a:t>if newly registered in the preceding 12 months with a diagnosis of asthma recorded on or after 1 April 2020 but no record of objective tests being performed at the date of registration, with a record of spirometry and one other objective test (</a:t>
                      </a:r>
                      <a:r>
                        <a:rPr lang="en-GB" sz="1100" kern="1200" dirty="0" err="1">
                          <a:solidFill>
                            <a:schemeClr val="dk1"/>
                          </a:solidFill>
                          <a:effectLst/>
                          <a:latin typeface="+mn-lt"/>
                          <a:ea typeface="+mn-ea"/>
                          <a:cs typeface="+mn-cs"/>
                        </a:rPr>
                        <a:t>FeNO</a:t>
                      </a:r>
                      <a:r>
                        <a:rPr lang="en-GB" sz="1100" kern="1200" dirty="0">
                          <a:solidFill>
                            <a:schemeClr val="dk1"/>
                          </a:solidFill>
                          <a:effectLst/>
                          <a:latin typeface="+mn-lt"/>
                          <a:ea typeface="+mn-ea"/>
                          <a:cs typeface="+mn-cs"/>
                        </a:rPr>
                        <a:t> or reversibility or variability) recorded within 6 months of registration. </a:t>
                      </a:r>
                    </a:p>
                  </a:txBody>
                  <a:tcPr marL="45720" marR="45720"/>
                </a:tc>
                <a:tc>
                  <a:txBody>
                    <a:bodyPr/>
                    <a:lstStyle/>
                    <a:p>
                      <a:r>
                        <a:rPr lang="en-GB" sz="1100" dirty="0"/>
                        <a:t>Asthma testing and diagnostics including spirometry</a:t>
                      </a:r>
                    </a:p>
                  </a:txBody>
                  <a:tcPr marL="45720" marR="45720"/>
                </a:tc>
                <a:tc>
                  <a:txBody>
                    <a:bodyPr/>
                    <a:lstStyle/>
                    <a:p>
                      <a:r>
                        <a:rPr lang="en-GB" sz="1100" dirty="0"/>
                        <a:t>GP, </a:t>
                      </a:r>
                    </a:p>
                    <a:p>
                      <a:r>
                        <a:rPr lang="en-GB" sz="1100" dirty="0"/>
                        <a:t>Advanced Nurse Practitioner, </a:t>
                      </a:r>
                    </a:p>
                    <a:p>
                      <a:r>
                        <a:rPr lang="en-GB" sz="1100" dirty="0"/>
                        <a:t>Clinical Pharmacist, Physician Associate</a:t>
                      </a:r>
                    </a:p>
                  </a:txBody>
                  <a:tcPr marL="45720" marR="45720"/>
                </a:tc>
                <a:tc vMerge="1">
                  <a:txBody>
                    <a:bodyPr/>
                    <a:lstStyle/>
                    <a:p>
                      <a:endParaRPr lang="en-GB" sz="1100" dirty="0"/>
                    </a:p>
                  </a:txBody>
                  <a:tcPr/>
                </a:tc>
                <a:tc vMerge="1">
                  <a:txBody>
                    <a:bodyPr/>
                    <a:lstStyle/>
                    <a:p>
                      <a:endParaRPr lang="en-GB" sz="1100" dirty="0"/>
                    </a:p>
                  </a:txBody>
                  <a:tcPr/>
                </a:tc>
                <a:tc vMerge="1">
                  <a:txBody>
                    <a:bodyPr/>
                    <a:lstStyle/>
                    <a:p>
                      <a:endParaRPr lang="en-GB" sz="1100" dirty="0"/>
                    </a:p>
                  </a:txBody>
                  <a:tcPr/>
                </a:tc>
                <a:tc vMerge="1">
                  <a:txBody>
                    <a:bodyPr/>
                    <a:lstStyle/>
                    <a:p>
                      <a:endParaRPr lang="en-GB" sz="1100" dirty="0"/>
                    </a:p>
                  </a:txBody>
                  <a:tcPr/>
                </a:tc>
                <a:extLst>
                  <a:ext uri="{0D108BD9-81ED-4DB2-BD59-A6C34878D82A}">
                    <a16:rowId xmlns:a16="http://schemas.microsoft.com/office/drawing/2014/main" xmlns="" val="609112948"/>
                  </a:ext>
                </a:extLst>
              </a:tr>
              <a:tr h="370840">
                <a:tc>
                  <a:txBody>
                    <a:bodyPr/>
                    <a:lstStyle/>
                    <a:p>
                      <a:r>
                        <a:rPr lang="en-GB" sz="1100" kern="1200" dirty="0">
                          <a:solidFill>
                            <a:schemeClr val="dk1"/>
                          </a:solidFill>
                          <a:effectLst/>
                          <a:latin typeface="+mn-lt"/>
                          <a:ea typeface="+mn-ea"/>
                          <a:cs typeface="+mn-cs"/>
                        </a:rPr>
                        <a:t>AST007. The percentage of patients with asthma on the register, who have had an asthma review in the preceding 12 months that includes an assessment of asthma control using a validated asthma control questionnaire, a recording of the number of exacerbations, an assessment of inhaler technique and a written personalised action plan</a:t>
                      </a:r>
                      <a:endParaRPr lang="en-GB" sz="1100" dirty="0"/>
                    </a:p>
                  </a:txBody>
                  <a:tcPr marL="45720" marR="45720"/>
                </a:tc>
                <a:tc>
                  <a:txBody>
                    <a:bodyPr/>
                    <a:lstStyle/>
                    <a:p>
                      <a:r>
                        <a:rPr lang="en-GB" sz="1100" dirty="0"/>
                        <a:t>Care management and planning, device training, </a:t>
                      </a:r>
                    </a:p>
                  </a:txBody>
                  <a:tcPr marL="45720" marR="45720"/>
                </a:tc>
                <a:tc>
                  <a:txBody>
                    <a:bodyPr/>
                    <a:lstStyle/>
                    <a:p>
                      <a:r>
                        <a:rPr lang="en-GB" sz="1100" dirty="0"/>
                        <a:t>GP, </a:t>
                      </a:r>
                    </a:p>
                    <a:p>
                      <a:r>
                        <a:rPr lang="en-GB" sz="1100" dirty="0"/>
                        <a:t>Advanced Nurse Practitioner, Clinical Pharmacist, Physician Associate</a:t>
                      </a:r>
                    </a:p>
                  </a:txBody>
                  <a:tcPr marL="45720" marR="45720"/>
                </a:tc>
                <a:tc vMerge="1">
                  <a:txBody>
                    <a:bodyPr/>
                    <a:lstStyle/>
                    <a:p>
                      <a:endParaRPr lang="en-GB" sz="1100" dirty="0"/>
                    </a:p>
                  </a:txBody>
                  <a:tcPr/>
                </a:tc>
                <a:tc vMerge="1">
                  <a:txBody>
                    <a:bodyPr/>
                    <a:lstStyle/>
                    <a:p>
                      <a:endParaRPr lang="en-GB" sz="1100" dirty="0"/>
                    </a:p>
                  </a:txBody>
                  <a:tcPr/>
                </a:tc>
                <a:tc vMerge="1">
                  <a:txBody>
                    <a:bodyPr/>
                    <a:lstStyle/>
                    <a:p>
                      <a:endParaRPr lang="en-GB" sz="1100" dirty="0"/>
                    </a:p>
                  </a:txBody>
                  <a:tcPr/>
                </a:tc>
                <a:tc vMerge="1">
                  <a:txBody>
                    <a:bodyPr/>
                    <a:lstStyle/>
                    <a:p>
                      <a:endParaRPr lang="en-GB" sz="1100" dirty="0"/>
                    </a:p>
                  </a:txBody>
                  <a:tcPr/>
                </a:tc>
                <a:extLst>
                  <a:ext uri="{0D108BD9-81ED-4DB2-BD59-A6C34878D82A}">
                    <a16:rowId xmlns:a16="http://schemas.microsoft.com/office/drawing/2014/main" xmlns="" val="3564308153"/>
                  </a:ext>
                </a:extLst>
              </a:tr>
              <a:tr h="370840">
                <a:tc>
                  <a:txBody>
                    <a:bodyPr/>
                    <a:lstStyle/>
                    <a:p>
                      <a:r>
                        <a:rPr lang="en-GB" sz="1100" kern="1200" dirty="0">
                          <a:solidFill>
                            <a:schemeClr val="dk1"/>
                          </a:solidFill>
                          <a:effectLst/>
                          <a:latin typeface="+mn-lt"/>
                          <a:ea typeface="+mn-ea"/>
                          <a:cs typeface="+mn-cs"/>
                        </a:rPr>
                        <a:t>AST008. The percentage of patients with asthma on the register aged 19 or under, in whom there is a record of either personal smoking status or exposure to second-hand smoke in the preceding 12 months</a:t>
                      </a:r>
                    </a:p>
                  </a:txBody>
                  <a:tcPr marL="45720" marR="45720"/>
                </a:tc>
                <a:tc>
                  <a:txBody>
                    <a:bodyPr/>
                    <a:lstStyle/>
                    <a:p>
                      <a:r>
                        <a:rPr lang="en-GB" sz="1100" dirty="0"/>
                        <a:t>Record keeping, Database management</a:t>
                      </a:r>
                    </a:p>
                  </a:txBody>
                  <a:tcPr marL="45720" marR="45720"/>
                </a:tc>
                <a:tc>
                  <a:txBody>
                    <a:bodyPr/>
                    <a:lstStyle/>
                    <a:p>
                      <a:r>
                        <a:rPr lang="en-GB" sz="1100" dirty="0"/>
                        <a:t>Practice Manager, Data clerk</a:t>
                      </a:r>
                    </a:p>
                  </a:txBody>
                  <a:tcPr marL="45720" marR="45720"/>
                </a:tc>
                <a:tc vMerge="1">
                  <a:txBody>
                    <a:bodyPr/>
                    <a:lstStyle/>
                    <a:p>
                      <a:endParaRPr lang="en-GB" sz="1100" dirty="0"/>
                    </a:p>
                  </a:txBody>
                  <a:tcPr/>
                </a:tc>
                <a:tc vMerge="1">
                  <a:txBody>
                    <a:bodyPr/>
                    <a:lstStyle/>
                    <a:p>
                      <a:endParaRPr lang="en-GB" sz="1100" dirty="0"/>
                    </a:p>
                  </a:txBody>
                  <a:tcPr/>
                </a:tc>
                <a:tc vMerge="1">
                  <a:txBody>
                    <a:bodyPr/>
                    <a:lstStyle/>
                    <a:p>
                      <a:endParaRPr lang="en-GB" sz="1100" dirty="0"/>
                    </a:p>
                  </a:txBody>
                  <a:tcPr/>
                </a:tc>
                <a:tc vMerge="1">
                  <a:txBody>
                    <a:bodyPr/>
                    <a:lstStyle/>
                    <a:p>
                      <a:endParaRPr lang="en-GB" sz="1100" dirty="0"/>
                    </a:p>
                  </a:txBody>
                  <a:tcPr/>
                </a:tc>
                <a:extLst>
                  <a:ext uri="{0D108BD9-81ED-4DB2-BD59-A6C34878D82A}">
                    <a16:rowId xmlns:a16="http://schemas.microsoft.com/office/drawing/2014/main" xmlns="" val="3799874598"/>
                  </a:ext>
                </a:extLst>
              </a:tr>
            </a:tbl>
          </a:graphicData>
        </a:graphic>
      </p:graphicFrame>
      <p:grpSp>
        <p:nvGrpSpPr>
          <p:cNvPr id="17" name="Group 16">
            <a:extLst>
              <a:ext uri="{FF2B5EF4-FFF2-40B4-BE49-F238E27FC236}">
                <a16:creationId xmlns:a16="http://schemas.microsoft.com/office/drawing/2014/main" xmlns="" id="{9CD0262D-7A6B-47B7-83EF-46ABA816C429}"/>
              </a:ext>
            </a:extLst>
          </p:cNvPr>
          <p:cNvGrpSpPr/>
          <p:nvPr/>
        </p:nvGrpSpPr>
        <p:grpSpPr>
          <a:xfrm>
            <a:off x="11229113" y="17633"/>
            <a:ext cx="972000" cy="972000"/>
            <a:chOff x="5812139" y="1380916"/>
            <a:chExt cx="1867936" cy="1771926"/>
          </a:xfrm>
        </p:grpSpPr>
        <p:sp>
          <p:nvSpPr>
            <p:cNvPr id="18" name="Фигура">
              <a:extLst>
                <a:ext uri="{FF2B5EF4-FFF2-40B4-BE49-F238E27FC236}">
                  <a16:creationId xmlns:a16="http://schemas.microsoft.com/office/drawing/2014/main" xmlns="" id="{F899A17E-C204-4C54-9C93-F5111DBE1F39}"/>
                </a:ext>
              </a:extLst>
            </p:cNvPr>
            <p:cNvSpPr>
              <a:spLocks/>
            </p:cNvSpPr>
            <p:nvPr/>
          </p:nvSpPr>
          <p:spPr bwMode="auto">
            <a:xfrm>
              <a:off x="6391004" y="1380916"/>
              <a:ext cx="986373" cy="716635"/>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19" name="Фигура">
              <a:extLst>
                <a:ext uri="{FF2B5EF4-FFF2-40B4-BE49-F238E27FC236}">
                  <a16:creationId xmlns:a16="http://schemas.microsoft.com/office/drawing/2014/main" xmlns="" id="{AD5CB071-DE79-44DD-ABF4-03182870C70E}"/>
                </a:ext>
              </a:extLst>
            </p:cNvPr>
            <p:cNvSpPr/>
            <p:nvPr/>
          </p:nvSpPr>
          <p:spPr bwMode="auto">
            <a:xfrm>
              <a:off x="5839009" y="1465163"/>
              <a:ext cx="626635" cy="107322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0" name="Фигура">
              <a:extLst>
                <a:ext uri="{FF2B5EF4-FFF2-40B4-BE49-F238E27FC236}">
                  <a16:creationId xmlns:a16="http://schemas.microsoft.com/office/drawing/2014/main" xmlns="" id="{D25B5821-7C32-497D-95CA-CA476BCB9D75}"/>
                </a:ext>
              </a:extLst>
            </p:cNvPr>
            <p:cNvSpPr/>
            <p:nvPr/>
          </p:nvSpPr>
          <p:spPr bwMode="auto">
            <a:xfrm>
              <a:off x="5846992" y="2382108"/>
              <a:ext cx="1058002" cy="747841"/>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1" name="Фигура">
              <a:extLst>
                <a:ext uri="{FF2B5EF4-FFF2-40B4-BE49-F238E27FC236}">
                  <a16:creationId xmlns:a16="http://schemas.microsoft.com/office/drawing/2014/main" xmlns="" id="{664E0ECB-78C2-4ABE-936E-29562041AFF1}"/>
                </a:ext>
              </a:extLst>
            </p:cNvPr>
            <p:cNvSpPr/>
            <p:nvPr/>
          </p:nvSpPr>
          <p:spPr bwMode="auto">
            <a:xfrm>
              <a:off x="6569111" y="2203236"/>
              <a:ext cx="921377" cy="949606"/>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bg1">
                <a:lumMod val="85000"/>
              </a:schemeClr>
            </a:solidFill>
            <a:ln w="12700" cap="flat">
              <a:noFill/>
              <a:miter lim="400000"/>
            </a:ln>
            <a:effectLst/>
          </p:spPr>
          <p:txBody>
            <a:bodyPr lIns="19045" tIns="19045" rIns="19045" bIns="19045" anchor="ctr"/>
            <a:lstStyle/>
            <a:p>
              <a:pPr defTabSz="914217">
                <a:defRPr sz="3200">
                  <a:solidFill>
                    <a:srgbClr val="FFFFFF"/>
                  </a:solidFill>
                </a:defRPr>
              </a:pPr>
              <a:endParaRPr sz="8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22" name="Фигура">
              <a:extLst>
                <a:ext uri="{FF2B5EF4-FFF2-40B4-BE49-F238E27FC236}">
                  <a16:creationId xmlns:a16="http://schemas.microsoft.com/office/drawing/2014/main" xmlns="" id="{CA815C5D-89B9-4441-A4BD-F4AA21B89569}"/>
                </a:ext>
              </a:extLst>
            </p:cNvPr>
            <p:cNvSpPr>
              <a:spLocks/>
            </p:cNvSpPr>
            <p:nvPr/>
          </p:nvSpPr>
          <p:spPr bwMode="auto">
            <a:xfrm>
              <a:off x="6789465" y="1690845"/>
              <a:ext cx="832224" cy="100143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bg1">
                <a:lumMod val="85000"/>
              </a:scheme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defTabSz="914217"/>
              <a:endParaRPr lang="en-US" sz="900" dirty="0">
                <a:solidFill>
                  <a:srgbClr val="7F7F7F"/>
                </a:solidFill>
                <a:latin typeface="Lato Light" panose="020F0502020204030203" pitchFamily="34" charset="0"/>
              </a:endParaRPr>
            </a:p>
          </p:txBody>
        </p:sp>
        <p:sp>
          <p:nvSpPr>
            <p:cNvPr id="23" name="TextBox 22">
              <a:extLst>
                <a:ext uri="{FF2B5EF4-FFF2-40B4-BE49-F238E27FC236}">
                  <a16:creationId xmlns:a16="http://schemas.microsoft.com/office/drawing/2014/main" xmlns="" id="{9A16556F-C967-468D-9422-B4C3FD4D9B3B}"/>
                </a:ext>
              </a:extLst>
            </p:cNvPr>
            <p:cNvSpPr txBox="1"/>
            <p:nvPr/>
          </p:nvSpPr>
          <p:spPr>
            <a:xfrm>
              <a:off x="6424594" y="1389754"/>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01</a:t>
              </a:r>
            </a:p>
          </p:txBody>
        </p:sp>
        <p:sp>
          <p:nvSpPr>
            <p:cNvPr id="24" name="TextBox 23">
              <a:extLst>
                <a:ext uri="{FF2B5EF4-FFF2-40B4-BE49-F238E27FC236}">
                  <a16:creationId xmlns:a16="http://schemas.microsoft.com/office/drawing/2014/main" xmlns="" id="{B23AEDC0-3932-47AF-9DC7-9A3A0AF94E7C}"/>
                </a:ext>
              </a:extLst>
            </p:cNvPr>
            <p:cNvSpPr txBox="1"/>
            <p:nvPr/>
          </p:nvSpPr>
          <p:spPr>
            <a:xfrm>
              <a:off x="7042398" y="1887669"/>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02</a:t>
              </a:r>
            </a:p>
          </p:txBody>
        </p:sp>
        <p:sp>
          <p:nvSpPr>
            <p:cNvPr id="25" name="TextBox 24">
              <a:extLst>
                <a:ext uri="{FF2B5EF4-FFF2-40B4-BE49-F238E27FC236}">
                  <a16:creationId xmlns:a16="http://schemas.microsoft.com/office/drawing/2014/main" xmlns="" id="{2142EC5F-8511-4600-8B1A-BEB511C21CBF}"/>
                </a:ext>
              </a:extLst>
            </p:cNvPr>
            <p:cNvSpPr txBox="1"/>
            <p:nvPr/>
          </p:nvSpPr>
          <p:spPr>
            <a:xfrm>
              <a:off x="6734405" y="2613498"/>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03</a:t>
              </a:r>
            </a:p>
          </p:txBody>
        </p:sp>
        <p:sp>
          <p:nvSpPr>
            <p:cNvPr id="26" name="TextBox 25">
              <a:extLst>
                <a:ext uri="{FF2B5EF4-FFF2-40B4-BE49-F238E27FC236}">
                  <a16:creationId xmlns:a16="http://schemas.microsoft.com/office/drawing/2014/main" xmlns="" id="{09ED70EB-36AD-4DF4-81BC-2EF81A151CE6}"/>
                </a:ext>
              </a:extLst>
            </p:cNvPr>
            <p:cNvSpPr txBox="1"/>
            <p:nvPr/>
          </p:nvSpPr>
          <p:spPr>
            <a:xfrm>
              <a:off x="5984211" y="2547150"/>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04</a:t>
              </a:r>
            </a:p>
          </p:txBody>
        </p:sp>
        <p:sp>
          <p:nvSpPr>
            <p:cNvPr id="27" name="TextBox 26">
              <a:extLst>
                <a:ext uri="{FF2B5EF4-FFF2-40B4-BE49-F238E27FC236}">
                  <a16:creationId xmlns:a16="http://schemas.microsoft.com/office/drawing/2014/main" xmlns="" id="{B567ECDD-8A6B-4DCF-B642-D91DE03BFB31}"/>
                </a:ext>
              </a:extLst>
            </p:cNvPr>
            <p:cNvSpPr txBox="1"/>
            <p:nvPr/>
          </p:nvSpPr>
          <p:spPr>
            <a:xfrm>
              <a:off x="5812139" y="1794493"/>
              <a:ext cx="637677" cy="466751"/>
            </a:xfrm>
            <a:prstGeom prst="rect">
              <a:avLst/>
            </a:prstGeom>
            <a:noFill/>
          </p:spPr>
          <p:txBody>
            <a:bodyPr wrap="none" rtlCol="0" anchor="ctr">
              <a:spAutoFit/>
            </a:bodyPr>
            <a:lstStyle/>
            <a:p>
              <a:pPr algn="ctr" defTabSz="914217"/>
              <a:r>
                <a:rPr lang="en-US" sz="1200" b="1" dirty="0">
                  <a:solidFill>
                    <a:srgbClr val="FFFFFF"/>
                  </a:solidFill>
                  <a:latin typeface="Poppins" pitchFamily="2" charset="77"/>
                  <a:cs typeface="Poppins" pitchFamily="2" charset="77"/>
                </a:rPr>
                <a:t>05</a:t>
              </a:r>
            </a:p>
          </p:txBody>
        </p:sp>
      </p:grpSp>
    </p:spTree>
    <p:extLst>
      <p:ext uri="{BB962C8B-B14F-4D97-AF65-F5344CB8AC3E}">
        <p14:creationId xmlns:p14="http://schemas.microsoft.com/office/powerpoint/2010/main" val="4193612432"/>
      </p:ext>
    </p:extLst>
  </p:cSld>
  <p:clrMapOvr>
    <a:masterClrMapping/>
  </p:clrMapOvr>
</p:sld>
</file>

<file path=ppt/theme/theme1.xml><?xml version="1.0" encoding="utf-8"?>
<a:theme xmlns:a="http://schemas.openxmlformats.org/drawingml/2006/main" name="1_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9849</TotalTime>
  <Words>3707</Words>
  <Application>Microsoft Macintosh PowerPoint</Application>
  <PresentationFormat>Custom</PresentationFormat>
  <Paragraphs>331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PowerPoint Presentation</vt:lpstr>
      <vt:lpstr>PowerPoint Presentation</vt:lpstr>
      <vt:lpstr>Patient centred planning – patient segmentation in child health</vt:lpstr>
      <vt:lpstr>Patient centred planning – Best Practice</vt:lpstr>
      <vt:lpstr>PowerPoint Presentation</vt:lpstr>
      <vt:lpstr>PowerPoint Presentation</vt:lpstr>
      <vt:lpstr>PowerPoint Presentation</vt:lpstr>
      <vt:lpstr>Mapping wider system resources</vt:lpstr>
      <vt:lpstr>PowerPoint Presentation</vt:lpstr>
      <vt:lpstr>Workforce transformation; recruiting new roles in PCNs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Shamin</dc:creator>
  <cp:lastModifiedBy>jonathan</cp:lastModifiedBy>
  <cp:revision>104</cp:revision>
  <dcterms:created xsi:type="dcterms:W3CDTF">2020-01-23T11:14:24Z</dcterms:created>
  <dcterms:modified xsi:type="dcterms:W3CDTF">2020-03-11T10:38:57Z</dcterms:modified>
</cp:coreProperties>
</file>