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6"/>
  </p:notesMasterIdLst>
  <p:handoutMasterIdLst>
    <p:handoutMasterId r:id="rId17"/>
  </p:handoutMasterIdLst>
  <p:sldIdLst>
    <p:sldId id="482" r:id="rId5"/>
    <p:sldId id="496" r:id="rId6"/>
    <p:sldId id="501" r:id="rId7"/>
    <p:sldId id="509" r:id="rId8"/>
    <p:sldId id="510" r:id="rId9"/>
    <p:sldId id="511" r:id="rId10"/>
    <p:sldId id="512" r:id="rId11"/>
    <p:sldId id="506" r:id="rId12"/>
    <p:sldId id="508" r:id="rId13"/>
    <p:sldId id="513" r:id="rId14"/>
    <p:sldId id="507" r:id="rId15"/>
  </p:sldIdLst>
  <p:sldSz cx="9144000" cy="6858000" type="screen4x3"/>
  <p:notesSz cx="6889750" cy="10021888"/>
  <p:defaultTextStyle>
    <a:defPPr>
      <a:defRPr lang="en-US"/>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026">
          <p15:clr>
            <a:srgbClr val="A4A3A4"/>
          </p15:clr>
        </p15:guide>
        <p15:guide id="2" pos="33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istrator" initials="" lastIdx="3" clrIdx="0"/>
  <p:cmAuthor id="1" name="Jeremy" initials="J" lastIdx="2" clrIdx="1">
    <p:extLst>
      <p:ext uri="{19B8F6BF-5375-455C-9EA6-DF929625EA0E}">
        <p15:presenceInfo xmlns:p15="http://schemas.microsoft.com/office/powerpoint/2012/main" userId="Jerem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CC"/>
    <a:srgbClr val="66CC33"/>
    <a:srgbClr val="2777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06" autoAdjust="0"/>
    <p:restoredTop sz="92429" autoAdjust="0"/>
  </p:normalViewPr>
  <p:slideViewPr>
    <p:cSldViewPr snapToGrid="0" snapToObjects="1">
      <p:cViewPr varScale="1">
        <p:scale>
          <a:sx n="97" d="100"/>
          <a:sy n="97" d="100"/>
        </p:scale>
        <p:origin x="1008" y="68"/>
      </p:cViewPr>
      <p:guideLst>
        <p:guide orient="horz" pos="1026"/>
        <p:guide pos="332"/>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hdr" sz="quarter"/>
          </p:nvPr>
        </p:nvSpPr>
        <p:spPr bwMode="auto">
          <a:xfrm>
            <a:off x="4" y="0"/>
            <a:ext cx="2985983" cy="501334"/>
          </a:xfrm>
          <a:prstGeom prst="rect">
            <a:avLst/>
          </a:prstGeom>
          <a:noFill/>
          <a:ln w="9525">
            <a:noFill/>
            <a:miter lim="800000"/>
            <a:headEnd/>
            <a:tailEnd/>
          </a:ln>
          <a:effectLst/>
        </p:spPr>
        <p:txBody>
          <a:bodyPr vert="horz" wrap="square" lIns="96825" tIns="48412" rIns="96825" bIns="48412" numCol="1" anchor="t" anchorCtr="0" compatLnSpc="1">
            <a:prstTxWarp prst="textNoShape">
              <a:avLst/>
            </a:prstTxWarp>
          </a:bodyPr>
          <a:lstStyle>
            <a:lvl1pPr>
              <a:defRPr sz="1300"/>
            </a:lvl1pPr>
          </a:lstStyle>
          <a:p>
            <a:pPr>
              <a:defRPr/>
            </a:pPr>
            <a:endParaRPr lang="en-US" dirty="0"/>
          </a:p>
        </p:txBody>
      </p:sp>
      <p:sp>
        <p:nvSpPr>
          <p:cNvPr id="53251" name="Rectangle 3"/>
          <p:cNvSpPr>
            <a:spLocks noGrp="1" noChangeArrowheads="1"/>
          </p:cNvSpPr>
          <p:nvPr>
            <p:ph type="dt" sz="quarter" idx="1"/>
          </p:nvPr>
        </p:nvSpPr>
        <p:spPr bwMode="auto">
          <a:xfrm>
            <a:off x="3902177" y="0"/>
            <a:ext cx="2985983" cy="501334"/>
          </a:xfrm>
          <a:prstGeom prst="rect">
            <a:avLst/>
          </a:prstGeom>
          <a:noFill/>
          <a:ln w="9525">
            <a:noFill/>
            <a:miter lim="800000"/>
            <a:headEnd/>
            <a:tailEnd/>
          </a:ln>
          <a:effectLst/>
        </p:spPr>
        <p:txBody>
          <a:bodyPr vert="horz" wrap="square" lIns="96825" tIns="48412" rIns="96825" bIns="48412" numCol="1" anchor="t" anchorCtr="0" compatLnSpc="1">
            <a:prstTxWarp prst="textNoShape">
              <a:avLst/>
            </a:prstTxWarp>
          </a:bodyPr>
          <a:lstStyle>
            <a:lvl1pPr algn="r">
              <a:defRPr sz="1300"/>
            </a:lvl1pPr>
          </a:lstStyle>
          <a:p>
            <a:pPr>
              <a:defRPr/>
            </a:pPr>
            <a:fld id="{D1E76232-7B48-46E7-98AD-229870689192}" type="datetimeFigureOut">
              <a:rPr lang="en-US"/>
              <a:pPr>
                <a:defRPr/>
              </a:pPr>
              <a:t>3/5/2020</a:t>
            </a:fld>
            <a:endParaRPr lang="en-US" dirty="0"/>
          </a:p>
        </p:txBody>
      </p:sp>
      <p:sp>
        <p:nvSpPr>
          <p:cNvPr id="53252" name="Rectangle 4"/>
          <p:cNvSpPr>
            <a:spLocks noGrp="1" noChangeArrowheads="1"/>
          </p:cNvSpPr>
          <p:nvPr>
            <p:ph type="ftr" sz="quarter" idx="2"/>
          </p:nvPr>
        </p:nvSpPr>
        <p:spPr bwMode="auto">
          <a:xfrm>
            <a:off x="4" y="9518964"/>
            <a:ext cx="2985983" cy="501333"/>
          </a:xfrm>
          <a:prstGeom prst="rect">
            <a:avLst/>
          </a:prstGeom>
          <a:noFill/>
          <a:ln w="9525">
            <a:noFill/>
            <a:miter lim="800000"/>
            <a:headEnd/>
            <a:tailEnd/>
          </a:ln>
          <a:effectLst/>
        </p:spPr>
        <p:txBody>
          <a:bodyPr vert="horz" wrap="square" lIns="96825" tIns="48412" rIns="96825" bIns="48412" numCol="1" anchor="b" anchorCtr="0" compatLnSpc="1">
            <a:prstTxWarp prst="textNoShape">
              <a:avLst/>
            </a:prstTxWarp>
          </a:bodyPr>
          <a:lstStyle>
            <a:lvl1pPr>
              <a:defRPr sz="1300"/>
            </a:lvl1pPr>
          </a:lstStyle>
          <a:p>
            <a:pPr>
              <a:defRPr/>
            </a:pPr>
            <a:endParaRPr lang="en-US" dirty="0"/>
          </a:p>
        </p:txBody>
      </p:sp>
      <p:sp>
        <p:nvSpPr>
          <p:cNvPr id="53253" name="Rectangle 5"/>
          <p:cNvSpPr>
            <a:spLocks noGrp="1" noChangeArrowheads="1"/>
          </p:cNvSpPr>
          <p:nvPr>
            <p:ph type="sldNum" sz="quarter" idx="3"/>
          </p:nvPr>
        </p:nvSpPr>
        <p:spPr bwMode="auto">
          <a:xfrm>
            <a:off x="3902177" y="9518964"/>
            <a:ext cx="2985983" cy="501333"/>
          </a:xfrm>
          <a:prstGeom prst="rect">
            <a:avLst/>
          </a:prstGeom>
          <a:noFill/>
          <a:ln w="9525">
            <a:noFill/>
            <a:miter lim="800000"/>
            <a:headEnd/>
            <a:tailEnd/>
          </a:ln>
          <a:effectLst/>
        </p:spPr>
        <p:txBody>
          <a:bodyPr vert="horz" wrap="square" lIns="96825" tIns="48412" rIns="96825" bIns="48412" numCol="1" anchor="b" anchorCtr="0" compatLnSpc="1">
            <a:prstTxWarp prst="textNoShape">
              <a:avLst/>
            </a:prstTxWarp>
          </a:bodyPr>
          <a:lstStyle>
            <a:lvl1pPr algn="r">
              <a:defRPr sz="1300"/>
            </a:lvl1pPr>
          </a:lstStyle>
          <a:p>
            <a:pPr>
              <a:defRPr/>
            </a:pPr>
            <a:fld id="{BF71137E-7CF6-497F-9DA3-682B551A1AD3}" type="slidenum">
              <a:rPr lang="en-US"/>
              <a:pPr>
                <a:defRPr/>
              </a:pPr>
              <a:t>‹#›</a:t>
            </a:fld>
            <a:endParaRPr lang="en-US" dirty="0"/>
          </a:p>
        </p:txBody>
      </p:sp>
    </p:spTree>
    <p:extLst>
      <p:ext uri="{BB962C8B-B14F-4D97-AF65-F5344CB8AC3E}">
        <p14:creationId xmlns:p14="http://schemas.microsoft.com/office/powerpoint/2010/main" val="18533576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1"/>
            <a:ext cx="2985983" cy="502925"/>
          </a:xfrm>
          <a:prstGeom prst="rect">
            <a:avLst/>
          </a:prstGeom>
        </p:spPr>
        <p:txBody>
          <a:bodyPr vert="horz" lIns="96497" tIns="48248" rIns="96497" bIns="48248" rtlCol="0"/>
          <a:lstStyle>
            <a:lvl1pPr algn="l">
              <a:defRPr sz="1300"/>
            </a:lvl1pPr>
          </a:lstStyle>
          <a:p>
            <a:pPr>
              <a:defRPr/>
            </a:pPr>
            <a:endParaRPr lang="en-GB" dirty="0"/>
          </a:p>
        </p:txBody>
      </p:sp>
      <p:sp>
        <p:nvSpPr>
          <p:cNvPr id="3" name="Date Placeholder 2"/>
          <p:cNvSpPr>
            <a:spLocks noGrp="1"/>
          </p:cNvSpPr>
          <p:nvPr>
            <p:ph type="dt" idx="1"/>
          </p:nvPr>
        </p:nvSpPr>
        <p:spPr>
          <a:xfrm>
            <a:off x="3902177" y="1"/>
            <a:ext cx="2985983" cy="502925"/>
          </a:xfrm>
          <a:prstGeom prst="rect">
            <a:avLst/>
          </a:prstGeom>
        </p:spPr>
        <p:txBody>
          <a:bodyPr vert="horz" lIns="96497" tIns="48248" rIns="96497" bIns="48248" rtlCol="0"/>
          <a:lstStyle>
            <a:lvl1pPr algn="r">
              <a:defRPr sz="1300"/>
            </a:lvl1pPr>
          </a:lstStyle>
          <a:p>
            <a:pPr>
              <a:defRPr/>
            </a:pPr>
            <a:fld id="{1562035C-DA53-4AF3-9CAC-03B3F656EA65}" type="datetimeFigureOut">
              <a:rPr lang="en-GB"/>
              <a:pPr>
                <a:defRPr/>
              </a:pPr>
              <a:t>05/03/2020</a:t>
            </a:fld>
            <a:endParaRPr lang="en-GB" dirty="0"/>
          </a:p>
        </p:txBody>
      </p:sp>
      <p:sp>
        <p:nvSpPr>
          <p:cNvPr id="4" name="Slide Image Placeholder 3"/>
          <p:cNvSpPr>
            <a:spLocks noGrp="1" noRot="1" noChangeAspect="1"/>
          </p:cNvSpPr>
          <p:nvPr>
            <p:ph type="sldImg" idx="2"/>
          </p:nvPr>
        </p:nvSpPr>
        <p:spPr>
          <a:xfrm>
            <a:off x="1190625" y="1254125"/>
            <a:ext cx="4508500" cy="3381375"/>
          </a:xfrm>
          <a:prstGeom prst="rect">
            <a:avLst/>
          </a:prstGeom>
          <a:noFill/>
          <a:ln w="12700">
            <a:solidFill>
              <a:prstClr val="black"/>
            </a:solidFill>
          </a:ln>
        </p:spPr>
        <p:txBody>
          <a:bodyPr vert="horz" lIns="96497" tIns="48248" rIns="96497" bIns="48248" rtlCol="0" anchor="ctr"/>
          <a:lstStyle/>
          <a:p>
            <a:pPr lvl="0"/>
            <a:endParaRPr lang="en-GB" noProof="0" dirty="0"/>
          </a:p>
        </p:txBody>
      </p:sp>
      <p:sp>
        <p:nvSpPr>
          <p:cNvPr id="5" name="Notes Placeholder 4"/>
          <p:cNvSpPr>
            <a:spLocks noGrp="1"/>
          </p:cNvSpPr>
          <p:nvPr>
            <p:ph type="body" sz="quarter" idx="3"/>
          </p:nvPr>
        </p:nvSpPr>
        <p:spPr>
          <a:xfrm>
            <a:off x="688341" y="4822349"/>
            <a:ext cx="5513075" cy="3947004"/>
          </a:xfrm>
          <a:prstGeom prst="rect">
            <a:avLst/>
          </a:prstGeom>
        </p:spPr>
        <p:txBody>
          <a:bodyPr vert="horz" lIns="96497" tIns="48248" rIns="96497" bIns="48248"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4" y="9518964"/>
            <a:ext cx="2985983" cy="502925"/>
          </a:xfrm>
          <a:prstGeom prst="rect">
            <a:avLst/>
          </a:prstGeom>
        </p:spPr>
        <p:txBody>
          <a:bodyPr vert="horz" lIns="96497" tIns="48248" rIns="96497" bIns="48248" rtlCol="0" anchor="b"/>
          <a:lstStyle>
            <a:lvl1pPr algn="l">
              <a:defRPr sz="1300"/>
            </a:lvl1pPr>
          </a:lstStyle>
          <a:p>
            <a:pPr>
              <a:defRPr/>
            </a:pPr>
            <a:endParaRPr lang="en-GB" dirty="0"/>
          </a:p>
        </p:txBody>
      </p:sp>
      <p:sp>
        <p:nvSpPr>
          <p:cNvPr id="7" name="Slide Number Placeholder 6"/>
          <p:cNvSpPr>
            <a:spLocks noGrp="1"/>
          </p:cNvSpPr>
          <p:nvPr>
            <p:ph type="sldNum" sz="quarter" idx="5"/>
          </p:nvPr>
        </p:nvSpPr>
        <p:spPr>
          <a:xfrm>
            <a:off x="3902177" y="9518964"/>
            <a:ext cx="2985983" cy="502925"/>
          </a:xfrm>
          <a:prstGeom prst="rect">
            <a:avLst/>
          </a:prstGeom>
        </p:spPr>
        <p:txBody>
          <a:bodyPr vert="horz" lIns="96497" tIns="48248" rIns="96497" bIns="48248" rtlCol="0" anchor="b"/>
          <a:lstStyle>
            <a:lvl1pPr algn="r">
              <a:defRPr sz="1300"/>
            </a:lvl1pPr>
          </a:lstStyle>
          <a:p>
            <a:pPr>
              <a:defRPr/>
            </a:pPr>
            <a:fld id="{2C8A66DF-92CE-417D-A1BF-AE3F6780F0C3}" type="slidenum">
              <a:rPr lang="en-GB"/>
              <a:pPr>
                <a:defRPr/>
              </a:pPr>
              <a:t>‹#›</a:t>
            </a:fld>
            <a:endParaRPr lang="en-GB" dirty="0"/>
          </a:p>
        </p:txBody>
      </p:sp>
    </p:spTree>
    <p:extLst>
      <p:ext uri="{BB962C8B-B14F-4D97-AF65-F5344CB8AC3E}">
        <p14:creationId xmlns:p14="http://schemas.microsoft.com/office/powerpoint/2010/main" val="124229854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2C8A66DF-92CE-417D-A1BF-AE3F6780F0C3}" type="slidenum">
              <a:rPr lang="en-GB" smtClean="0"/>
              <a:pPr>
                <a:defRPr/>
              </a:pPr>
              <a:t>1</a:t>
            </a:fld>
            <a:endParaRPr lang="en-GB" dirty="0"/>
          </a:p>
        </p:txBody>
      </p:sp>
    </p:spTree>
    <p:extLst>
      <p:ext uri="{BB962C8B-B14F-4D97-AF65-F5344CB8AC3E}">
        <p14:creationId xmlns:p14="http://schemas.microsoft.com/office/powerpoint/2010/main" val="627460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2C8A66DF-92CE-417D-A1BF-AE3F6780F0C3}" type="slidenum">
              <a:rPr lang="en-GB" smtClean="0"/>
              <a:pPr>
                <a:defRPr/>
              </a:pPr>
              <a:t>2</a:t>
            </a:fld>
            <a:endParaRPr lang="en-GB" dirty="0"/>
          </a:p>
        </p:txBody>
      </p:sp>
    </p:spTree>
    <p:extLst>
      <p:ext uri="{BB962C8B-B14F-4D97-AF65-F5344CB8AC3E}">
        <p14:creationId xmlns:p14="http://schemas.microsoft.com/office/powerpoint/2010/main" val="14399282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2C8A66DF-92CE-417D-A1BF-AE3F6780F0C3}" type="slidenum">
              <a:rPr lang="en-GB" smtClean="0"/>
              <a:pPr>
                <a:defRPr/>
              </a:pPr>
              <a:t>3</a:t>
            </a:fld>
            <a:endParaRPr lang="en-GB" dirty="0"/>
          </a:p>
        </p:txBody>
      </p:sp>
    </p:spTree>
    <p:extLst>
      <p:ext uri="{BB962C8B-B14F-4D97-AF65-F5344CB8AC3E}">
        <p14:creationId xmlns:p14="http://schemas.microsoft.com/office/powerpoint/2010/main" val="10700478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2C8A66DF-92CE-417D-A1BF-AE3F6780F0C3}" type="slidenum">
              <a:rPr lang="en-GB" smtClean="0"/>
              <a:pPr>
                <a:defRPr/>
              </a:pPr>
              <a:t>8</a:t>
            </a:fld>
            <a:endParaRPr lang="en-GB" dirty="0"/>
          </a:p>
        </p:txBody>
      </p:sp>
    </p:spTree>
    <p:extLst>
      <p:ext uri="{BB962C8B-B14F-4D97-AF65-F5344CB8AC3E}">
        <p14:creationId xmlns:p14="http://schemas.microsoft.com/office/powerpoint/2010/main" val="20125212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2C8A66DF-92CE-417D-A1BF-AE3F6780F0C3}" type="slidenum">
              <a:rPr lang="en-GB" smtClean="0"/>
              <a:pPr>
                <a:defRPr/>
              </a:pPr>
              <a:t>9</a:t>
            </a:fld>
            <a:endParaRPr lang="en-GB" dirty="0"/>
          </a:p>
        </p:txBody>
      </p:sp>
    </p:spTree>
    <p:extLst>
      <p:ext uri="{BB962C8B-B14F-4D97-AF65-F5344CB8AC3E}">
        <p14:creationId xmlns:p14="http://schemas.microsoft.com/office/powerpoint/2010/main" val="34122834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2C8A66DF-92CE-417D-A1BF-AE3F6780F0C3}" type="slidenum">
              <a:rPr lang="en-GB" smtClean="0"/>
              <a:pPr>
                <a:defRPr/>
              </a:pPr>
              <a:t>11</a:t>
            </a:fld>
            <a:endParaRPr lang="en-GB" dirty="0"/>
          </a:p>
        </p:txBody>
      </p:sp>
    </p:spTree>
    <p:extLst>
      <p:ext uri="{BB962C8B-B14F-4D97-AF65-F5344CB8AC3E}">
        <p14:creationId xmlns:p14="http://schemas.microsoft.com/office/powerpoint/2010/main" val="39016265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a:prstGeom prst="rect">
            <a:avLst/>
          </a:prstGeom>
        </p:spPr>
        <p:txBody>
          <a:bodyPr/>
          <a:lstStyle/>
          <a:p>
            <a:r>
              <a:rPr lang="en-GB" dirty="0"/>
              <a:t>Click to edit Master title style</a:t>
            </a:r>
            <a:endParaRPr lang="en-US" dirty="0"/>
          </a:p>
        </p:txBody>
      </p:sp>
      <p:sp>
        <p:nvSpPr>
          <p:cNvPr id="3" name="Content Placeholder 2"/>
          <p:cNvSpPr>
            <a:spLocks noGrp="1"/>
          </p:cNvSpPr>
          <p:nvPr>
            <p:ph idx="1"/>
          </p:nvPr>
        </p:nvSpPr>
        <p:spPr>
          <a:xfrm>
            <a:off x="457200" y="1600201"/>
            <a:ext cx="8229600" cy="4525963"/>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a:xfrm>
            <a:off x="252413" y="6356350"/>
            <a:ext cx="2819400" cy="365125"/>
          </a:xfrm>
          <a:prstGeom prst="rect">
            <a:avLst/>
          </a:prstGeom>
        </p:spPr>
        <p:txBody>
          <a:bodyPr/>
          <a:lstStyle>
            <a:lvl1pPr algn="l" fontAlgn="auto">
              <a:spcBef>
                <a:spcPts val="0"/>
              </a:spcBef>
              <a:spcAft>
                <a:spcPts val="0"/>
              </a:spcAft>
              <a:defRPr>
                <a:latin typeface="+mn-lt"/>
              </a:defRPr>
            </a:lvl1pPr>
          </a:lstStyle>
          <a:p>
            <a:pPr>
              <a:defRPr/>
            </a:pPr>
            <a:fld id="{35E4315B-78A9-4FE9-8A67-A76CEDBC8133}" type="datetimeFigureOut">
              <a:rPr lang="en-US"/>
              <a:pPr>
                <a:defRPr/>
              </a:pPr>
              <a:t>3/5/2020</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l" fontAlgn="auto">
              <a:spcBef>
                <a:spcPts val="0"/>
              </a:spcBef>
              <a:spcAft>
                <a:spcPts val="0"/>
              </a:spcAft>
              <a:defRPr>
                <a:latin typeface="+mn-lt"/>
              </a:defRPr>
            </a:lvl1pPr>
          </a:lstStyle>
          <a:p>
            <a:pPr>
              <a:defRPr/>
            </a:pPr>
            <a:endParaRPr lang="en-US" dirty="0"/>
          </a:p>
        </p:txBody>
      </p:sp>
      <p:sp>
        <p:nvSpPr>
          <p:cNvPr id="6" name="Slide Number Placeholder 5"/>
          <p:cNvSpPr>
            <a:spLocks noGrp="1"/>
          </p:cNvSpPr>
          <p:nvPr>
            <p:ph type="sldNum" sz="quarter" idx="12"/>
          </p:nvPr>
        </p:nvSpPr>
        <p:spPr>
          <a:xfrm>
            <a:off x="6875463" y="6356350"/>
            <a:ext cx="2133600" cy="365125"/>
          </a:xfrm>
          <a:prstGeom prst="rect">
            <a:avLst/>
          </a:prstGeom>
        </p:spPr>
        <p:txBody>
          <a:bodyPr/>
          <a:lstStyle>
            <a:lvl1pPr algn="l" fontAlgn="auto">
              <a:spcBef>
                <a:spcPts val="0"/>
              </a:spcBef>
              <a:spcAft>
                <a:spcPts val="0"/>
              </a:spcAft>
              <a:defRPr>
                <a:latin typeface="+mn-lt"/>
              </a:defRPr>
            </a:lvl1pPr>
          </a:lstStyle>
          <a:p>
            <a:pPr>
              <a:defRPr/>
            </a:pPr>
            <a:fld id="{D64F9209-74BC-42ED-9C6F-5E6C7A7CE403}"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5"/>
            <a:ext cx="2057400" cy="4387851"/>
          </a:xfrm>
          <a:prstGeom prst="rect">
            <a:avLst/>
          </a:prstGeo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06375"/>
            <a:ext cx="6019800" cy="4387851"/>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a:xfrm>
            <a:off x="252413" y="6356350"/>
            <a:ext cx="2819400" cy="365125"/>
          </a:xfrm>
          <a:prstGeom prst="rect">
            <a:avLst/>
          </a:prstGeom>
        </p:spPr>
        <p:txBody>
          <a:bodyPr/>
          <a:lstStyle>
            <a:lvl1pPr algn="l" fontAlgn="auto">
              <a:spcBef>
                <a:spcPts val="0"/>
              </a:spcBef>
              <a:spcAft>
                <a:spcPts val="0"/>
              </a:spcAft>
              <a:defRPr>
                <a:latin typeface="+mn-lt"/>
              </a:defRPr>
            </a:lvl1pPr>
          </a:lstStyle>
          <a:p>
            <a:pPr>
              <a:defRPr/>
            </a:pPr>
            <a:fld id="{C42E1BE9-828A-4617-BD99-749D263AA842}" type="datetimeFigureOut">
              <a:rPr lang="en-US"/>
              <a:pPr>
                <a:defRPr/>
              </a:pPr>
              <a:t>3/5/2020</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l" fontAlgn="auto">
              <a:spcBef>
                <a:spcPts val="0"/>
              </a:spcBef>
              <a:spcAft>
                <a:spcPts val="0"/>
              </a:spcAft>
              <a:defRPr>
                <a:latin typeface="+mn-lt"/>
              </a:defRPr>
            </a:lvl1pPr>
          </a:lstStyle>
          <a:p>
            <a:pPr>
              <a:defRPr/>
            </a:pPr>
            <a:endParaRPr lang="en-US" dirty="0"/>
          </a:p>
        </p:txBody>
      </p:sp>
      <p:sp>
        <p:nvSpPr>
          <p:cNvPr id="6" name="Slide Number Placeholder 5"/>
          <p:cNvSpPr>
            <a:spLocks noGrp="1"/>
          </p:cNvSpPr>
          <p:nvPr>
            <p:ph type="sldNum" sz="quarter" idx="12"/>
          </p:nvPr>
        </p:nvSpPr>
        <p:spPr>
          <a:xfrm>
            <a:off x="6875463" y="6356350"/>
            <a:ext cx="2133600" cy="365125"/>
          </a:xfrm>
          <a:prstGeom prst="rect">
            <a:avLst/>
          </a:prstGeom>
        </p:spPr>
        <p:txBody>
          <a:bodyPr/>
          <a:lstStyle>
            <a:lvl1pPr algn="l" fontAlgn="auto">
              <a:spcBef>
                <a:spcPts val="0"/>
              </a:spcBef>
              <a:spcAft>
                <a:spcPts val="0"/>
              </a:spcAft>
              <a:defRPr>
                <a:latin typeface="+mn-lt"/>
              </a:defRPr>
            </a:lvl1pPr>
          </a:lstStyle>
          <a:p>
            <a:pPr>
              <a:defRPr/>
            </a:pPr>
            <a:fld id="{49E76217-ACD8-4E86-A5C8-1B102180E466}"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a:prstGeom prst="rect">
            <a:avLst/>
          </a:prstGeo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252413" y="6356350"/>
            <a:ext cx="2819400" cy="365125"/>
          </a:xfrm>
          <a:prstGeom prst="rect">
            <a:avLst/>
          </a:prstGeom>
        </p:spPr>
        <p:txBody>
          <a:bodyPr/>
          <a:lstStyle>
            <a:lvl1pPr algn="l" fontAlgn="auto">
              <a:spcBef>
                <a:spcPts val="0"/>
              </a:spcBef>
              <a:spcAft>
                <a:spcPts val="0"/>
              </a:spcAft>
              <a:defRPr>
                <a:latin typeface="+mn-lt"/>
              </a:defRPr>
            </a:lvl1pPr>
          </a:lstStyle>
          <a:p>
            <a:pPr>
              <a:defRPr/>
            </a:pPr>
            <a:fld id="{CE92CEC9-D852-4CB8-B6F3-ED73A1E70760}" type="datetimeFigureOut">
              <a:rPr lang="en-US"/>
              <a:pPr>
                <a:defRPr/>
              </a:pPr>
              <a:t>3/5/2020</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l" fontAlgn="auto">
              <a:spcBef>
                <a:spcPts val="0"/>
              </a:spcBef>
              <a:spcAft>
                <a:spcPts val="0"/>
              </a:spcAft>
              <a:defRPr>
                <a:latin typeface="+mn-lt"/>
              </a:defRPr>
            </a:lvl1pPr>
          </a:lstStyle>
          <a:p>
            <a:pPr>
              <a:defRPr/>
            </a:pPr>
            <a:endParaRPr lang="en-US" dirty="0"/>
          </a:p>
        </p:txBody>
      </p:sp>
      <p:sp>
        <p:nvSpPr>
          <p:cNvPr id="6" name="Slide Number Placeholder 5"/>
          <p:cNvSpPr>
            <a:spLocks noGrp="1"/>
          </p:cNvSpPr>
          <p:nvPr>
            <p:ph type="sldNum" sz="quarter" idx="12"/>
          </p:nvPr>
        </p:nvSpPr>
        <p:spPr>
          <a:xfrm>
            <a:off x="6875463" y="6356350"/>
            <a:ext cx="2133600" cy="365125"/>
          </a:xfrm>
          <a:prstGeom prst="rect">
            <a:avLst/>
          </a:prstGeom>
        </p:spPr>
        <p:txBody>
          <a:bodyPr/>
          <a:lstStyle>
            <a:lvl1pPr algn="l" fontAlgn="auto">
              <a:spcBef>
                <a:spcPts val="0"/>
              </a:spcBef>
              <a:spcAft>
                <a:spcPts val="0"/>
              </a:spcAft>
              <a:defRPr>
                <a:latin typeface="+mn-lt"/>
              </a:defRPr>
            </a:lvl1pPr>
          </a:lstStyle>
          <a:p>
            <a:pPr>
              <a:defRPr/>
            </a:pPr>
            <a:fld id="{082AE6D7-156D-44AB-A057-397AC52B74CD}" type="slidenum">
              <a:rPr lang="en-US"/>
              <a:pPr>
                <a:defRPr/>
              </a:pPr>
              <a:t>‹#›</a:t>
            </a:fld>
            <a:endParaRPr lang="en-US" dirty="0"/>
          </a:p>
        </p:txBody>
      </p:sp>
      <p:pic>
        <p:nvPicPr>
          <p:cNvPr id="8" name="Picture 7" descr="A picture containing object, clock&#10;&#10;Description automatically generated">
            <a:extLst>
              <a:ext uri="{FF2B5EF4-FFF2-40B4-BE49-F238E27FC236}">
                <a16:creationId xmlns:a16="http://schemas.microsoft.com/office/drawing/2014/main" id="{C3FAE75D-F40D-4A9B-90E0-D16E2194B62C}"/>
              </a:ext>
            </a:extLst>
          </p:cNvPr>
          <p:cNvPicPr>
            <a:picLocks noChangeAspect="1"/>
          </p:cNvPicPr>
          <p:nvPr userDrawn="1"/>
        </p:nvPicPr>
        <p:blipFill>
          <a:blip r:embed="rId2"/>
          <a:stretch>
            <a:fillRect/>
          </a:stretch>
        </p:blipFill>
        <p:spPr>
          <a:xfrm>
            <a:off x="252414" y="412492"/>
            <a:ext cx="3134476" cy="582117"/>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a:prstGeom prst="rect">
            <a:avLst/>
          </a:prstGeom>
        </p:spPr>
        <p:txBody>
          <a:bodyPr/>
          <a:lstStyle/>
          <a:p>
            <a:r>
              <a:rPr lang="en-GB"/>
              <a:t>Click to edit Master title style</a:t>
            </a:r>
            <a:endParaRPr lang="en-US"/>
          </a:p>
        </p:txBody>
      </p:sp>
      <p:sp>
        <p:nvSpPr>
          <p:cNvPr id="3" name="Content Placeholder 2"/>
          <p:cNvSpPr>
            <a:spLocks noGrp="1"/>
          </p:cNvSpPr>
          <p:nvPr>
            <p:ph sz="half" idx="1"/>
          </p:nvPr>
        </p:nvSpPr>
        <p:spPr>
          <a:xfrm>
            <a:off x="457200" y="1200151"/>
            <a:ext cx="4038600" cy="339407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200151"/>
            <a:ext cx="4038600" cy="339407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a:xfrm>
            <a:off x="252413" y="6356350"/>
            <a:ext cx="2819400" cy="365125"/>
          </a:xfrm>
          <a:prstGeom prst="rect">
            <a:avLst/>
          </a:prstGeom>
        </p:spPr>
        <p:txBody>
          <a:bodyPr/>
          <a:lstStyle>
            <a:lvl1pPr algn="l" fontAlgn="auto">
              <a:spcBef>
                <a:spcPts val="0"/>
              </a:spcBef>
              <a:spcAft>
                <a:spcPts val="0"/>
              </a:spcAft>
              <a:defRPr>
                <a:latin typeface="+mn-lt"/>
              </a:defRPr>
            </a:lvl1pPr>
          </a:lstStyle>
          <a:p>
            <a:pPr>
              <a:defRPr/>
            </a:pPr>
            <a:fld id="{CD069B10-CF77-4477-8011-73556800A8CC}" type="datetimeFigureOut">
              <a:rPr lang="en-US"/>
              <a:pPr>
                <a:defRPr/>
              </a:pPr>
              <a:t>3/5/2020</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lgn="l" fontAlgn="auto">
              <a:spcBef>
                <a:spcPts val="0"/>
              </a:spcBef>
              <a:spcAft>
                <a:spcPts val="0"/>
              </a:spcAft>
              <a:defRPr>
                <a:latin typeface="+mn-lt"/>
              </a:defRPr>
            </a:lvl1pPr>
          </a:lstStyle>
          <a:p>
            <a:pPr>
              <a:defRPr/>
            </a:pPr>
            <a:endParaRPr lang="en-US" dirty="0"/>
          </a:p>
        </p:txBody>
      </p:sp>
      <p:sp>
        <p:nvSpPr>
          <p:cNvPr id="7" name="Slide Number Placeholder 6"/>
          <p:cNvSpPr>
            <a:spLocks noGrp="1"/>
          </p:cNvSpPr>
          <p:nvPr>
            <p:ph type="sldNum" sz="quarter" idx="12"/>
          </p:nvPr>
        </p:nvSpPr>
        <p:spPr>
          <a:xfrm>
            <a:off x="6875463" y="6356350"/>
            <a:ext cx="2133600" cy="365125"/>
          </a:xfrm>
          <a:prstGeom prst="rect">
            <a:avLst/>
          </a:prstGeom>
        </p:spPr>
        <p:txBody>
          <a:bodyPr/>
          <a:lstStyle>
            <a:lvl1pPr algn="l" fontAlgn="auto">
              <a:spcBef>
                <a:spcPts val="0"/>
              </a:spcBef>
              <a:spcAft>
                <a:spcPts val="0"/>
              </a:spcAft>
              <a:defRPr>
                <a:latin typeface="+mn-lt"/>
              </a:defRPr>
            </a:lvl1pPr>
          </a:lstStyle>
          <a:p>
            <a:pPr>
              <a:defRPr/>
            </a:pPr>
            <a:fld id="{47C1AC24-05A8-4E71-A30A-EDC747E30858}"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a:prstGeom prst="rect">
            <a:avLst/>
          </a:prstGeom>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7" y="1535113"/>
            <a:ext cx="4041775" cy="63976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7"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a:xfrm>
            <a:off x="252413" y="6356350"/>
            <a:ext cx="2819400" cy="365125"/>
          </a:xfrm>
          <a:prstGeom prst="rect">
            <a:avLst/>
          </a:prstGeom>
        </p:spPr>
        <p:txBody>
          <a:bodyPr/>
          <a:lstStyle>
            <a:lvl1pPr algn="l" fontAlgn="auto">
              <a:spcBef>
                <a:spcPts val="0"/>
              </a:spcBef>
              <a:spcAft>
                <a:spcPts val="0"/>
              </a:spcAft>
              <a:defRPr>
                <a:latin typeface="+mn-lt"/>
              </a:defRPr>
            </a:lvl1pPr>
          </a:lstStyle>
          <a:p>
            <a:pPr>
              <a:defRPr/>
            </a:pPr>
            <a:fld id="{644A8E41-494D-4002-B3D2-AB6E92337D35}" type="datetimeFigureOut">
              <a:rPr lang="en-US"/>
              <a:pPr>
                <a:defRPr/>
              </a:pPr>
              <a:t>3/5/2020</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algn="l" fontAlgn="auto">
              <a:spcBef>
                <a:spcPts val="0"/>
              </a:spcBef>
              <a:spcAft>
                <a:spcPts val="0"/>
              </a:spcAft>
              <a:defRPr>
                <a:latin typeface="+mn-lt"/>
              </a:defRPr>
            </a:lvl1pPr>
          </a:lstStyle>
          <a:p>
            <a:pPr>
              <a:defRPr/>
            </a:pPr>
            <a:endParaRPr lang="en-US" dirty="0"/>
          </a:p>
        </p:txBody>
      </p:sp>
      <p:sp>
        <p:nvSpPr>
          <p:cNvPr id="9" name="Slide Number Placeholder 8"/>
          <p:cNvSpPr>
            <a:spLocks noGrp="1"/>
          </p:cNvSpPr>
          <p:nvPr>
            <p:ph type="sldNum" sz="quarter" idx="12"/>
          </p:nvPr>
        </p:nvSpPr>
        <p:spPr>
          <a:xfrm>
            <a:off x="6875463" y="6356350"/>
            <a:ext cx="2133600" cy="365125"/>
          </a:xfrm>
          <a:prstGeom prst="rect">
            <a:avLst/>
          </a:prstGeom>
        </p:spPr>
        <p:txBody>
          <a:bodyPr/>
          <a:lstStyle>
            <a:lvl1pPr algn="l" fontAlgn="auto">
              <a:spcBef>
                <a:spcPts val="0"/>
              </a:spcBef>
              <a:spcAft>
                <a:spcPts val="0"/>
              </a:spcAft>
              <a:defRPr>
                <a:latin typeface="+mn-lt"/>
              </a:defRPr>
            </a:lvl1pPr>
          </a:lstStyle>
          <a:p>
            <a:pPr>
              <a:defRPr/>
            </a:pPr>
            <a:fld id="{36D55DFB-84AF-4457-8941-0CF79A3D8DEC}"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a:prstGeom prst="rect">
            <a:avLst/>
          </a:prstGeom>
        </p:spPr>
        <p:txBody>
          <a:bodyPr/>
          <a:lstStyle/>
          <a:p>
            <a:r>
              <a:rPr lang="en-GB"/>
              <a:t>Click to edit Master title style</a:t>
            </a:r>
            <a:endParaRPr lang="en-US"/>
          </a:p>
        </p:txBody>
      </p:sp>
      <p:sp>
        <p:nvSpPr>
          <p:cNvPr id="3" name="Date Placeholder 2"/>
          <p:cNvSpPr>
            <a:spLocks noGrp="1"/>
          </p:cNvSpPr>
          <p:nvPr>
            <p:ph type="dt" sz="half" idx="10"/>
          </p:nvPr>
        </p:nvSpPr>
        <p:spPr>
          <a:xfrm>
            <a:off x="252413" y="6356350"/>
            <a:ext cx="2819400" cy="365125"/>
          </a:xfrm>
          <a:prstGeom prst="rect">
            <a:avLst/>
          </a:prstGeom>
        </p:spPr>
        <p:txBody>
          <a:bodyPr/>
          <a:lstStyle>
            <a:lvl1pPr algn="l" fontAlgn="auto">
              <a:spcBef>
                <a:spcPts val="0"/>
              </a:spcBef>
              <a:spcAft>
                <a:spcPts val="0"/>
              </a:spcAft>
              <a:defRPr>
                <a:latin typeface="+mn-lt"/>
              </a:defRPr>
            </a:lvl1pPr>
          </a:lstStyle>
          <a:p>
            <a:pPr>
              <a:defRPr/>
            </a:pPr>
            <a:fld id="{87A9DA0A-943F-4113-936E-559A9086D5B4}" type="datetimeFigureOut">
              <a:rPr lang="en-US"/>
              <a:pPr>
                <a:defRPr/>
              </a:pPr>
              <a:t>3/5/2020</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lgn="l" fontAlgn="auto">
              <a:spcBef>
                <a:spcPts val="0"/>
              </a:spcBef>
              <a:spcAft>
                <a:spcPts val="0"/>
              </a:spcAft>
              <a:defRPr>
                <a:latin typeface="+mn-lt"/>
              </a:defRPr>
            </a:lvl1pPr>
          </a:lstStyle>
          <a:p>
            <a:pPr>
              <a:defRPr/>
            </a:pPr>
            <a:endParaRPr lang="en-US" dirty="0"/>
          </a:p>
        </p:txBody>
      </p:sp>
      <p:sp>
        <p:nvSpPr>
          <p:cNvPr id="5" name="Slide Number Placeholder 4"/>
          <p:cNvSpPr>
            <a:spLocks noGrp="1"/>
          </p:cNvSpPr>
          <p:nvPr>
            <p:ph type="sldNum" sz="quarter" idx="12"/>
          </p:nvPr>
        </p:nvSpPr>
        <p:spPr>
          <a:xfrm>
            <a:off x="6875463" y="6356350"/>
            <a:ext cx="2133600" cy="365125"/>
          </a:xfrm>
          <a:prstGeom prst="rect">
            <a:avLst/>
          </a:prstGeom>
        </p:spPr>
        <p:txBody>
          <a:bodyPr/>
          <a:lstStyle>
            <a:lvl1pPr algn="l" fontAlgn="auto">
              <a:spcBef>
                <a:spcPts val="0"/>
              </a:spcBef>
              <a:spcAft>
                <a:spcPts val="0"/>
              </a:spcAft>
              <a:defRPr>
                <a:latin typeface="+mn-lt"/>
              </a:defRPr>
            </a:lvl1pPr>
          </a:lstStyle>
          <a:p>
            <a:pPr>
              <a:defRPr/>
            </a:pPr>
            <a:fld id="{F29A3B8E-DCF6-4E1B-AF05-6E68520CC63F}"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52413" y="6356350"/>
            <a:ext cx="2819400" cy="365125"/>
          </a:xfrm>
          <a:prstGeom prst="rect">
            <a:avLst/>
          </a:prstGeom>
        </p:spPr>
        <p:txBody>
          <a:bodyPr/>
          <a:lstStyle>
            <a:lvl1pPr algn="l" fontAlgn="auto">
              <a:spcBef>
                <a:spcPts val="0"/>
              </a:spcBef>
              <a:spcAft>
                <a:spcPts val="0"/>
              </a:spcAft>
              <a:defRPr>
                <a:latin typeface="+mn-lt"/>
              </a:defRPr>
            </a:lvl1pPr>
          </a:lstStyle>
          <a:p>
            <a:pPr>
              <a:defRPr/>
            </a:pPr>
            <a:fld id="{72830925-15E6-4E93-8F0B-F13D9A101802}" type="datetimeFigureOut">
              <a:rPr lang="en-US"/>
              <a:pPr>
                <a:defRPr/>
              </a:pPr>
              <a:t>3/5/2020</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lgn="l" fontAlgn="auto">
              <a:spcBef>
                <a:spcPts val="0"/>
              </a:spcBef>
              <a:spcAft>
                <a:spcPts val="0"/>
              </a:spcAft>
              <a:defRPr>
                <a:latin typeface="+mn-lt"/>
              </a:defRPr>
            </a:lvl1pPr>
          </a:lstStyle>
          <a:p>
            <a:pPr>
              <a:defRPr/>
            </a:pPr>
            <a:endParaRPr lang="en-US" dirty="0"/>
          </a:p>
        </p:txBody>
      </p:sp>
      <p:sp>
        <p:nvSpPr>
          <p:cNvPr id="4" name="Slide Number Placeholder 3"/>
          <p:cNvSpPr>
            <a:spLocks noGrp="1"/>
          </p:cNvSpPr>
          <p:nvPr>
            <p:ph type="sldNum" sz="quarter" idx="12"/>
          </p:nvPr>
        </p:nvSpPr>
        <p:spPr>
          <a:xfrm>
            <a:off x="6875463" y="6356350"/>
            <a:ext cx="2133600" cy="365125"/>
          </a:xfrm>
          <a:prstGeom prst="rect">
            <a:avLst/>
          </a:prstGeom>
        </p:spPr>
        <p:txBody>
          <a:bodyPr/>
          <a:lstStyle>
            <a:lvl1pPr algn="l" fontAlgn="auto">
              <a:spcBef>
                <a:spcPts val="0"/>
              </a:spcBef>
              <a:spcAft>
                <a:spcPts val="0"/>
              </a:spcAft>
              <a:defRPr>
                <a:latin typeface="+mn-lt"/>
              </a:defRPr>
            </a:lvl1pPr>
          </a:lstStyle>
          <a:p>
            <a:pPr>
              <a:defRPr/>
            </a:pPr>
            <a:fld id="{C2B9C333-8DD8-4265-BB3B-A551CD0C0CBF}" type="slidenum">
              <a:rPr lang="en-US"/>
              <a:pPr>
                <a:defRPr/>
              </a:pPr>
              <a:t>‹#›</a:t>
            </a:fld>
            <a:endParaRPr lang="en-US" dirty="0"/>
          </a:p>
        </p:txBody>
      </p:sp>
      <p:pic>
        <p:nvPicPr>
          <p:cNvPr id="6" name="Picture 5" descr="A picture containing object, clock&#10;&#10;Description automatically generated">
            <a:extLst>
              <a:ext uri="{FF2B5EF4-FFF2-40B4-BE49-F238E27FC236}">
                <a16:creationId xmlns:a16="http://schemas.microsoft.com/office/drawing/2014/main" id="{09542127-F3DE-449D-8DE1-2EF59D788A1A}"/>
              </a:ext>
            </a:extLst>
          </p:cNvPr>
          <p:cNvPicPr>
            <a:picLocks noChangeAspect="1"/>
          </p:cNvPicPr>
          <p:nvPr userDrawn="1"/>
        </p:nvPicPr>
        <p:blipFill>
          <a:blip r:embed="rId2"/>
          <a:stretch>
            <a:fillRect/>
          </a:stretch>
        </p:blipFill>
        <p:spPr>
          <a:xfrm>
            <a:off x="535405" y="457887"/>
            <a:ext cx="2895600" cy="566802"/>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a:prstGeom prst="rect">
            <a:avLst/>
          </a:prstGeo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2"/>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2" y="1435102"/>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a:xfrm>
            <a:off x="252413" y="6356350"/>
            <a:ext cx="2819400" cy="365125"/>
          </a:xfrm>
          <a:prstGeom prst="rect">
            <a:avLst/>
          </a:prstGeom>
        </p:spPr>
        <p:txBody>
          <a:bodyPr/>
          <a:lstStyle>
            <a:lvl1pPr algn="l" fontAlgn="auto">
              <a:spcBef>
                <a:spcPts val="0"/>
              </a:spcBef>
              <a:spcAft>
                <a:spcPts val="0"/>
              </a:spcAft>
              <a:defRPr>
                <a:latin typeface="+mn-lt"/>
              </a:defRPr>
            </a:lvl1pPr>
          </a:lstStyle>
          <a:p>
            <a:pPr>
              <a:defRPr/>
            </a:pPr>
            <a:fld id="{72700659-D003-4091-98A0-17384F08DDA1}" type="datetimeFigureOut">
              <a:rPr lang="en-US"/>
              <a:pPr>
                <a:defRPr/>
              </a:pPr>
              <a:t>3/5/2020</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lgn="l" fontAlgn="auto">
              <a:spcBef>
                <a:spcPts val="0"/>
              </a:spcBef>
              <a:spcAft>
                <a:spcPts val="0"/>
              </a:spcAft>
              <a:defRPr>
                <a:latin typeface="+mn-lt"/>
              </a:defRPr>
            </a:lvl1pPr>
          </a:lstStyle>
          <a:p>
            <a:pPr>
              <a:defRPr/>
            </a:pPr>
            <a:endParaRPr lang="en-US" dirty="0"/>
          </a:p>
        </p:txBody>
      </p:sp>
      <p:sp>
        <p:nvSpPr>
          <p:cNvPr id="7" name="Slide Number Placeholder 6"/>
          <p:cNvSpPr>
            <a:spLocks noGrp="1"/>
          </p:cNvSpPr>
          <p:nvPr>
            <p:ph type="sldNum" sz="quarter" idx="12"/>
          </p:nvPr>
        </p:nvSpPr>
        <p:spPr>
          <a:xfrm>
            <a:off x="6875463" y="6356350"/>
            <a:ext cx="2133600" cy="365125"/>
          </a:xfrm>
          <a:prstGeom prst="rect">
            <a:avLst/>
          </a:prstGeom>
        </p:spPr>
        <p:txBody>
          <a:bodyPr/>
          <a:lstStyle>
            <a:lvl1pPr algn="l" fontAlgn="auto">
              <a:spcBef>
                <a:spcPts val="0"/>
              </a:spcBef>
              <a:spcAft>
                <a:spcPts val="0"/>
              </a:spcAft>
              <a:defRPr>
                <a:latin typeface="+mn-lt"/>
              </a:defRPr>
            </a:lvl1pPr>
          </a:lstStyle>
          <a:p>
            <a:pPr>
              <a:defRPr/>
            </a:pPr>
            <a:fld id="{F30AF29A-4EBA-4E0A-AAC1-765B5B3BB8F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a:prstGeom prst="rect">
            <a:avLst/>
          </a:prstGeo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a:xfrm>
            <a:off x="252413" y="6356350"/>
            <a:ext cx="2819400" cy="365125"/>
          </a:xfrm>
          <a:prstGeom prst="rect">
            <a:avLst/>
          </a:prstGeom>
        </p:spPr>
        <p:txBody>
          <a:bodyPr/>
          <a:lstStyle>
            <a:lvl1pPr algn="l" fontAlgn="auto">
              <a:spcBef>
                <a:spcPts val="0"/>
              </a:spcBef>
              <a:spcAft>
                <a:spcPts val="0"/>
              </a:spcAft>
              <a:defRPr>
                <a:latin typeface="+mn-lt"/>
              </a:defRPr>
            </a:lvl1pPr>
          </a:lstStyle>
          <a:p>
            <a:pPr>
              <a:defRPr/>
            </a:pPr>
            <a:fld id="{FE393344-5CA9-4BC1-B981-6ABE513606BC}" type="datetimeFigureOut">
              <a:rPr lang="en-US"/>
              <a:pPr>
                <a:defRPr/>
              </a:pPr>
              <a:t>3/5/2020</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lgn="l" fontAlgn="auto">
              <a:spcBef>
                <a:spcPts val="0"/>
              </a:spcBef>
              <a:spcAft>
                <a:spcPts val="0"/>
              </a:spcAft>
              <a:defRPr>
                <a:latin typeface="+mn-lt"/>
              </a:defRPr>
            </a:lvl1pPr>
          </a:lstStyle>
          <a:p>
            <a:pPr>
              <a:defRPr/>
            </a:pPr>
            <a:endParaRPr lang="en-US" dirty="0"/>
          </a:p>
        </p:txBody>
      </p:sp>
      <p:sp>
        <p:nvSpPr>
          <p:cNvPr id="7" name="Slide Number Placeholder 6"/>
          <p:cNvSpPr>
            <a:spLocks noGrp="1"/>
          </p:cNvSpPr>
          <p:nvPr>
            <p:ph type="sldNum" sz="quarter" idx="12"/>
          </p:nvPr>
        </p:nvSpPr>
        <p:spPr>
          <a:xfrm>
            <a:off x="6875463" y="6356350"/>
            <a:ext cx="2133600" cy="365125"/>
          </a:xfrm>
          <a:prstGeom prst="rect">
            <a:avLst/>
          </a:prstGeom>
        </p:spPr>
        <p:txBody>
          <a:bodyPr/>
          <a:lstStyle>
            <a:lvl1pPr algn="l" fontAlgn="auto">
              <a:spcBef>
                <a:spcPts val="0"/>
              </a:spcBef>
              <a:spcAft>
                <a:spcPts val="0"/>
              </a:spcAft>
              <a:defRPr>
                <a:latin typeface="+mn-lt"/>
              </a:defRPr>
            </a:lvl1pPr>
          </a:lstStyle>
          <a:p>
            <a:pPr>
              <a:defRPr/>
            </a:pPr>
            <a:fld id="{743D1283-68F0-409D-96CB-D45AA402386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a:prstGeom prst="rect">
            <a:avLst/>
          </a:prstGeom>
        </p:spPr>
        <p:txBody>
          <a:bodyPr/>
          <a:lstStyle/>
          <a:p>
            <a:r>
              <a:rPr lang="en-GB"/>
              <a:t>Click to edit Master title style</a:t>
            </a:r>
            <a:endParaRPr lang="en-US"/>
          </a:p>
        </p:txBody>
      </p:sp>
      <p:sp>
        <p:nvSpPr>
          <p:cNvPr id="3" name="Vertical Text Placeholder 2"/>
          <p:cNvSpPr>
            <a:spLocks noGrp="1"/>
          </p:cNvSpPr>
          <p:nvPr>
            <p:ph type="body" orient="vert" idx="1"/>
          </p:nvPr>
        </p:nvSpPr>
        <p:spPr>
          <a:xfrm>
            <a:off x="457200" y="1600201"/>
            <a:ext cx="8229600" cy="4525963"/>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a:xfrm>
            <a:off x="252413" y="6356350"/>
            <a:ext cx="2819400" cy="365125"/>
          </a:xfrm>
          <a:prstGeom prst="rect">
            <a:avLst/>
          </a:prstGeom>
        </p:spPr>
        <p:txBody>
          <a:bodyPr/>
          <a:lstStyle>
            <a:lvl1pPr algn="l" fontAlgn="auto">
              <a:spcBef>
                <a:spcPts val="0"/>
              </a:spcBef>
              <a:spcAft>
                <a:spcPts val="0"/>
              </a:spcAft>
              <a:defRPr>
                <a:latin typeface="+mn-lt"/>
              </a:defRPr>
            </a:lvl1pPr>
          </a:lstStyle>
          <a:p>
            <a:pPr>
              <a:defRPr/>
            </a:pPr>
            <a:fld id="{863392DF-CD98-4CB6-8208-CF626EDD393A}" type="datetimeFigureOut">
              <a:rPr lang="en-US"/>
              <a:pPr>
                <a:defRPr/>
              </a:pPr>
              <a:t>3/5/2020</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l" fontAlgn="auto">
              <a:spcBef>
                <a:spcPts val="0"/>
              </a:spcBef>
              <a:spcAft>
                <a:spcPts val="0"/>
              </a:spcAft>
              <a:defRPr>
                <a:latin typeface="+mn-lt"/>
              </a:defRPr>
            </a:lvl1pPr>
          </a:lstStyle>
          <a:p>
            <a:pPr>
              <a:defRPr/>
            </a:pPr>
            <a:endParaRPr lang="en-US" dirty="0"/>
          </a:p>
        </p:txBody>
      </p:sp>
      <p:sp>
        <p:nvSpPr>
          <p:cNvPr id="6" name="Slide Number Placeholder 5"/>
          <p:cNvSpPr>
            <a:spLocks noGrp="1"/>
          </p:cNvSpPr>
          <p:nvPr>
            <p:ph type="sldNum" sz="quarter" idx="12"/>
          </p:nvPr>
        </p:nvSpPr>
        <p:spPr>
          <a:xfrm>
            <a:off x="6875463" y="6356350"/>
            <a:ext cx="2133600" cy="365125"/>
          </a:xfrm>
          <a:prstGeom prst="rect">
            <a:avLst/>
          </a:prstGeom>
        </p:spPr>
        <p:txBody>
          <a:bodyPr/>
          <a:lstStyle>
            <a:lvl1pPr algn="l" fontAlgn="auto">
              <a:spcBef>
                <a:spcPts val="0"/>
              </a:spcBef>
              <a:spcAft>
                <a:spcPts val="0"/>
              </a:spcAft>
              <a:defRPr>
                <a:latin typeface="+mn-lt"/>
              </a:defRPr>
            </a:lvl1pPr>
          </a:lstStyle>
          <a:p>
            <a:pPr>
              <a:defRPr/>
            </a:pPr>
            <a:fld id="{A0C95457-7C0E-4629-8926-6195A9227864}"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6" descr="ayphlogo.jpg"/>
          <p:cNvPicPr>
            <a:picLocks/>
          </p:cNvPicPr>
          <p:nvPr userDrawn="1"/>
        </p:nvPicPr>
        <p:blipFill>
          <a:blip r:embed="rId12"/>
          <a:srcRect/>
          <a:stretch>
            <a:fillRect/>
          </a:stretch>
        </p:blipFill>
        <p:spPr bwMode="auto">
          <a:xfrm>
            <a:off x="6491288" y="152400"/>
            <a:ext cx="2652712" cy="6731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Lst>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www.youngpeopleshealth.org.uk/"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mailto:info@youngpeopleshealth.org.uk"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91055" y="2026152"/>
            <a:ext cx="7772400" cy="4465632"/>
          </a:xfrm>
        </p:spPr>
        <p:txBody>
          <a:bodyPr/>
          <a:lstStyle/>
          <a:p>
            <a:endParaRPr lang="en-GB" sz="3600" b="1" dirty="0">
              <a:solidFill>
                <a:schemeClr val="tx1"/>
              </a:solidFill>
            </a:endParaRPr>
          </a:p>
          <a:p>
            <a:endParaRPr lang="en-GB" sz="3600" b="1" dirty="0">
              <a:solidFill>
                <a:schemeClr val="tx1"/>
              </a:solidFill>
            </a:endParaRPr>
          </a:p>
          <a:p>
            <a:endParaRPr lang="en-GB" sz="3600" b="1" dirty="0">
              <a:solidFill>
                <a:schemeClr val="tx1"/>
              </a:solidFill>
            </a:endParaRPr>
          </a:p>
          <a:p>
            <a:endParaRPr lang="en-GB" sz="3600" b="1" dirty="0">
              <a:solidFill>
                <a:schemeClr val="tx1"/>
              </a:solidFill>
            </a:endParaRPr>
          </a:p>
          <a:p>
            <a:endParaRPr lang="en-GB" sz="3600" b="1" dirty="0">
              <a:solidFill>
                <a:schemeClr val="tx1"/>
              </a:solidFill>
            </a:endParaRPr>
          </a:p>
          <a:p>
            <a:endParaRPr lang="en-GB" sz="3600" b="1" dirty="0">
              <a:solidFill>
                <a:schemeClr val="tx1"/>
              </a:solidFill>
            </a:endParaRPr>
          </a:p>
          <a:p>
            <a:endParaRPr lang="en-GB" sz="3600" b="1" dirty="0">
              <a:solidFill>
                <a:schemeClr val="tx1"/>
              </a:solidFill>
            </a:endParaRPr>
          </a:p>
          <a:p>
            <a:endParaRPr lang="en-GB" sz="3600" b="1" dirty="0">
              <a:solidFill>
                <a:schemeClr val="tx1"/>
              </a:solidFill>
            </a:endParaRPr>
          </a:p>
          <a:p>
            <a:endParaRPr lang="en-GB" sz="3600" b="1" dirty="0">
              <a:solidFill>
                <a:schemeClr val="tx1"/>
              </a:solidFill>
            </a:endParaRPr>
          </a:p>
          <a:p>
            <a:endParaRPr lang="en-GB" sz="3600" b="1" dirty="0">
              <a:solidFill>
                <a:schemeClr val="tx1"/>
              </a:solidFill>
            </a:endParaRPr>
          </a:p>
          <a:p>
            <a:r>
              <a:rPr lang="en-GB" sz="3600" b="1" dirty="0">
                <a:solidFill>
                  <a:schemeClr val="tx1"/>
                </a:solidFill>
              </a:rPr>
              <a:t>What do young people want from Primary Care Networks?</a:t>
            </a:r>
          </a:p>
          <a:p>
            <a:endParaRPr lang="en-GB" sz="3600" b="1" dirty="0">
              <a:solidFill>
                <a:schemeClr val="tx1"/>
              </a:solidFill>
            </a:endParaRPr>
          </a:p>
          <a:p>
            <a:r>
              <a:rPr lang="en-GB" sz="2800" b="1" i="1" dirty="0">
                <a:solidFill>
                  <a:schemeClr val="tx1"/>
                </a:solidFill>
              </a:rPr>
              <a:t>Emma Rigby and Jeremy Sachs</a:t>
            </a:r>
          </a:p>
          <a:p>
            <a:r>
              <a:rPr lang="en-GB" b="1" i="1" dirty="0">
                <a:solidFill>
                  <a:schemeClr val="tx1"/>
                </a:solidFill>
              </a:rPr>
              <a:t>Association for Young People’s Health (AYPH)</a:t>
            </a:r>
          </a:p>
          <a:p>
            <a:endParaRPr lang="en-GB" sz="2400" b="1" i="1" dirty="0">
              <a:solidFill>
                <a:schemeClr val="tx1"/>
              </a:solidFill>
            </a:endParaRPr>
          </a:p>
          <a:p>
            <a:pPr algn="r"/>
            <a:r>
              <a:rPr lang="en-GB" sz="1800" b="1" i="1" dirty="0">
                <a:solidFill>
                  <a:srgbClr val="0066CC"/>
                </a:solidFill>
                <a:latin typeface="Independent Serif Light"/>
              </a:rPr>
              <a:t>www.ayph.org.uk</a:t>
            </a:r>
          </a:p>
          <a:p>
            <a:pPr algn="r"/>
            <a:r>
              <a:rPr lang="en-GB" sz="1800" b="1" i="1" dirty="0">
                <a:solidFill>
                  <a:srgbClr val="0066CC"/>
                </a:solidFill>
                <a:latin typeface="Independent Serif Light"/>
              </a:rPr>
              <a:t>@</a:t>
            </a:r>
            <a:r>
              <a:rPr lang="en-GB" sz="1800" b="1" i="1" dirty="0" err="1">
                <a:solidFill>
                  <a:srgbClr val="0066CC"/>
                </a:solidFill>
                <a:latin typeface="Independent Serif Light"/>
              </a:rPr>
              <a:t>AYPHcharity</a:t>
            </a:r>
            <a:endParaRPr lang="en-GB" sz="2400" b="1" i="1" dirty="0">
              <a:solidFill>
                <a:schemeClr val="tx1"/>
              </a:solidFill>
              <a:latin typeface="Independent Serif Light"/>
            </a:endParaRPr>
          </a:p>
          <a:p>
            <a:endParaRPr lang="en-GB" sz="2400" b="1" i="1" dirty="0">
              <a:solidFill>
                <a:schemeClr val="tx1"/>
              </a:solidFill>
            </a:endParaRPr>
          </a:p>
        </p:txBody>
      </p:sp>
    </p:spTree>
    <p:extLst>
      <p:ext uri="{BB962C8B-B14F-4D97-AF65-F5344CB8AC3E}">
        <p14:creationId xmlns:p14="http://schemas.microsoft.com/office/powerpoint/2010/main" val="18135962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963ED62-5CB7-484D-B787-45C41AA0A37F}"/>
              </a:ext>
            </a:extLst>
          </p:cNvPr>
          <p:cNvSpPr/>
          <p:nvPr/>
        </p:nvSpPr>
        <p:spPr>
          <a:xfrm>
            <a:off x="421020" y="1439719"/>
            <a:ext cx="7617806" cy="1323439"/>
          </a:xfrm>
          <a:prstGeom prst="rect">
            <a:avLst/>
          </a:prstGeom>
        </p:spPr>
        <p:txBody>
          <a:bodyPr wrap="square">
            <a:spAutoFit/>
          </a:bodyPr>
          <a:lstStyle/>
          <a:p>
            <a:pPr marL="285750" indent="-285750">
              <a:buFont typeface="Arial" panose="020B0604020202020204" pitchFamily="34" charset="0"/>
              <a:buChar char="•"/>
            </a:pPr>
            <a:endParaRPr lang="en-GB" sz="2000" dirty="0">
              <a:latin typeface="+mn-lt"/>
            </a:endParaRPr>
          </a:p>
          <a:p>
            <a:endParaRPr lang="en-GB" sz="2000" dirty="0">
              <a:solidFill>
                <a:srgbClr val="0070C0"/>
              </a:solidFill>
              <a:latin typeface="+mn-lt"/>
            </a:endParaRPr>
          </a:p>
          <a:p>
            <a:endParaRPr lang="en-GB" sz="2000" dirty="0">
              <a:solidFill>
                <a:srgbClr val="0070C0"/>
              </a:solidFill>
              <a:latin typeface="+mn-lt"/>
            </a:endParaRPr>
          </a:p>
          <a:p>
            <a:endParaRPr lang="en-GB" sz="2000" dirty="0">
              <a:solidFill>
                <a:srgbClr val="0070C0"/>
              </a:solidFill>
              <a:latin typeface="+mn-lt"/>
            </a:endParaRPr>
          </a:p>
        </p:txBody>
      </p:sp>
      <p:sp>
        <p:nvSpPr>
          <p:cNvPr id="4" name="TextBox 3">
            <a:extLst>
              <a:ext uri="{FF2B5EF4-FFF2-40B4-BE49-F238E27FC236}">
                <a16:creationId xmlns:a16="http://schemas.microsoft.com/office/drawing/2014/main" id="{27A60E25-5879-4368-8F50-013D15547C21}"/>
              </a:ext>
            </a:extLst>
          </p:cNvPr>
          <p:cNvSpPr txBox="1"/>
          <p:nvPr/>
        </p:nvSpPr>
        <p:spPr>
          <a:xfrm>
            <a:off x="105037" y="1201742"/>
            <a:ext cx="8249771" cy="4585871"/>
          </a:xfrm>
          <a:prstGeom prst="rect">
            <a:avLst/>
          </a:prstGeom>
          <a:noFill/>
        </p:spPr>
        <p:txBody>
          <a:bodyPr wrap="square" rtlCol="0">
            <a:spAutoFit/>
          </a:bodyPr>
          <a:lstStyle/>
          <a:p>
            <a:pPr lvl="3"/>
            <a:r>
              <a:rPr lang="en-GB" sz="2400" b="1" dirty="0">
                <a:latin typeface="+mn-lt"/>
              </a:rPr>
              <a:t>KEY QUESTIONS FOR THIS ENGAGEMENT SHOULD INCLUDE:</a:t>
            </a:r>
          </a:p>
          <a:p>
            <a:pPr lvl="3"/>
            <a:endParaRPr lang="en-GB" sz="2400" b="1" dirty="0">
              <a:latin typeface="+mn-lt"/>
            </a:endParaRPr>
          </a:p>
          <a:p>
            <a:pPr lvl="3"/>
            <a:r>
              <a:rPr lang="en-GB" sz="2000" i="1" dirty="0">
                <a:latin typeface="+mn-lt"/>
              </a:rPr>
              <a:t>What do we already know about young people’s needs in our local area?</a:t>
            </a:r>
            <a:endParaRPr lang="en-GB" sz="2000" dirty="0">
              <a:latin typeface="+mn-lt"/>
            </a:endParaRPr>
          </a:p>
          <a:p>
            <a:pPr lvl="3"/>
            <a:r>
              <a:rPr lang="en-GB" sz="2000" i="1" dirty="0">
                <a:latin typeface="+mn-lt"/>
              </a:rPr>
              <a:t>What are the </a:t>
            </a:r>
          </a:p>
          <a:p>
            <a:pPr lvl="3"/>
            <a:r>
              <a:rPr lang="en-GB" sz="2000" i="1" dirty="0">
                <a:latin typeface="+mn-lt"/>
              </a:rPr>
              <a:t>gaps in our knowledge and which are the groups of young people we need to engage with?</a:t>
            </a:r>
          </a:p>
          <a:p>
            <a:pPr lvl="3"/>
            <a:endParaRPr lang="en-GB" sz="2000" dirty="0">
              <a:latin typeface="+mn-lt"/>
            </a:endParaRPr>
          </a:p>
          <a:p>
            <a:pPr lvl="3"/>
            <a:r>
              <a:rPr lang="en-GB" sz="2000" i="1" dirty="0">
                <a:latin typeface="+mn-lt"/>
              </a:rPr>
              <a:t>How will key local stakeholders be involved and support the engagement work so that what young people say can influence change?</a:t>
            </a:r>
          </a:p>
          <a:p>
            <a:pPr lvl="3"/>
            <a:endParaRPr lang="en-GB" sz="2000" dirty="0">
              <a:latin typeface="+mn-lt"/>
            </a:endParaRPr>
          </a:p>
          <a:p>
            <a:pPr lvl="3"/>
            <a:r>
              <a:rPr lang="en-GB" sz="2000" i="1" dirty="0">
                <a:latin typeface="+mn-lt"/>
              </a:rPr>
              <a:t>How will we seek to engage young people on an ongoing basis?</a:t>
            </a:r>
            <a:endParaRPr lang="en-GB" sz="2000" dirty="0">
              <a:latin typeface="+mn-lt"/>
            </a:endParaRPr>
          </a:p>
        </p:txBody>
      </p:sp>
    </p:spTree>
    <p:extLst>
      <p:ext uri="{BB962C8B-B14F-4D97-AF65-F5344CB8AC3E}">
        <p14:creationId xmlns:p14="http://schemas.microsoft.com/office/powerpoint/2010/main" val="36775817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5800" y="3715859"/>
            <a:ext cx="7772400" cy="1500187"/>
          </a:xfrm>
        </p:spPr>
        <p:txBody>
          <a:bodyPr/>
          <a:lstStyle/>
          <a:p>
            <a:pPr algn="ctr"/>
            <a:r>
              <a:rPr lang="en-GB" dirty="0">
                <a:solidFill>
                  <a:schemeClr val="tx1"/>
                </a:solidFill>
              </a:rPr>
              <a:t>AYPH is the UK’s leading independent voice for youth health. We work to improve the health and wellbeing of 10 – 24 year olds. </a:t>
            </a:r>
          </a:p>
          <a:p>
            <a:pPr algn="ctr"/>
            <a:endParaRPr lang="en-GB" dirty="0"/>
          </a:p>
          <a:p>
            <a:pPr algn="ctr"/>
            <a:r>
              <a:rPr lang="en-GB" dirty="0">
                <a:solidFill>
                  <a:schemeClr val="tx1"/>
                </a:solidFill>
              </a:rPr>
              <a:t>For more about our work please visit</a:t>
            </a:r>
          </a:p>
          <a:p>
            <a:pPr algn="ctr"/>
            <a:r>
              <a:rPr lang="en-GB" dirty="0">
                <a:hlinkClick r:id="rId3"/>
              </a:rPr>
              <a:t>www.youngpeopleshealth.org.uk</a:t>
            </a:r>
            <a:endParaRPr lang="en-GB" dirty="0"/>
          </a:p>
          <a:p>
            <a:pPr algn="ctr"/>
            <a:r>
              <a:rPr lang="en-GB" dirty="0">
                <a:solidFill>
                  <a:schemeClr val="tx1"/>
                </a:solidFill>
              </a:rPr>
              <a:t> or contact us at</a:t>
            </a:r>
          </a:p>
          <a:p>
            <a:pPr algn="ctr"/>
            <a:r>
              <a:rPr lang="en-GB" dirty="0">
                <a:hlinkClick r:id="rId4"/>
              </a:rPr>
              <a:t>info@youngpeopleshealth.org.uk</a:t>
            </a:r>
            <a:endParaRPr lang="en-GB" dirty="0"/>
          </a:p>
          <a:p>
            <a:pPr algn="ctr"/>
            <a:endParaRPr lang="en-GB" dirty="0">
              <a:solidFill>
                <a:schemeClr val="tx1"/>
              </a:solidFill>
            </a:endParaRPr>
          </a:p>
          <a:p>
            <a:pPr algn="ctr"/>
            <a:endParaRPr lang="en-GB" dirty="0"/>
          </a:p>
        </p:txBody>
      </p:sp>
    </p:spTree>
    <p:extLst>
      <p:ext uri="{BB962C8B-B14F-4D97-AF65-F5344CB8AC3E}">
        <p14:creationId xmlns:p14="http://schemas.microsoft.com/office/powerpoint/2010/main" val="3291134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76624" y="1275469"/>
            <a:ext cx="7273637" cy="3662541"/>
          </a:xfrm>
          <a:prstGeom prst="rect">
            <a:avLst/>
          </a:prstGeom>
          <a:noFill/>
        </p:spPr>
        <p:txBody>
          <a:bodyPr wrap="square" rtlCol="0">
            <a:spAutoFit/>
          </a:bodyPr>
          <a:lstStyle/>
          <a:p>
            <a:r>
              <a:rPr lang="en-GB" sz="2400" b="1" dirty="0">
                <a:latin typeface="+mn-lt"/>
              </a:rPr>
              <a:t>Background and aims</a:t>
            </a:r>
          </a:p>
          <a:p>
            <a:endParaRPr lang="en-GB" sz="2400" dirty="0">
              <a:latin typeface="+mn-lt"/>
            </a:endParaRPr>
          </a:p>
          <a:p>
            <a:pPr marL="285750" indent="-285750">
              <a:buFont typeface="Arial" panose="020B0604020202020204" pitchFamily="34" charset="0"/>
              <a:buChar char="•"/>
            </a:pPr>
            <a:r>
              <a:rPr lang="en-GB" sz="2000" dirty="0">
                <a:latin typeface="+mn-lt"/>
              </a:rPr>
              <a:t>AYPH commissioned to undertake place based work in Tower Hamlets as part of the HLP task and finish group on how PCN’s could work for children and young people.</a:t>
            </a:r>
          </a:p>
          <a:p>
            <a:pPr marL="285750" indent="-285750">
              <a:buFont typeface="Arial" panose="020B0604020202020204" pitchFamily="34" charset="0"/>
              <a:buChar char="•"/>
            </a:pPr>
            <a:endParaRPr lang="en-GB" sz="2000" dirty="0">
              <a:latin typeface="+mn-lt"/>
            </a:endParaRPr>
          </a:p>
          <a:p>
            <a:pPr marL="285750" indent="-285750">
              <a:buFont typeface="Arial" panose="020B0604020202020204" pitchFamily="34" charset="0"/>
              <a:buChar char="•"/>
            </a:pPr>
            <a:r>
              <a:rPr lang="en-GB" sz="2000" dirty="0">
                <a:latin typeface="+mn-lt"/>
              </a:rPr>
              <a:t>Aim to engage a diverse range of young people</a:t>
            </a:r>
          </a:p>
          <a:p>
            <a:pPr marL="285750" indent="-285750">
              <a:buFont typeface="Arial" panose="020B0604020202020204" pitchFamily="34" charset="0"/>
              <a:buChar char="•"/>
            </a:pPr>
            <a:endParaRPr lang="en-GB" sz="2000" dirty="0">
              <a:latin typeface="+mn-lt"/>
            </a:endParaRPr>
          </a:p>
          <a:p>
            <a:pPr marL="285750" indent="-285750">
              <a:buFont typeface="Arial" panose="020B0604020202020204" pitchFamily="34" charset="0"/>
              <a:buChar char="•"/>
            </a:pPr>
            <a:r>
              <a:rPr lang="en-GB" sz="2000" dirty="0">
                <a:latin typeface="+mn-lt"/>
              </a:rPr>
              <a:t>Aim to develop a methodology with young people, HLP and local stakeholders which could be replicated in other areas</a:t>
            </a:r>
          </a:p>
          <a:p>
            <a:endParaRPr lang="en-GB" sz="2400" dirty="0">
              <a:latin typeface="+mn-lt"/>
            </a:endParaRPr>
          </a:p>
        </p:txBody>
      </p:sp>
    </p:spTree>
    <p:extLst>
      <p:ext uri="{BB962C8B-B14F-4D97-AF65-F5344CB8AC3E}">
        <p14:creationId xmlns:p14="http://schemas.microsoft.com/office/powerpoint/2010/main" val="3896257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5726" y="1164602"/>
            <a:ext cx="8326582" cy="4278094"/>
          </a:xfrm>
          <a:prstGeom prst="rect">
            <a:avLst/>
          </a:prstGeom>
          <a:noFill/>
        </p:spPr>
        <p:txBody>
          <a:bodyPr wrap="square" rtlCol="0">
            <a:spAutoFit/>
          </a:bodyPr>
          <a:lstStyle/>
          <a:p>
            <a:r>
              <a:rPr lang="en-GB" sz="2400" b="1" dirty="0">
                <a:latin typeface="+mn-lt"/>
              </a:rPr>
              <a:t>We asked…</a:t>
            </a:r>
          </a:p>
          <a:p>
            <a:endParaRPr lang="en-GB" sz="2400" dirty="0">
              <a:latin typeface="+mn-lt"/>
            </a:endParaRPr>
          </a:p>
          <a:p>
            <a:pPr marL="285750" indent="-285750">
              <a:buFont typeface="Arial" panose="020B0604020202020204" pitchFamily="34" charset="0"/>
              <a:buChar char="•"/>
            </a:pPr>
            <a:r>
              <a:rPr lang="en-GB" sz="2000" dirty="0">
                <a:latin typeface="+mn-lt"/>
              </a:rPr>
              <a:t>What would young people like Primary Care Networks to look like?</a:t>
            </a:r>
          </a:p>
          <a:p>
            <a:pPr marL="285750" indent="-285750">
              <a:buFont typeface="Arial" panose="020B0604020202020204" pitchFamily="34" charset="0"/>
              <a:buChar char="•"/>
            </a:pPr>
            <a:r>
              <a:rPr lang="en-GB" sz="2000" dirty="0">
                <a:latin typeface="+mn-lt"/>
              </a:rPr>
              <a:t>How could Primary Care Networks best meet young people’s health and wellbeing needs?</a:t>
            </a:r>
          </a:p>
          <a:p>
            <a:pPr marL="285750" indent="-285750">
              <a:buFont typeface="Arial" panose="020B0604020202020204" pitchFamily="34" charset="0"/>
              <a:buChar char="•"/>
            </a:pPr>
            <a:r>
              <a:rPr lang="en-GB" sz="2000" dirty="0">
                <a:latin typeface="+mn-lt"/>
              </a:rPr>
              <a:t>What would help young people to access support from Primary Care Networks?</a:t>
            </a:r>
          </a:p>
          <a:p>
            <a:pPr marL="285750" indent="-285750">
              <a:buFont typeface="Arial" panose="020B0604020202020204" pitchFamily="34" charset="0"/>
              <a:buChar char="•"/>
            </a:pPr>
            <a:endParaRPr lang="en-GB" sz="2000" dirty="0">
              <a:latin typeface="+mn-lt"/>
            </a:endParaRPr>
          </a:p>
          <a:p>
            <a:r>
              <a:rPr lang="en-GB" sz="2000" i="1" dirty="0">
                <a:latin typeface="+mn-lt"/>
              </a:rPr>
              <a:t>PCNs were defined as </a:t>
            </a:r>
            <a:r>
              <a:rPr lang="en-GB" sz="2000" b="1" i="1" dirty="0">
                <a:solidFill>
                  <a:srgbClr val="0070C0"/>
                </a:solidFill>
                <a:latin typeface="+mn-lt"/>
              </a:rPr>
              <a:t>a range of services working together to support the health needs the community </a:t>
            </a:r>
            <a:r>
              <a:rPr lang="en-GB" sz="2000" i="1" dirty="0">
                <a:latin typeface="+mn-lt"/>
              </a:rPr>
              <a:t>AND </a:t>
            </a:r>
            <a:r>
              <a:rPr lang="en-GB" sz="2000" b="1" i="1" dirty="0">
                <a:solidFill>
                  <a:srgbClr val="0070C0"/>
                </a:solidFill>
                <a:latin typeface="+mn-lt"/>
              </a:rPr>
              <a:t>a place where you can access a range of different health services in different locations in their area but still get the same outcome in care and quality.</a:t>
            </a:r>
          </a:p>
          <a:p>
            <a:endParaRPr lang="en-GB" sz="2400" dirty="0">
              <a:latin typeface="+mn-lt"/>
            </a:endParaRPr>
          </a:p>
        </p:txBody>
      </p:sp>
    </p:spTree>
    <p:extLst>
      <p:ext uri="{BB962C8B-B14F-4D97-AF65-F5344CB8AC3E}">
        <p14:creationId xmlns:p14="http://schemas.microsoft.com/office/powerpoint/2010/main" val="1669379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9C182FFE-A168-4614-B68A-F513D29F88DB}"/>
              </a:ext>
            </a:extLst>
          </p:cNvPr>
          <p:cNvSpPr txBox="1">
            <a:spLocks noChangeArrowheads="1"/>
          </p:cNvSpPr>
          <p:nvPr/>
        </p:nvSpPr>
        <p:spPr bwMode="auto">
          <a:xfrm>
            <a:off x="457199" y="1111752"/>
            <a:ext cx="8363244" cy="4909219"/>
          </a:xfrm>
          <a:prstGeom prst="rect">
            <a:avLst/>
          </a:prstGeom>
          <a:noFill/>
          <a:ln>
            <a:miter lim="800000"/>
            <a:headEnd/>
            <a:tailEnd/>
          </a:ln>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Arial" charset="0"/>
              <a:buNone/>
            </a:pPr>
            <a:r>
              <a:rPr lang="en-GB" sz="2400" b="1" dirty="0"/>
              <a:t>Why seek young people’s views?</a:t>
            </a:r>
          </a:p>
          <a:p>
            <a:pPr>
              <a:buFont typeface="Arial" charset="0"/>
              <a:buNone/>
            </a:pPr>
            <a:endParaRPr lang="en-GB" sz="2400" b="1" dirty="0"/>
          </a:p>
          <a:p>
            <a:r>
              <a:rPr lang="en-GB" sz="2000" dirty="0"/>
              <a:t>Little focus on how Primary Care Models will work in relation to children and young people</a:t>
            </a:r>
          </a:p>
          <a:p>
            <a:r>
              <a:rPr lang="en-GB" sz="2000" dirty="0"/>
              <a:t>As set out in NHS Long term Plan almost a third of population is age 0-25</a:t>
            </a:r>
          </a:p>
          <a:p>
            <a:r>
              <a:rPr lang="en-GB" sz="2000" dirty="0"/>
              <a:t>The way we deliver primary care is critical to improving young people’s health outcomes</a:t>
            </a:r>
          </a:p>
          <a:p>
            <a:endParaRPr lang="en-GB" sz="2000" dirty="0"/>
          </a:p>
          <a:p>
            <a:pPr marL="0" indent="0">
              <a:buFont typeface="Arial" charset="0"/>
              <a:buNone/>
            </a:pPr>
            <a:r>
              <a:rPr lang="en-GB" sz="2000" i="1" dirty="0"/>
              <a:t>For this work we specifically focused on young people 10+ - further work with younger children and their parent / carers would be helpful.</a:t>
            </a:r>
          </a:p>
        </p:txBody>
      </p:sp>
    </p:spTree>
    <p:extLst>
      <p:ext uri="{BB962C8B-B14F-4D97-AF65-F5344CB8AC3E}">
        <p14:creationId xmlns:p14="http://schemas.microsoft.com/office/powerpoint/2010/main" val="3118660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C7564E3-2AB7-4918-B7FF-DCF7A5FEB972}"/>
              </a:ext>
            </a:extLst>
          </p:cNvPr>
          <p:cNvSpPr/>
          <p:nvPr/>
        </p:nvSpPr>
        <p:spPr>
          <a:xfrm>
            <a:off x="618371" y="1132541"/>
            <a:ext cx="8012512" cy="4893647"/>
          </a:xfrm>
          <a:prstGeom prst="rect">
            <a:avLst/>
          </a:prstGeom>
        </p:spPr>
        <p:txBody>
          <a:bodyPr wrap="square">
            <a:spAutoFit/>
          </a:bodyPr>
          <a:lstStyle/>
          <a:p>
            <a:pPr>
              <a:buFont typeface="Arial" charset="0"/>
              <a:buNone/>
            </a:pPr>
            <a:r>
              <a:rPr lang="en-GB" sz="2400" b="1" dirty="0">
                <a:latin typeface="+mn-lt"/>
              </a:rPr>
              <a:t>Priorities for PCNs as defined by young people</a:t>
            </a:r>
          </a:p>
          <a:p>
            <a:pPr>
              <a:buFont typeface="Arial" charset="0"/>
              <a:buNone/>
            </a:pPr>
            <a:endParaRPr lang="en-GB" sz="2400" b="1" dirty="0">
              <a:latin typeface="+mn-lt"/>
            </a:endParaRPr>
          </a:p>
          <a:p>
            <a:pPr marL="342900" indent="-342900">
              <a:buFont typeface="Arial" panose="020B0604020202020204" pitchFamily="34" charset="0"/>
              <a:buChar char="•"/>
            </a:pPr>
            <a:r>
              <a:rPr lang="en-GB" sz="2000" dirty="0">
                <a:latin typeface="+mn-lt"/>
              </a:rPr>
              <a:t>Peer support and youth work skills </a:t>
            </a:r>
          </a:p>
          <a:p>
            <a:pPr marL="342900" indent="-342900">
              <a:buFont typeface="Arial" panose="020B0604020202020204" pitchFamily="34" charset="0"/>
              <a:buChar char="•"/>
            </a:pPr>
            <a:r>
              <a:rPr lang="en-GB" sz="2000" dirty="0">
                <a:latin typeface="+mn-lt"/>
              </a:rPr>
              <a:t>Option to choose who they see </a:t>
            </a:r>
          </a:p>
          <a:p>
            <a:pPr marL="342900" indent="-342900">
              <a:buFont typeface="Arial" panose="020B0604020202020204" pitchFamily="34" charset="0"/>
              <a:buChar char="•"/>
            </a:pPr>
            <a:r>
              <a:rPr lang="en-GB" sz="2000" dirty="0">
                <a:latin typeface="+mn-lt"/>
              </a:rPr>
              <a:t>Primary Care Networks go to where young people are to enable young people understand how to access services</a:t>
            </a:r>
          </a:p>
          <a:p>
            <a:pPr marL="342900" indent="-342900">
              <a:buFont typeface="Arial" panose="020B0604020202020204" pitchFamily="34" charset="0"/>
              <a:buChar char="•"/>
            </a:pPr>
            <a:r>
              <a:rPr lang="en-GB" sz="2000" dirty="0">
                <a:latin typeface="+mn-lt"/>
              </a:rPr>
              <a:t>Support young people in communicating with family – supporting intergenerational </a:t>
            </a:r>
            <a:r>
              <a:rPr lang="en-GB" sz="2000" dirty="0" err="1">
                <a:latin typeface="+mn-lt"/>
              </a:rPr>
              <a:t>converstations</a:t>
            </a:r>
            <a:r>
              <a:rPr lang="en-GB" sz="2000" dirty="0">
                <a:latin typeface="+mn-lt"/>
              </a:rPr>
              <a:t> </a:t>
            </a:r>
          </a:p>
          <a:p>
            <a:pPr marL="342900" indent="-342900">
              <a:buFont typeface="Arial" panose="020B0604020202020204" pitchFamily="34" charset="0"/>
              <a:buChar char="•"/>
            </a:pPr>
            <a:r>
              <a:rPr lang="en-GB" sz="2000" dirty="0">
                <a:latin typeface="+mn-lt"/>
              </a:rPr>
              <a:t>Clearly explaining consent and confidentiality </a:t>
            </a:r>
          </a:p>
          <a:p>
            <a:pPr marL="342900" indent="-342900">
              <a:buFont typeface="Arial" panose="020B0604020202020204" pitchFamily="34" charset="0"/>
              <a:buChar char="•"/>
            </a:pPr>
            <a:r>
              <a:rPr lang="en-GB" sz="2000" dirty="0">
                <a:latin typeface="+mn-lt"/>
              </a:rPr>
              <a:t>Young people being kept informed about their treatment </a:t>
            </a:r>
          </a:p>
          <a:p>
            <a:pPr marL="342900" indent="-342900">
              <a:buFont typeface="Arial" panose="020B0604020202020204" pitchFamily="34" charset="0"/>
              <a:buChar char="•"/>
            </a:pPr>
            <a:r>
              <a:rPr lang="en-GB" sz="2000" dirty="0">
                <a:latin typeface="+mn-lt"/>
              </a:rPr>
              <a:t>Having choice </a:t>
            </a:r>
          </a:p>
          <a:p>
            <a:pPr marL="342900" indent="-342900">
              <a:buFont typeface="Arial" panose="020B0604020202020204" pitchFamily="34" charset="0"/>
              <a:buChar char="•"/>
            </a:pPr>
            <a:r>
              <a:rPr lang="en-GB" sz="2000" dirty="0">
                <a:latin typeface="+mn-lt"/>
              </a:rPr>
              <a:t>Access PCN at times that work for young people, including drop in clinics</a:t>
            </a:r>
          </a:p>
          <a:p>
            <a:pPr marL="342900" indent="-342900">
              <a:buFont typeface="Arial" panose="020B0604020202020204" pitchFamily="34" charset="0"/>
              <a:buChar char="•"/>
            </a:pPr>
            <a:r>
              <a:rPr lang="en-GB" sz="2000" dirty="0">
                <a:latin typeface="+mn-lt"/>
              </a:rPr>
              <a:t>Online and app-based support </a:t>
            </a:r>
          </a:p>
          <a:p>
            <a:pPr marL="342900" indent="-342900">
              <a:buFont typeface="Arial" panose="020B0604020202020204" pitchFamily="34" charset="0"/>
              <a:buChar char="•"/>
            </a:pPr>
            <a:r>
              <a:rPr lang="en-GB" sz="2000" dirty="0">
                <a:latin typeface="+mn-lt"/>
              </a:rPr>
              <a:t>Professionals understanding young people</a:t>
            </a:r>
          </a:p>
          <a:p>
            <a:pPr>
              <a:buFont typeface="Arial" charset="0"/>
              <a:buNone/>
            </a:pPr>
            <a:endParaRPr lang="en-GB" sz="2400" b="1" dirty="0">
              <a:latin typeface="+mn-lt"/>
            </a:endParaRPr>
          </a:p>
        </p:txBody>
      </p:sp>
    </p:spTree>
    <p:extLst>
      <p:ext uri="{BB962C8B-B14F-4D97-AF65-F5344CB8AC3E}">
        <p14:creationId xmlns:p14="http://schemas.microsoft.com/office/powerpoint/2010/main" val="1133035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622E287-F8EE-4150-B819-608EEF603139}"/>
              </a:ext>
            </a:extLst>
          </p:cNvPr>
          <p:cNvSpPr/>
          <p:nvPr/>
        </p:nvSpPr>
        <p:spPr>
          <a:xfrm>
            <a:off x="355235" y="1132541"/>
            <a:ext cx="8578256" cy="6924973"/>
          </a:xfrm>
          <a:prstGeom prst="rect">
            <a:avLst/>
          </a:prstGeom>
        </p:spPr>
        <p:txBody>
          <a:bodyPr wrap="square">
            <a:spAutoFit/>
          </a:bodyPr>
          <a:lstStyle/>
          <a:p>
            <a:pPr>
              <a:buFont typeface="Arial" charset="0"/>
              <a:buNone/>
            </a:pPr>
            <a:r>
              <a:rPr lang="en-GB" sz="2400" b="1" dirty="0">
                <a:latin typeface="+mn-lt"/>
              </a:rPr>
              <a:t>Key Findings and Themes</a:t>
            </a:r>
          </a:p>
          <a:p>
            <a:r>
              <a:rPr lang="en-GB" sz="2000" dirty="0">
                <a:latin typeface="+mn-lt"/>
              </a:rPr>
              <a:t>Primary Care Networks need to take proactive steps to ensure young people understand what services are available and are made to feel welcome.</a:t>
            </a:r>
          </a:p>
          <a:p>
            <a:r>
              <a:rPr lang="en-GB" sz="2000" i="1" dirty="0">
                <a:solidFill>
                  <a:srgbClr val="0070C0"/>
                </a:solidFill>
                <a:latin typeface="+mn-lt"/>
              </a:rPr>
              <a:t>“I had no idea I could go to my GP when I was struggling with my mental health”</a:t>
            </a:r>
          </a:p>
          <a:p>
            <a:endParaRPr lang="en-GB" sz="2000" i="1" dirty="0">
              <a:solidFill>
                <a:srgbClr val="0070C0"/>
              </a:solidFill>
              <a:latin typeface="+mn-lt"/>
            </a:endParaRPr>
          </a:p>
          <a:p>
            <a:r>
              <a:rPr lang="en-GB" sz="2000" i="1" dirty="0">
                <a:solidFill>
                  <a:srgbClr val="0070C0"/>
                </a:solidFill>
                <a:latin typeface="+mn-lt"/>
              </a:rPr>
              <a:t>“I went to the doctor’s for one thing, but all they wanted to talk about was </a:t>
            </a:r>
          </a:p>
          <a:p>
            <a:r>
              <a:rPr lang="en-GB" sz="2000" i="1" dirty="0">
                <a:solidFill>
                  <a:srgbClr val="0070C0"/>
                </a:solidFill>
                <a:latin typeface="+mn-lt"/>
              </a:rPr>
              <a:t>that I was Trans… that literally had nothing to do with why I was there”</a:t>
            </a:r>
          </a:p>
          <a:p>
            <a:endParaRPr lang="en-GB" sz="2000" i="1" dirty="0">
              <a:solidFill>
                <a:srgbClr val="0070C0"/>
              </a:solidFill>
              <a:latin typeface="+mn-lt"/>
            </a:endParaRPr>
          </a:p>
          <a:p>
            <a:r>
              <a:rPr lang="en-GB" sz="2000" i="1" dirty="0">
                <a:solidFill>
                  <a:srgbClr val="0070C0"/>
                </a:solidFill>
                <a:latin typeface="+mn-lt"/>
              </a:rPr>
              <a:t>“As a Muslim I really wanted to see a female doctor, but I didn’t know I could </a:t>
            </a:r>
          </a:p>
          <a:p>
            <a:r>
              <a:rPr lang="en-GB" sz="2000" i="1" dirty="0">
                <a:solidFill>
                  <a:srgbClr val="0070C0"/>
                </a:solidFill>
                <a:latin typeface="+mn-lt"/>
              </a:rPr>
              <a:t>ask for one, so I saw a male doctor and just lied about why I was there”</a:t>
            </a:r>
          </a:p>
          <a:p>
            <a:endParaRPr lang="en-GB" sz="2000" i="1" dirty="0">
              <a:solidFill>
                <a:srgbClr val="0070C0"/>
              </a:solidFill>
              <a:latin typeface="+mn-lt"/>
            </a:endParaRPr>
          </a:p>
          <a:p>
            <a:r>
              <a:rPr lang="en-GB" sz="2000" dirty="0">
                <a:latin typeface="+mn-lt"/>
              </a:rPr>
              <a:t>Primary Care Networks could encourage peer to peer support for young people </a:t>
            </a:r>
          </a:p>
          <a:p>
            <a:r>
              <a:rPr lang="en-GB" sz="2000" dirty="0">
                <a:solidFill>
                  <a:srgbClr val="0070C0"/>
                </a:solidFill>
                <a:latin typeface="+mn-lt"/>
              </a:rPr>
              <a:t>Young people told us healthcare professionals were good at helping them </a:t>
            </a:r>
          </a:p>
          <a:p>
            <a:r>
              <a:rPr lang="en-GB" sz="2000" dirty="0">
                <a:solidFill>
                  <a:srgbClr val="0070C0"/>
                </a:solidFill>
                <a:latin typeface="+mn-lt"/>
              </a:rPr>
              <a:t>with diagnoses and access to prescriptions. However, they felt that these may </a:t>
            </a:r>
          </a:p>
          <a:p>
            <a:r>
              <a:rPr lang="en-GB" sz="2000" dirty="0">
                <a:solidFill>
                  <a:srgbClr val="0070C0"/>
                </a:solidFill>
                <a:latin typeface="+mn-lt"/>
              </a:rPr>
              <a:t>not be the best people to help them manage their condition in day to day life. </a:t>
            </a:r>
          </a:p>
          <a:p>
            <a:endParaRPr lang="en-GB" sz="2000" b="1" dirty="0">
              <a:solidFill>
                <a:srgbClr val="0070C0"/>
              </a:solidFill>
              <a:latin typeface="+mn-lt"/>
            </a:endParaRPr>
          </a:p>
          <a:p>
            <a:endParaRPr lang="en-GB" sz="2400" b="1" dirty="0">
              <a:solidFill>
                <a:srgbClr val="0070C0"/>
              </a:solidFill>
            </a:endParaRPr>
          </a:p>
          <a:p>
            <a:endParaRPr lang="en-GB" sz="2400" b="1" i="1" dirty="0">
              <a:solidFill>
                <a:srgbClr val="0070C0"/>
              </a:solidFill>
            </a:endParaRPr>
          </a:p>
          <a:p>
            <a:endParaRPr lang="en-GB" sz="2400" dirty="0"/>
          </a:p>
          <a:p>
            <a:endParaRPr lang="en-GB" sz="2400" dirty="0"/>
          </a:p>
          <a:p>
            <a:pPr>
              <a:buFont typeface="Arial" charset="0"/>
              <a:buNone/>
            </a:pPr>
            <a:endParaRPr lang="en-GB" sz="2400" b="1" dirty="0">
              <a:latin typeface="+mn-lt"/>
            </a:endParaRPr>
          </a:p>
        </p:txBody>
      </p:sp>
    </p:spTree>
    <p:extLst>
      <p:ext uri="{BB962C8B-B14F-4D97-AF65-F5344CB8AC3E}">
        <p14:creationId xmlns:p14="http://schemas.microsoft.com/office/powerpoint/2010/main" val="2668324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D40309B-8A6C-406A-A881-8505B51B0C8D}"/>
              </a:ext>
            </a:extLst>
          </p:cNvPr>
          <p:cNvSpPr/>
          <p:nvPr/>
        </p:nvSpPr>
        <p:spPr>
          <a:xfrm>
            <a:off x="503941" y="1362907"/>
            <a:ext cx="8291403" cy="6186309"/>
          </a:xfrm>
          <a:prstGeom prst="rect">
            <a:avLst/>
          </a:prstGeom>
        </p:spPr>
        <p:txBody>
          <a:bodyPr wrap="square">
            <a:spAutoFit/>
          </a:bodyPr>
          <a:lstStyle/>
          <a:p>
            <a:pPr>
              <a:buFont typeface="Arial" charset="0"/>
              <a:buNone/>
            </a:pPr>
            <a:r>
              <a:rPr lang="en-GB" sz="2400" b="1" dirty="0">
                <a:latin typeface="+mn-lt"/>
              </a:rPr>
              <a:t>Key Findings and Themes</a:t>
            </a:r>
          </a:p>
          <a:p>
            <a:r>
              <a:rPr lang="en-GB" sz="2000" dirty="0">
                <a:latin typeface="+mn-lt"/>
              </a:rPr>
              <a:t>Primary Care Networks could support improved intergenerational </a:t>
            </a:r>
          </a:p>
          <a:p>
            <a:r>
              <a:rPr lang="en-GB" sz="2000" dirty="0">
                <a:latin typeface="+mn-lt"/>
              </a:rPr>
              <a:t>communication and understanding</a:t>
            </a:r>
          </a:p>
          <a:p>
            <a:r>
              <a:rPr lang="en-GB" sz="2000" i="1" dirty="0">
                <a:solidFill>
                  <a:srgbClr val="0070C0"/>
                </a:solidFill>
                <a:latin typeface="+mn-lt"/>
              </a:rPr>
              <a:t>“It can be hard to explain anxiety to a parent who only speaks Bengali, even with an interpreter, they may not have the appropriate language to explain that”. </a:t>
            </a:r>
          </a:p>
          <a:p>
            <a:endParaRPr lang="en-GB" sz="2000" dirty="0">
              <a:solidFill>
                <a:srgbClr val="0070C0"/>
              </a:solidFill>
              <a:latin typeface="+mn-lt"/>
            </a:endParaRPr>
          </a:p>
          <a:p>
            <a:r>
              <a:rPr lang="en-GB" sz="2000" dirty="0">
                <a:solidFill>
                  <a:srgbClr val="0070C0"/>
                </a:solidFill>
                <a:latin typeface="+mn-lt"/>
              </a:rPr>
              <a:t>Similarly, young LGBTQ+</a:t>
            </a:r>
            <a:r>
              <a:rPr lang="en-GB" sz="2000" i="1" dirty="0">
                <a:solidFill>
                  <a:srgbClr val="0070C0"/>
                </a:solidFill>
                <a:latin typeface="+mn-lt"/>
              </a:rPr>
              <a:t> </a:t>
            </a:r>
            <a:r>
              <a:rPr lang="en-GB" sz="2000" dirty="0">
                <a:solidFill>
                  <a:srgbClr val="0070C0"/>
                </a:solidFill>
                <a:latin typeface="+mn-lt"/>
              </a:rPr>
              <a:t>people felt that their lifestyles, sexual identity or </a:t>
            </a:r>
          </a:p>
          <a:p>
            <a:r>
              <a:rPr lang="en-GB" sz="2000" dirty="0">
                <a:solidFill>
                  <a:srgbClr val="0070C0"/>
                </a:solidFill>
                <a:latin typeface="+mn-lt"/>
              </a:rPr>
              <a:t>gender were not relatable to older generations, therefore mental </a:t>
            </a:r>
          </a:p>
          <a:p>
            <a:r>
              <a:rPr lang="en-GB" sz="2000" dirty="0">
                <a:solidFill>
                  <a:srgbClr val="0070C0"/>
                </a:solidFill>
                <a:latin typeface="+mn-lt"/>
              </a:rPr>
              <a:t>and physical health issues that can arise might not be understood properly</a:t>
            </a:r>
          </a:p>
          <a:p>
            <a:endParaRPr lang="en-GB" sz="2000" dirty="0">
              <a:latin typeface="+mn-lt"/>
            </a:endParaRPr>
          </a:p>
          <a:p>
            <a:r>
              <a:rPr lang="en-GB" sz="2000" dirty="0">
                <a:latin typeface="+mn-lt"/>
              </a:rPr>
              <a:t>Primary Care Networks should be using technology to communicate </a:t>
            </a:r>
          </a:p>
          <a:p>
            <a:r>
              <a:rPr lang="en-GB" sz="2000" dirty="0">
                <a:latin typeface="+mn-lt"/>
              </a:rPr>
              <a:t>with young people and share health information, however in some </a:t>
            </a:r>
          </a:p>
          <a:p>
            <a:r>
              <a:rPr lang="en-GB" sz="2000" dirty="0">
                <a:latin typeface="+mn-lt"/>
              </a:rPr>
              <a:t>instances young people prefer to remain anonymous</a:t>
            </a:r>
          </a:p>
          <a:p>
            <a:r>
              <a:rPr lang="en-GB" sz="2000" dirty="0">
                <a:solidFill>
                  <a:srgbClr val="0070C0"/>
                </a:solidFill>
                <a:latin typeface="+mn-lt"/>
              </a:rPr>
              <a:t>Being able to ask questions of healthcare professionals anonymously and via </a:t>
            </a:r>
          </a:p>
          <a:p>
            <a:r>
              <a:rPr lang="en-GB" sz="2000" dirty="0">
                <a:solidFill>
                  <a:srgbClr val="0070C0"/>
                </a:solidFill>
                <a:latin typeface="+mn-lt"/>
              </a:rPr>
              <a:t>apps or online was highly valued by young people. </a:t>
            </a:r>
            <a:endParaRPr lang="en-GB" b="1" dirty="0">
              <a:solidFill>
                <a:srgbClr val="0070C0"/>
              </a:solidFill>
              <a:latin typeface="+mn-lt"/>
            </a:endParaRPr>
          </a:p>
          <a:p>
            <a:endParaRPr lang="en-GB" b="1" dirty="0">
              <a:solidFill>
                <a:srgbClr val="0070C0"/>
              </a:solidFill>
              <a:latin typeface="+mn-lt"/>
            </a:endParaRPr>
          </a:p>
          <a:p>
            <a:endParaRPr lang="en-GB" dirty="0">
              <a:latin typeface="+mn-lt"/>
            </a:endParaRPr>
          </a:p>
          <a:p>
            <a:pPr>
              <a:buFont typeface="Arial" charset="0"/>
              <a:buNone/>
            </a:pPr>
            <a:endParaRPr lang="en-GB" b="1" dirty="0">
              <a:latin typeface="+mn-lt"/>
            </a:endParaRPr>
          </a:p>
          <a:p>
            <a:pPr>
              <a:buFont typeface="Arial" charset="0"/>
              <a:buNone/>
            </a:pPr>
            <a:endParaRPr lang="en-GB" b="1" dirty="0">
              <a:latin typeface="+mn-lt"/>
            </a:endParaRPr>
          </a:p>
        </p:txBody>
      </p:sp>
    </p:spTree>
    <p:extLst>
      <p:ext uri="{BB962C8B-B14F-4D97-AF65-F5344CB8AC3E}">
        <p14:creationId xmlns:p14="http://schemas.microsoft.com/office/powerpoint/2010/main" val="764656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77587" y="1398430"/>
            <a:ext cx="8299345" cy="3262432"/>
          </a:xfrm>
          <a:prstGeom prst="rect">
            <a:avLst/>
          </a:prstGeom>
          <a:noFill/>
        </p:spPr>
        <p:txBody>
          <a:bodyPr wrap="square" rtlCol="0">
            <a:spAutoFit/>
          </a:bodyPr>
          <a:lstStyle/>
          <a:p>
            <a:r>
              <a:rPr lang="en-GB" sz="2400" b="1" dirty="0">
                <a:latin typeface="+mn-lt"/>
              </a:rPr>
              <a:t>Key Findings and Themes</a:t>
            </a:r>
          </a:p>
          <a:p>
            <a:endParaRPr lang="en-GB" sz="2400" b="1" dirty="0">
              <a:latin typeface="+mn-lt"/>
            </a:endParaRPr>
          </a:p>
          <a:p>
            <a:r>
              <a:rPr lang="en-GB" sz="2000" b="1" dirty="0">
                <a:latin typeface="+mn-lt"/>
              </a:rPr>
              <a:t>Primary Care Networks have the potential to support young people to get </a:t>
            </a:r>
          </a:p>
          <a:p>
            <a:r>
              <a:rPr lang="en-GB" sz="2000" b="1" dirty="0">
                <a:latin typeface="+mn-lt"/>
              </a:rPr>
              <a:t>involved in health by supporting volunteer positions etc.</a:t>
            </a:r>
          </a:p>
          <a:p>
            <a:endParaRPr lang="en-GB" sz="2000" b="1" dirty="0">
              <a:latin typeface="+mn-lt"/>
            </a:endParaRPr>
          </a:p>
          <a:p>
            <a:r>
              <a:rPr lang="en-GB" sz="2000" b="1" dirty="0">
                <a:solidFill>
                  <a:srgbClr val="0070C0"/>
                </a:solidFill>
                <a:latin typeface="+mn-lt"/>
              </a:rPr>
              <a:t>It was felt that having volunteering schemes or placements in primary care would help them understand services as well as benefit young people’s long-term management of health, their health outcomes and careers. </a:t>
            </a:r>
          </a:p>
          <a:p>
            <a:endParaRPr lang="en-GB" sz="2000" dirty="0">
              <a:latin typeface="+mn-lt"/>
            </a:endParaRPr>
          </a:p>
          <a:p>
            <a:endParaRPr lang="en-GB" dirty="0">
              <a:latin typeface="+mn-lt"/>
            </a:endParaRPr>
          </a:p>
        </p:txBody>
      </p:sp>
    </p:spTree>
    <p:extLst>
      <p:ext uri="{BB962C8B-B14F-4D97-AF65-F5344CB8AC3E}">
        <p14:creationId xmlns:p14="http://schemas.microsoft.com/office/powerpoint/2010/main" val="3784677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083" y="1217006"/>
            <a:ext cx="8349163" cy="5139869"/>
          </a:xfrm>
          <a:prstGeom prst="rect">
            <a:avLst/>
          </a:prstGeom>
        </p:spPr>
        <p:txBody>
          <a:bodyPr wrap="square">
            <a:spAutoFit/>
          </a:bodyPr>
          <a:lstStyle/>
          <a:p>
            <a:pPr lvl="0">
              <a:spcAft>
                <a:spcPts val="0"/>
              </a:spcAft>
            </a:pPr>
            <a:r>
              <a:rPr lang="en-GB" sz="2400" b="1" dirty="0">
                <a:latin typeface="+mn-lt"/>
                <a:ea typeface="Times New Roman" panose="02020603050405020304" pitchFamily="18" charset="0"/>
                <a:cs typeface="Calibri" panose="020F0502020204030204" pitchFamily="34" charset="0"/>
              </a:rPr>
              <a:t>Recommendations</a:t>
            </a:r>
          </a:p>
          <a:p>
            <a:pPr lvl="0">
              <a:spcAft>
                <a:spcPts val="0"/>
              </a:spcAft>
            </a:pPr>
            <a:endParaRPr lang="en-GB" sz="2400" b="1" dirty="0">
              <a:latin typeface="+mn-lt"/>
              <a:ea typeface="Times New Roman" panose="02020603050405020304" pitchFamily="18" charset="0"/>
              <a:cs typeface="Calibri" panose="020F0502020204030204" pitchFamily="34" charset="0"/>
            </a:endParaRPr>
          </a:p>
          <a:p>
            <a:r>
              <a:rPr lang="en-GB" sz="2000" b="1" dirty="0">
                <a:solidFill>
                  <a:srgbClr val="0070C0"/>
                </a:solidFill>
                <a:latin typeface="+mn-lt"/>
              </a:rPr>
              <a:t>Youth friendly information and outreach: </a:t>
            </a:r>
            <a:r>
              <a:rPr lang="en-GB" sz="2000" dirty="0">
                <a:latin typeface="+mn-lt"/>
              </a:rPr>
              <a:t>aim to be simple and easy to navigate, with youth friendly information. Information should not only be provided within health services but shared broadly to make it as accessible as possible within young people’s communities. </a:t>
            </a:r>
          </a:p>
          <a:p>
            <a:r>
              <a:rPr lang="en-GB" sz="2000" b="1" dirty="0">
                <a:solidFill>
                  <a:srgbClr val="0070C0"/>
                </a:solidFill>
                <a:latin typeface="+mn-lt"/>
              </a:rPr>
              <a:t>Youth friendly staff: </a:t>
            </a:r>
            <a:r>
              <a:rPr lang="en-GB" sz="2000" dirty="0">
                <a:latin typeface="+mn-lt"/>
              </a:rPr>
              <a:t>Youth friendly skills from staff are crucial for young people to engage well with services. </a:t>
            </a:r>
          </a:p>
          <a:p>
            <a:r>
              <a:rPr lang="en-GB" sz="2000" b="1" dirty="0">
                <a:solidFill>
                  <a:srgbClr val="0070C0"/>
                </a:solidFill>
                <a:latin typeface="+mn-lt"/>
              </a:rPr>
              <a:t>Local engagement with young people: </a:t>
            </a:r>
            <a:r>
              <a:rPr lang="en-GB" sz="2000" dirty="0">
                <a:latin typeface="+mn-lt"/>
              </a:rPr>
              <a:t>It is important to carry out local engagement to understand what particular issues there may be for young people in that area.</a:t>
            </a:r>
          </a:p>
          <a:p>
            <a:r>
              <a:rPr lang="en-GB" sz="2000" b="1" dirty="0">
                <a:solidFill>
                  <a:srgbClr val="0070C0"/>
                </a:solidFill>
                <a:latin typeface="+mn-lt"/>
              </a:rPr>
              <a:t>Awareness of different communities of young people: </a:t>
            </a:r>
            <a:r>
              <a:rPr lang="en-GB" sz="2000" dirty="0">
                <a:latin typeface="+mn-lt"/>
              </a:rPr>
              <a:t>Primary Care Networks need to be aware of different communities of young people within their local area. </a:t>
            </a:r>
          </a:p>
          <a:p>
            <a:endParaRPr lang="en-GB" sz="2000" dirty="0">
              <a:solidFill>
                <a:srgbClr val="0070C0"/>
              </a:solidFill>
              <a:latin typeface="+mn-lt"/>
            </a:endParaRPr>
          </a:p>
          <a:p>
            <a:pPr lvl="0">
              <a:spcAft>
                <a:spcPts val="0"/>
              </a:spcAft>
            </a:pPr>
            <a:endParaRPr lang="en-GB" sz="2000" dirty="0">
              <a:effectLst/>
              <a:latin typeface="+mn-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00129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18BC052B095A44299F172AF43791560" ma:contentTypeVersion="13" ma:contentTypeDescription="Create a new document." ma:contentTypeScope="" ma:versionID="29b8284512851b50b6a6cd102d2efcc8">
  <xsd:schema xmlns:xsd="http://www.w3.org/2001/XMLSchema" xmlns:xs="http://www.w3.org/2001/XMLSchema" xmlns:p="http://schemas.microsoft.com/office/2006/metadata/properties" xmlns:ns2="0b8f3433-f908-4026-8f0b-98b832592084" xmlns:ns3="f75b5bfa-c499-43ce-af71-5fa4d42203e3" targetNamespace="http://schemas.microsoft.com/office/2006/metadata/properties" ma:root="true" ma:fieldsID="18ab8494c1ee991af136d88e33c2ae6d" ns2:_="" ns3:_="">
    <xsd:import namespace="0b8f3433-f908-4026-8f0b-98b832592084"/>
    <xsd:import namespace="f75b5bfa-c499-43ce-af71-5fa4d42203e3"/>
    <xsd:element name="properties">
      <xsd:complexType>
        <xsd:sequence>
          <xsd:element name="documentManagement">
            <xsd:complexType>
              <xsd:all>
                <xsd:element ref="ns2:SharedWithUsers" minOccurs="0"/>
                <xsd:element ref="ns2:SharingHintHash"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8f3433-f908-4026-8f0b-98b83259208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75b5bfa-c499-43ce-af71-5fa4d42203e3"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Location" ma:index="15" nillable="true" ma:displayName="MediaServiceLoca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0FFDC37-8C66-46A7-A69E-1B4A5BA62668}">
  <ds:schemaRefs>
    <ds:schemaRef ds:uri="http://schemas.microsoft.com/sharepoint/v3/contenttype/forms"/>
  </ds:schemaRefs>
</ds:datastoreItem>
</file>

<file path=customXml/itemProps2.xml><?xml version="1.0" encoding="utf-8"?>
<ds:datastoreItem xmlns:ds="http://schemas.openxmlformats.org/officeDocument/2006/customXml" ds:itemID="{603E037D-48B9-4426-8B9D-EC3310499D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b8f3433-f908-4026-8f0b-98b832592084"/>
    <ds:schemaRef ds:uri="f75b5bfa-c499-43ce-af71-5fa4d42203e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C0CEC16-7274-4C9D-8C46-B335AE239AD0}">
  <ds:schemaRef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f75b5bfa-c499-43ce-af71-5fa4d42203e3"/>
    <ds:schemaRef ds:uri="http://schemas.microsoft.com/office/2006/documentManagement/types"/>
    <ds:schemaRef ds:uri="0b8f3433-f908-4026-8f0b-98b832592084"/>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614</TotalTime>
  <Words>967</Words>
  <Application>Microsoft Office PowerPoint</Application>
  <PresentationFormat>On-screen Show (4:3)</PresentationFormat>
  <Paragraphs>119</Paragraphs>
  <Slides>11</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Independent Serif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hrscreative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Clare Crouch</dc:creator>
  <cp:lastModifiedBy>Sonia Ettetuani</cp:lastModifiedBy>
  <cp:revision>320</cp:revision>
  <cp:lastPrinted>2020-02-06T11:52:45Z</cp:lastPrinted>
  <dcterms:created xsi:type="dcterms:W3CDTF">2013-09-12T08:31:26Z</dcterms:created>
  <dcterms:modified xsi:type="dcterms:W3CDTF">2020-03-05T11:14:15Z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0x010100118BC052B095A44299F172AF43791560</vt:lpwstr>
  </property>
  <property fmtid="{D5CDD505-2E9C-101B-9397-08002B2CF9AE}" pid="3" name="MigrationSourceURL">
    <vt:lpwstr/>
  </property>
  <property fmtid="{D5CDD505-2E9C-101B-9397-08002B2CF9AE}" pid="4" name="AuthorIds_UIVersion_2560">
    <vt:lpwstr>17</vt:lpwstr>
  </property>
</Properties>
</file>