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5" r:id="rId2"/>
  </p:sldMasterIdLst>
  <p:notesMasterIdLst>
    <p:notesMasterId r:id="rId14"/>
  </p:notesMasterIdLst>
  <p:sldIdLst>
    <p:sldId id="257" r:id="rId3"/>
    <p:sldId id="267" r:id="rId4"/>
    <p:sldId id="268" r:id="rId5"/>
    <p:sldId id="279" r:id="rId6"/>
    <p:sldId id="284" r:id="rId7"/>
    <p:sldId id="282" r:id="rId8"/>
    <p:sldId id="263" r:id="rId9"/>
    <p:sldId id="264" r:id="rId10"/>
    <p:sldId id="280" r:id="rId11"/>
    <p:sldId id="271" r:id="rId12"/>
    <p:sldId id="275"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CCD9"/>
    <a:srgbClr val="0091CD"/>
    <a:srgbClr val="FAE8EE"/>
    <a:srgbClr val="91CDFF"/>
    <a:srgbClr val="0000FF"/>
    <a:srgbClr val="FAE8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37" autoAdjust="0"/>
    <p:restoredTop sz="94660"/>
  </p:normalViewPr>
  <p:slideViewPr>
    <p:cSldViewPr>
      <p:cViewPr varScale="1">
        <p:scale>
          <a:sx n="78" d="100"/>
          <a:sy n="78" d="100"/>
        </p:scale>
        <p:origin x="1776"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96BFF4-9E93-407D-919D-7E6054C20DF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EB3B903B-6469-4D28-A842-521777DF3AE4}">
      <dgm:prSet phldrT="[Text]" custT="1"/>
      <dgm:spPr/>
      <dgm:t>
        <a:bodyPr/>
        <a:lstStyle/>
        <a:p>
          <a:r>
            <a:rPr lang="en-GB" sz="2800" dirty="0"/>
            <a:t>Behavioural</a:t>
          </a:r>
          <a:r>
            <a:rPr lang="en-GB" sz="3100" dirty="0"/>
            <a:t> </a:t>
          </a:r>
        </a:p>
      </dgm:t>
    </dgm:pt>
    <dgm:pt modelId="{BDC21D34-6D40-47B9-ACD2-86EAF63C2A28}" type="parTrans" cxnId="{FFD9EB7D-F9CD-45D6-B36A-1488C5A920B4}">
      <dgm:prSet/>
      <dgm:spPr/>
      <dgm:t>
        <a:bodyPr/>
        <a:lstStyle/>
        <a:p>
          <a:endParaRPr lang="en-GB"/>
        </a:p>
      </dgm:t>
    </dgm:pt>
    <dgm:pt modelId="{40E14DD7-0C6F-4027-B542-A4F361753EF9}" type="sibTrans" cxnId="{FFD9EB7D-F9CD-45D6-B36A-1488C5A920B4}">
      <dgm:prSet/>
      <dgm:spPr/>
      <dgm:t>
        <a:bodyPr/>
        <a:lstStyle/>
        <a:p>
          <a:endParaRPr lang="en-GB"/>
        </a:p>
      </dgm:t>
    </dgm:pt>
    <dgm:pt modelId="{211D580B-5DB6-4F7D-9972-8E569F326F08}">
      <dgm:prSet phldrT="[Text]" custT="1"/>
      <dgm:spPr/>
      <dgm:t>
        <a:bodyPr/>
        <a:lstStyle/>
        <a:p>
          <a:r>
            <a:rPr lang="en-GB" sz="1800" dirty="0"/>
            <a:t>Citizens / </a:t>
          </a:r>
          <a:r>
            <a:rPr lang="en-GB" sz="1800" b="1" dirty="0"/>
            <a:t>patients as partners </a:t>
          </a:r>
          <a:r>
            <a:rPr lang="en-GB" sz="1800" dirty="0"/>
            <a:t>/ collaborators</a:t>
          </a:r>
        </a:p>
      </dgm:t>
    </dgm:pt>
    <dgm:pt modelId="{C602FB23-8D39-40DE-99EA-8E96CCD7D819}" type="parTrans" cxnId="{6ABD918B-096B-4E01-9B61-D2438BD85899}">
      <dgm:prSet/>
      <dgm:spPr/>
      <dgm:t>
        <a:bodyPr/>
        <a:lstStyle/>
        <a:p>
          <a:endParaRPr lang="en-GB"/>
        </a:p>
      </dgm:t>
    </dgm:pt>
    <dgm:pt modelId="{FAA8963B-E67E-4BF6-82E2-0D34D4BDA838}" type="sibTrans" cxnId="{6ABD918B-096B-4E01-9B61-D2438BD85899}">
      <dgm:prSet/>
      <dgm:spPr/>
      <dgm:t>
        <a:bodyPr/>
        <a:lstStyle/>
        <a:p>
          <a:endParaRPr lang="en-GB"/>
        </a:p>
      </dgm:t>
    </dgm:pt>
    <dgm:pt modelId="{31E1CDC7-F91E-4950-BB15-43FF19856009}">
      <dgm:prSet phldrT="[Text]" custT="1"/>
      <dgm:spPr/>
      <dgm:t>
        <a:bodyPr/>
        <a:lstStyle/>
        <a:p>
          <a:r>
            <a:rPr lang="en-GB" sz="2800" dirty="0"/>
            <a:t>Organisational</a:t>
          </a:r>
        </a:p>
      </dgm:t>
    </dgm:pt>
    <dgm:pt modelId="{D1CC23F5-CE51-4F41-8917-E737CE0B9047}" type="parTrans" cxnId="{28C4CEF3-B48D-4F97-B9BC-D64434ACFE58}">
      <dgm:prSet/>
      <dgm:spPr/>
      <dgm:t>
        <a:bodyPr/>
        <a:lstStyle/>
        <a:p>
          <a:endParaRPr lang="en-GB"/>
        </a:p>
      </dgm:t>
    </dgm:pt>
    <dgm:pt modelId="{076BBC08-1045-4F19-8FDE-3C16B0B1B671}" type="sibTrans" cxnId="{28C4CEF3-B48D-4F97-B9BC-D64434ACFE58}">
      <dgm:prSet/>
      <dgm:spPr/>
      <dgm:t>
        <a:bodyPr/>
        <a:lstStyle/>
        <a:p>
          <a:endParaRPr lang="en-GB"/>
        </a:p>
      </dgm:t>
    </dgm:pt>
    <dgm:pt modelId="{F66EFD80-670C-43DD-B8AE-9F48AC45FA10}">
      <dgm:prSet phldrT="[Text]" custT="1"/>
      <dgm:spPr/>
      <dgm:t>
        <a:bodyPr/>
        <a:lstStyle/>
        <a:p>
          <a:r>
            <a:rPr lang="en-GB" sz="2000" dirty="0"/>
            <a:t>Opportunities to self refer</a:t>
          </a:r>
        </a:p>
      </dgm:t>
    </dgm:pt>
    <dgm:pt modelId="{FAD0B0D6-68D5-4CD1-82FD-AF28362F257B}" type="parTrans" cxnId="{E1E076F7-5ACF-45CF-9A4F-2592E73DECD1}">
      <dgm:prSet/>
      <dgm:spPr/>
      <dgm:t>
        <a:bodyPr/>
        <a:lstStyle/>
        <a:p>
          <a:endParaRPr lang="en-GB"/>
        </a:p>
      </dgm:t>
    </dgm:pt>
    <dgm:pt modelId="{8F75ED38-10AE-4B2D-A070-62AD4593F60C}" type="sibTrans" cxnId="{E1E076F7-5ACF-45CF-9A4F-2592E73DECD1}">
      <dgm:prSet/>
      <dgm:spPr/>
      <dgm:t>
        <a:bodyPr/>
        <a:lstStyle/>
        <a:p>
          <a:endParaRPr lang="en-GB"/>
        </a:p>
      </dgm:t>
    </dgm:pt>
    <dgm:pt modelId="{2A27E96B-1D5F-44C7-8ADD-8D043FB3AFBF}">
      <dgm:prSet phldrT="[Text]" custT="1"/>
      <dgm:spPr/>
      <dgm:t>
        <a:bodyPr/>
        <a:lstStyle/>
        <a:p>
          <a:r>
            <a:rPr lang="en-GB" sz="1800" dirty="0"/>
            <a:t>Moving from reactive to </a:t>
          </a:r>
          <a:r>
            <a:rPr lang="en-GB" sz="1800" b="1" dirty="0"/>
            <a:t>proactive</a:t>
          </a:r>
        </a:p>
      </dgm:t>
    </dgm:pt>
    <dgm:pt modelId="{E8A6B399-FF35-49AC-89F0-3B203678DE0B}" type="parTrans" cxnId="{400DECC6-7DA3-4D3D-92B5-F84A4E494B0A}">
      <dgm:prSet/>
      <dgm:spPr/>
      <dgm:t>
        <a:bodyPr/>
        <a:lstStyle/>
        <a:p>
          <a:endParaRPr lang="en-GB"/>
        </a:p>
      </dgm:t>
    </dgm:pt>
    <dgm:pt modelId="{FF75AA6A-7F74-42D4-A7BD-FA158AC2A94B}" type="sibTrans" cxnId="{400DECC6-7DA3-4D3D-92B5-F84A4E494B0A}">
      <dgm:prSet/>
      <dgm:spPr/>
      <dgm:t>
        <a:bodyPr/>
        <a:lstStyle/>
        <a:p>
          <a:endParaRPr lang="en-GB"/>
        </a:p>
      </dgm:t>
    </dgm:pt>
    <dgm:pt modelId="{C0F5FDE3-F12C-4DF1-9BEB-FCC5067640B4}">
      <dgm:prSet phldrT="[Text]" custT="1"/>
      <dgm:spPr/>
      <dgm:t>
        <a:bodyPr/>
        <a:lstStyle/>
        <a:p>
          <a:r>
            <a:rPr lang="en-GB" sz="1800" dirty="0">
              <a:solidFill>
                <a:srgbClr val="3F3F3F"/>
              </a:solidFill>
            </a:rPr>
            <a:t>Creating a culture of </a:t>
          </a:r>
          <a:r>
            <a:rPr lang="en-GB" sz="1800" b="1" dirty="0">
              <a:solidFill>
                <a:srgbClr val="3F3F3F"/>
              </a:solidFill>
            </a:rPr>
            <a:t>learning</a:t>
          </a:r>
          <a:r>
            <a:rPr lang="en-GB" sz="1800" dirty="0">
              <a:solidFill>
                <a:srgbClr val="3F3F3F"/>
              </a:solidFill>
            </a:rPr>
            <a:t> for all – patients, professionals</a:t>
          </a:r>
          <a:endParaRPr lang="en-GB" sz="1800" dirty="0"/>
        </a:p>
      </dgm:t>
    </dgm:pt>
    <dgm:pt modelId="{739FB8A6-0BFE-4FC1-8527-0EE3DE964E51}" type="parTrans" cxnId="{02A8FC9B-E133-4B0C-A568-852B0B0D4A22}">
      <dgm:prSet/>
      <dgm:spPr/>
      <dgm:t>
        <a:bodyPr/>
        <a:lstStyle/>
        <a:p>
          <a:endParaRPr lang="en-GB"/>
        </a:p>
      </dgm:t>
    </dgm:pt>
    <dgm:pt modelId="{1594EC05-7233-49D9-8325-8BD28E180DA8}" type="sibTrans" cxnId="{02A8FC9B-E133-4B0C-A568-852B0B0D4A22}">
      <dgm:prSet/>
      <dgm:spPr/>
      <dgm:t>
        <a:bodyPr/>
        <a:lstStyle/>
        <a:p>
          <a:endParaRPr lang="en-GB"/>
        </a:p>
      </dgm:t>
    </dgm:pt>
    <dgm:pt modelId="{F9768F1F-4A60-461E-BFC4-C22A1CF59400}">
      <dgm:prSet phldrT="[Text]" custT="1"/>
      <dgm:spPr/>
      <dgm:t>
        <a:bodyPr/>
        <a:lstStyle/>
        <a:p>
          <a:r>
            <a:rPr lang="en-GB" sz="2000" dirty="0">
              <a:solidFill>
                <a:srgbClr val="3F3F3F"/>
              </a:solidFill>
            </a:rPr>
            <a:t>Walk-in clinics for young people – same day and same place </a:t>
          </a:r>
          <a:endParaRPr lang="en-GB" sz="2000" dirty="0"/>
        </a:p>
      </dgm:t>
    </dgm:pt>
    <dgm:pt modelId="{169E9719-8C7F-4530-8FBC-4CDBE06D5319}" type="parTrans" cxnId="{76DF5CBA-AFEE-4743-9759-397A3F91AFF3}">
      <dgm:prSet/>
      <dgm:spPr/>
      <dgm:t>
        <a:bodyPr/>
        <a:lstStyle/>
        <a:p>
          <a:endParaRPr lang="en-GB"/>
        </a:p>
      </dgm:t>
    </dgm:pt>
    <dgm:pt modelId="{58304092-8B19-4B84-805A-1D09B69FC36F}" type="sibTrans" cxnId="{76DF5CBA-AFEE-4743-9759-397A3F91AFF3}">
      <dgm:prSet/>
      <dgm:spPr/>
      <dgm:t>
        <a:bodyPr/>
        <a:lstStyle/>
        <a:p>
          <a:endParaRPr lang="en-GB"/>
        </a:p>
      </dgm:t>
    </dgm:pt>
    <dgm:pt modelId="{B16CB7F4-9D50-487B-A197-4C3ED4478751}">
      <dgm:prSet phldrT="[Text]" custT="1"/>
      <dgm:spPr/>
      <dgm:t>
        <a:bodyPr/>
        <a:lstStyle/>
        <a:p>
          <a:r>
            <a:rPr lang="en-GB" sz="2000" dirty="0">
              <a:solidFill>
                <a:srgbClr val="3F3F3F"/>
              </a:solidFill>
            </a:rPr>
            <a:t>Same-day access to GP and community and acute paediatricians when necessary</a:t>
          </a:r>
          <a:endParaRPr lang="en-GB" sz="2000" dirty="0"/>
        </a:p>
      </dgm:t>
    </dgm:pt>
    <dgm:pt modelId="{A68D4829-A28B-48DD-B907-FE6AAD9E5E0A}" type="parTrans" cxnId="{C61FF38A-E207-4B0B-A19B-2C5C6CCCFA17}">
      <dgm:prSet/>
      <dgm:spPr/>
      <dgm:t>
        <a:bodyPr/>
        <a:lstStyle/>
        <a:p>
          <a:endParaRPr lang="en-GB"/>
        </a:p>
      </dgm:t>
    </dgm:pt>
    <dgm:pt modelId="{8BEF8045-76E4-46EC-9FCC-64C6C40E6851}" type="sibTrans" cxnId="{C61FF38A-E207-4B0B-A19B-2C5C6CCCFA17}">
      <dgm:prSet/>
      <dgm:spPr/>
      <dgm:t>
        <a:bodyPr/>
        <a:lstStyle/>
        <a:p>
          <a:endParaRPr lang="en-GB"/>
        </a:p>
      </dgm:t>
    </dgm:pt>
    <dgm:pt modelId="{87082C42-4771-4080-B8CE-B06DEF5E4C9F}">
      <dgm:prSet phldrT="[Text]" custT="1"/>
      <dgm:spPr/>
      <dgm:t>
        <a:bodyPr/>
        <a:lstStyle/>
        <a:p>
          <a:r>
            <a:rPr lang="en-GB" sz="2000" dirty="0">
              <a:solidFill>
                <a:srgbClr val="3F3F3F"/>
              </a:solidFill>
            </a:rPr>
            <a:t>Joint clinics between specialists and GPs</a:t>
          </a:r>
          <a:endParaRPr lang="en-GB" sz="2000" dirty="0"/>
        </a:p>
      </dgm:t>
    </dgm:pt>
    <dgm:pt modelId="{1052AA86-DC9E-466F-810E-BEC0EF4995CD}" type="parTrans" cxnId="{3EEA5258-0BD8-4103-A5D1-D0F8E09DC12B}">
      <dgm:prSet/>
      <dgm:spPr/>
      <dgm:t>
        <a:bodyPr/>
        <a:lstStyle/>
        <a:p>
          <a:endParaRPr lang="en-GB"/>
        </a:p>
      </dgm:t>
    </dgm:pt>
    <dgm:pt modelId="{30D6C817-8EE7-46A3-949D-8288C00056C6}" type="sibTrans" cxnId="{3EEA5258-0BD8-4103-A5D1-D0F8E09DC12B}">
      <dgm:prSet/>
      <dgm:spPr/>
      <dgm:t>
        <a:bodyPr/>
        <a:lstStyle/>
        <a:p>
          <a:endParaRPr lang="en-GB"/>
        </a:p>
      </dgm:t>
    </dgm:pt>
    <dgm:pt modelId="{0EC9E48C-05CF-4A56-BA07-8A1DF7A4934F}">
      <dgm:prSet phldrT="[Text]" custT="1"/>
      <dgm:spPr/>
      <dgm:t>
        <a:bodyPr/>
        <a:lstStyle/>
        <a:p>
          <a:r>
            <a:rPr lang="en-GB" sz="2000" dirty="0">
              <a:solidFill>
                <a:srgbClr val="3F3F3F"/>
              </a:solidFill>
            </a:rPr>
            <a:t>Potential for observation with appropriate facilities</a:t>
          </a:r>
          <a:endParaRPr lang="en-GB" sz="2000" dirty="0"/>
        </a:p>
      </dgm:t>
    </dgm:pt>
    <dgm:pt modelId="{7BE8AEF8-89C1-4F3D-BF20-E98153100D0C}" type="parTrans" cxnId="{0E5B44FD-6AF0-4555-AC62-9A7075998975}">
      <dgm:prSet/>
      <dgm:spPr/>
      <dgm:t>
        <a:bodyPr/>
        <a:lstStyle/>
        <a:p>
          <a:endParaRPr lang="en-GB"/>
        </a:p>
      </dgm:t>
    </dgm:pt>
    <dgm:pt modelId="{CBBEE3CD-FFF7-400A-A273-DF2742940E33}" type="sibTrans" cxnId="{0E5B44FD-6AF0-4555-AC62-9A7075998975}">
      <dgm:prSet/>
      <dgm:spPr/>
      <dgm:t>
        <a:bodyPr/>
        <a:lstStyle/>
        <a:p>
          <a:endParaRPr lang="en-GB"/>
        </a:p>
      </dgm:t>
    </dgm:pt>
    <dgm:pt modelId="{7E4F3672-86A0-4EF0-A6E4-4481650CC700}">
      <dgm:prSet phldrT="[Text]" custT="1"/>
      <dgm:spPr/>
      <dgm:t>
        <a:bodyPr/>
        <a:lstStyle/>
        <a:p>
          <a:r>
            <a:rPr lang="en-GB" sz="2000" dirty="0">
              <a:solidFill>
                <a:srgbClr val="3F3F3F"/>
              </a:solidFill>
            </a:rPr>
            <a:t>Potential for home visits</a:t>
          </a:r>
          <a:endParaRPr lang="en-GB" sz="2000" dirty="0"/>
        </a:p>
      </dgm:t>
    </dgm:pt>
    <dgm:pt modelId="{EBD8E4B0-D59F-48AB-8056-39E1A220FC8E}" type="parTrans" cxnId="{19AD140E-F444-4E42-AA0F-B1878A01BA67}">
      <dgm:prSet/>
      <dgm:spPr/>
      <dgm:t>
        <a:bodyPr/>
        <a:lstStyle/>
        <a:p>
          <a:endParaRPr lang="en-GB"/>
        </a:p>
      </dgm:t>
    </dgm:pt>
    <dgm:pt modelId="{59F838C3-CF2D-40D2-AE20-2D1C57F32962}" type="sibTrans" cxnId="{19AD140E-F444-4E42-AA0F-B1878A01BA67}">
      <dgm:prSet/>
      <dgm:spPr/>
      <dgm:t>
        <a:bodyPr/>
        <a:lstStyle/>
        <a:p>
          <a:endParaRPr lang="en-GB"/>
        </a:p>
      </dgm:t>
    </dgm:pt>
    <dgm:pt modelId="{B91C3155-DAC7-462F-AF4C-4A23A779B4DC}">
      <dgm:prSet phldrT="[Text]" custT="1"/>
      <dgm:spPr/>
      <dgm:t>
        <a:bodyPr/>
        <a:lstStyle/>
        <a:p>
          <a:r>
            <a:rPr lang="en-GB" sz="2000" dirty="0">
              <a:solidFill>
                <a:srgbClr val="3F3F3F"/>
              </a:solidFill>
            </a:rPr>
            <a:t>Risk assessment (</a:t>
          </a:r>
          <a:r>
            <a:rPr lang="en-GB" sz="2000" dirty="0" err="1">
              <a:solidFill>
                <a:srgbClr val="3F3F3F"/>
              </a:solidFill>
            </a:rPr>
            <a:t>eg.</a:t>
          </a:r>
          <a:r>
            <a:rPr lang="en-GB" sz="2000" dirty="0">
              <a:solidFill>
                <a:srgbClr val="3F3F3F"/>
              </a:solidFill>
            </a:rPr>
            <a:t> using NICE fever, sepsis guidelines) leading to triage (telephone or online)</a:t>
          </a:r>
          <a:endParaRPr lang="en-GB" sz="2000" dirty="0"/>
        </a:p>
      </dgm:t>
    </dgm:pt>
    <dgm:pt modelId="{F7E0922A-CF78-4250-99A8-92AE3BE072B5}" type="parTrans" cxnId="{FF472E46-E890-4807-8059-1282304BA84B}">
      <dgm:prSet/>
      <dgm:spPr/>
      <dgm:t>
        <a:bodyPr/>
        <a:lstStyle/>
        <a:p>
          <a:endParaRPr lang="en-GB"/>
        </a:p>
      </dgm:t>
    </dgm:pt>
    <dgm:pt modelId="{EECA09A5-3EE4-489A-89E0-7F82103ED399}" type="sibTrans" cxnId="{FF472E46-E890-4807-8059-1282304BA84B}">
      <dgm:prSet/>
      <dgm:spPr/>
      <dgm:t>
        <a:bodyPr/>
        <a:lstStyle/>
        <a:p>
          <a:endParaRPr lang="en-GB"/>
        </a:p>
      </dgm:t>
    </dgm:pt>
    <dgm:pt modelId="{F16A35CD-8816-4B5C-B0C4-6BCD7C011F27}">
      <dgm:prSet phldrT="[Text]" custT="1"/>
      <dgm:spPr/>
      <dgm:t>
        <a:bodyPr/>
        <a:lstStyle/>
        <a:p>
          <a:r>
            <a:rPr lang="en-GB" sz="2000" b="1" dirty="0">
              <a:solidFill>
                <a:srgbClr val="3F3F3F"/>
              </a:solidFill>
            </a:rPr>
            <a:t>Process should be the same, no matter where the patient presents within the network</a:t>
          </a:r>
          <a:endParaRPr lang="en-GB" sz="2000" dirty="0"/>
        </a:p>
      </dgm:t>
    </dgm:pt>
    <dgm:pt modelId="{495D9294-5936-42A8-B2FF-23FD1A723D9C}" type="parTrans" cxnId="{72C9D729-C3CF-4143-9B11-FAF1AC256D5B}">
      <dgm:prSet/>
      <dgm:spPr/>
      <dgm:t>
        <a:bodyPr/>
        <a:lstStyle/>
        <a:p>
          <a:endParaRPr lang="en-GB"/>
        </a:p>
      </dgm:t>
    </dgm:pt>
    <dgm:pt modelId="{A3307147-BD77-4665-9C59-219108B1C641}" type="sibTrans" cxnId="{72C9D729-C3CF-4143-9B11-FAF1AC256D5B}">
      <dgm:prSet/>
      <dgm:spPr/>
      <dgm:t>
        <a:bodyPr/>
        <a:lstStyle/>
        <a:p>
          <a:endParaRPr lang="en-GB"/>
        </a:p>
      </dgm:t>
    </dgm:pt>
    <dgm:pt modelId="{CE29DD28-BCE9-4C00-AEE9-C28971264C97}">
      <dgm:prSet phldrT="[Text]" custT="1"/>
      <dgm:spPr/>
      <dgm:t>
        <a:bodyPr/>
        <a:lstStyle/>
        <a:p>
          <a:r>
            <a:rPr lang="en-GB" sz="2000" dirty="0"/>
            <a:t>Rapid escalation possible</a:t>
          </a:r>
        </a:p>
      </dgm:t>
    </dgm:pt>
    <dgm:pt modelId="{B7758409-EEB8-4FB4-8078-6F887D324879}" type="parTrans" cxnId="{4DD3BDC6-5FEA-48F6-B719-136855872B71}">
      <dgm:prSet/>
      <dgm:spPr/>
      <dgm:t>
        <a:bodyPr/>
        <a:lstStyle/>
        <a:p>
          <a:endParaRPr lang="en-GB"/>
        </a:p>
      </dgm:t>
    </dgm:pt>
    <dgm:pt modelId="{0B1DF92A-6930-4BF8-9773-6455CADCFB2D}" type="sibTrans" cxnId="{4DD3BDC6-5FEA-48F6-B719-136855872B71}">
      <dgm:prSet/>
      <dgm:spPr/>
      <dgm:t>
        <a:bodyPr/>
        <a:lstStyle/>
        <a:p>
          <a:endParaRPr lang="en-GB"/>
        </a:p>
      </dgm:t>
    </dgm:pt>
    <dgm:pt modelId="{67A3C866-9073-4F78-9145-554F1F23934E}" type="pres">
      <dgm:prSet presAssocID="{3996BFF4-9E93-407D-919D-7E6054C20DF0}" presName="linear" presStyleCnt="0">
        <dgm:presLayoutVars>
          <dgm:animLvl val="lvl"/>
          <dgm:resizeHandles val="exact"/>
        </dgm:presLayoutVars>
      </dgm:prSet>
      <dgm:spPr/>
    </dgm:pt>
    <dgm:pt modelId="{A7D1E329-C6A0-4CE1-AEF6-98F8E96FB7E1}" type="pres">
      <dgm:prSet presAssocID="{EB3B903B-6469-4D28-A842-521777DF3AE4}" presName="parentText" presStyleLbl="node1" presStyleIdx="0" presStyleCnt="2" custScaleY="59125" custLinFactNeighborY="945">
        <dgm:presLayoutVars>
          <dgm:chMax val="0"/>
          <dgm:bulletEnabled val="1"/>
        </dgm:presLayoutVars>
      </dgm:prSet>
      <dgm:spPr/>
    </dgm:pt>
    <dgm:pt modelId="{A5EA679D-40F2-4F60-A256-707A19E1A6A4}" type="pres">
      <dgm:prSet presAssocID="{EB3B903B-6469-4D28-A842-521777DF3AE4}" presName="childText" presStyleLbl="revTx" presStyleIdx="0" presStyleCnt="2">
        <dgm:presLayoutVars>
          <dgm:bulletEnabled val="1"/>
        </dgm:presLayoutVars>
      </dgm:prSet>
      <dgm:spPr/>
    </dgm:pt>
    <dgm:pt modelId="{46497ACF-6E0E-4DA1-B7DA-CDBA824F719D}" type="pres">
      <dgm:prSet presAssocID="{31E1CDC7-F91E-4950-BB15-43FF19856009}" presName="parentText" presStyleLbl="node1" presStyleIdx="1" presStyleCnt="2" custScaleY="61823" custLinFactNeighborX="-1274" custLinFactNeighborY="-333">
        <dgm:presLayoutVars>
          <dgm:chMax val="0"/>
          <dgm:bulletEnabled val="1"/>
        </dgm:presLayoutVars>
      </dgm:prSet>
      <dgm:spPr/>
    </dgm:pt>
    <dgm:pt modelId="{C9C0846C-8197-4A40-89CE-210689436CB7}" type="pres">
      <dgm:prSet presAssocID="{31E1CDC7-F91E-4950-BB15-43FF19856009}" presName="childText" presStyleLbl="revTx" presStyleIdx="1" presStyleCnt="2" custScaleY="108486">
        <dgm:presLayoutVars>
          <dgm:bulletEnabled val="1"/>
        </dgm:presLayoutVars>
      </dgm:prSet>
      <dgm:spPr/>
    </dgm:pt>
  </dgm:ptLst>
  <dgm:cxnLst>
    <dgm:cxn modelId="{4E90370A-0861-4F16-833E-C855094DB5CB}" type="presOf" srcId="{F66EFD80-670C-43DD-B8AE-9F48AC45FA10}" destId="{C9C0846C-8197-4A40-89CE-210689436CB7}" srcOrd="0" destOrd="0" presId="urn:microsoft.com/office/officeart/2005/8/layout/vList2"/>
    <dgm:cxn modelId="{F809550C-76D4-4B5D-989F-305FA6239CD5}" type="presOf" srcId="{2A27E96B-1D5F-44C7-8ADD-8D043FB3AFBF}" destId="{A5EA679D-40F2-4F60-A256-707A19E1A6A4}" srcOrd="0" destOrd="1" presId="urn:microsoft.com/office/officeart/2005/8/layout/vList2"/>
    <dgm:cxn modelId="{19AD140E-F444-4E42-AA0F-B1878A01BA67}" srcId="{31E1CDC7-F91E-4950-BB15-43FF19856009}" destId="{7E4F3672-86A0-4EF0-A6E4-4481650CC700}" srcOrd="6" destOrd="0" parTransId="{EBD8E4B0-D59F-48AB-8056-39E1A220FC8E}" sibTransId="{59F838C3-CF2D-40D2-AE20-2D1C57F32962}"/>
    <dgm:cxn modelId="{72C9D729-C3CF-4143-9B11-FAF1AC256D5B}" srcId="{31E1CDC7-F91E-4950-BB15-43FF19856009}" destId="{F16A35CD-8816-4B5C-B0C4-6BCD7C011F27}" srcOrd="8" destOrd="0" parTransId="{495D9294-5936-42A8-B2FF-23FD1A723D9C}" sibTransId="{A3307147-BD77-4665-9C59-219108B1C641}"/>
    <dgm:cxn modelId="{5E219941-5640-4CF0-8D28-A9B728D5C374}" type="presOf" srcId="{F9768F1F-4A60-461E-BFC4-C22A1CF59400}" destId="{C9C0846C-8197-4A40-89CE-210689436CB7}" srcOrd="0" destOrd="2" presId="urn:microsoft.com/office/officeart/2005/8/layout/vList2"/>
    <dgm:cxn modelId="{7A773E43-2B71-43B7-B90B-4A27BF9E2E02}" type="presOf" srcId="{EB3B903B-6469-4D28-A842-521777DF3AE4}" destId="{A7D1E329-C6A0-4CE1-AEF6-98F8E96FB7E1}" srcOrd="0" destOrd="0" presId="urn:microsoft.com/office/officeart/2005/8/layout/vList2"/>
    <dgm:cxn modelId="{4B664665-8AC0-4772-8797-BC50B3FA541E}" type="presOf" srcId="{B91C3155-DAC7-462F-AF4C-4A23A779B4DC}" destId="{C9C0846C-8197-4A40-89CE-210689436CB7}" srcOrd="0" destOrd="7" presId="urn:microsoft.com/office/officeart/2005/8/layout/vList2"/>
    <dgm:cxn modelId="{8F957C45-0950-4E92-9844-C950112FC83E}" type="presOf" srcId="{CE29DD28-BCE9-4C00-AEE9-C28971264C97}" destId="{C9C0846C-8197-4A40-89CE-210689436CB7}" srcOrd="0" destOrd="1" presId="urn:microsoft.com/office/officeart/2005/8/layout/vList2"/>
    <dgm:cxn modelId="{FF472E46-E890-4807-8059-1282304BA84B}" srcId="{31E1CDC7-F91E-4950-BB15-43FF19856009}" destId="{B91C3155-DAC7-462F-AF4C-4A23A779B4DC}" srcOrd="7" destOrd="0" parTransId="{F7E0922A-CF78-4250-99A8-92AE3BE072B5}" sibTransId="{EECA09A5-3EE4-489A-89E0-7F82103ED399}"/>
    <dgm:cxn modelId="{12E16C69-6FD1-4194-B36B-74DB4D148462}" type="presOf" srcId="{211D580B-5DB6-4F7D-9972-8E569F326F08}" destId="{A5EA679D-40F2-4F60-A256-707A19E1A6A4}" srcOrd="0" destOrd="0" presId="urn:microsoft.com/office/officeart/2005/8/layout/vList2"/>
    <dgm:cxn modelId="{1C4EF04D-93EA-4BAA-9CAC-8641CF73560F}" type="presOf" srcId="{87082C42-4771-4080-B8CE-B06DEF5E4C9F}" destId="{C9C0846C-8197-4A40-89CE-210689436CB7}" srcOrd="0" destOrd="4" presId="urn:microsoft.com/office/officeart/2005/8/layout/vList2"/>
    <dgm:cxn modelId="{BBFBC76F-0203-4CA9-9BD6-5B05D01300C2}" type="presOf" srcId="{C0F5FDE3-F12C-4DF1-9BEB-FCC5067640B4}" destId="{A5EA679D-40F2-4F60-A256-707A19E1A6A4}" srcOrd="0" destOrd="2" presId="urn:microsoft.com/office/officeart/2005/8/layout/vList2"/>
    <dgm:cxn modelId="{80151E75-E929-46D7-AF64-91350AC886F2}" type="presOf" srcId="{B16CB7F4-9D50-487B-A197-4C3ED4478751}" destId="{C9C0846C-8197-4A40-89CE-210689436CB7}" srcOrd="0" destOrd="3" presId="urn:microsoft.com/office/officeart/2005/8/layout/vList2"/>
    <dgm:cxn modelId="{3EEA5258-0BD8-4103-A5D1-D0F8E09DC12B}" srcId="{31E1CDC7-F91E-4950-BB15-43FF19856009}" destId="{87082C42-4771-4080-B8CE-B06DEF5E4C9F}" srcOrd="4" destOrd="0" parTransId="{1052AA86-DC9E-466F-810E-BEC0EF4995CD}" sibTransId="{30D6C817-8EE7-46A3-949D-8288C00056C6}"/>
    <dgm:cxn modelId="{C9D5997A-8CAA-4536-8CAE-7DC8AF440B80}" type="presOf" srcId="{3996BFF4-9E93-407D-919D-7E6054C20DF0}" destId="{67A3C866-9073-4F78-9145-554F1F23934E}" srcOrd="0" destOrd="0" presId="urn:microsoft.com/office/officeart/2005/8/layout/vList2"/>
    <dgm:cxn modelId="{FFD9EB7D-F9CD-45D6-B36A-1488C5A920B4}" srcId="{3996BFF4-9E93-407D-919D-7E6054C20DF0}" destId="{EB3B903B-6469-4D28-A842-521777DF3AE4}" srcOrd="0" destOrd="0" parTransId="{BDC21D34-6D40-47B9-ACD2-86EAF63C2A28}" sibTransId="{40E14DD7-0C6F-4027-B542-A4F361753EF9}"/>
    <dgm:cxn modelId="{C61FF38A-E207-4B0B-A19B-2C5C6CCCFA17}" srcId="{31E1CDC7-F91E-4950-BB15-43FF19856009}" destId="{B16CB7F4-9D50-487B-A197-4C3ED4478751}" srcOrd="3" destOrd="0" parTransId="{A68D4829-A28B-48DD-B907-FE6AAD9E5E0A}" sibTransId="{8BEF8045-76E4-46EC-9FCC-64C6C40E6851}"/>
    <dgm:cxn modelId="{A2B8138B-125E-41F2-95FA-72A6CA6C3358}" type="presOf" srcId="{31E1CDC7-F91E-4950-BB15-43FF19856009}" destId="{46497ACF-6E0E-4DA1-B7DA-CDBA824F719D}" srcOrd="0" destOrd="0" presId="urn:microsoft.com/office/officeart/2005/8/layout/vList2"/>
    <dgm:cxn modelId="{6ABD918B-096B-4E01-9B61-D2438BD85899}" srcId="{EB3B903B-6469-4D28-A842-521777DF3AE4}" destId="{211D580B-5DB6-4F7D-9972-8E569F326F08}" srcOrd="0" destOrd="0" parTransId="{C602FB23-8D39-40DE-99EA-8E96CCD7D819}" sibTransId="{FAA8963B-E67E-4BF6-82E2-0D34D4BDA838}"/>
    <dgm:cxn modelId="{02A8FC9B-E133-4B0C-A568-852B0B0D4A22}" srcId="{EB3B903B-6469-4D28-A842-521777DF3AE4}" destId="{C0F5FDE3-F12C-4DF1-9BEB-FCC5067640B4}" srcOrd="2" destOrd="0" parTransId="{739FB8A6-0BFE-4FC1-8527-0EE3DE964E51}" sibTransId="{1594EC05-7233-49D9-8325-8BD28E180DA8}"/>
    <dgm:cxn modelId="{1BF526B8-9E76-4A98-986F-783010320EB6}" type="presOf" srcId="{0EC9E48C-05CF-4A56-BA07-8A1DF7A4934F}" destId="{C9C0846C-8197-4A40-89CE-210689436CB7}" srcOrd="0" destOrd="5" presId="urn:microsoft.com/office/officeart/2005/8/layout/vList2"/>
    <dgm:cxn modelId="{76DF5CBA-AFEE-4743-9759-397A3F91AFF3}" srcId="{31E1CDC7-F91E-4950-BB15-43FF19856009}" destId="{F9768F1F-4A60-461E-BFC4-C22A1CF59400}" srcOrd="2" destOrd="0" parTransId="{169E9719-8C7F-4530-8FBC-4CDBE06D5319}" sibTransId="{58304092-8B19-4B84-805A-1D09B69FC36F}"/>
    <dgm:cxn modelId="{2F469DBE-9C26-40CF-ACDD-A92B91DD4FF5}" type="presOf" srcId="{7E4F3672-86A0-4EF0-A6E4-4481650CC700}" destId="{C9C0846C-8197-4A40-89CE-210689436CB7}" srcOrd="0" destOrd="6" presId="urn:microsoft.com/office/officeart/2005/8/layout/vList2"/>
    <dgm:cxn modelId="{4DD3BDC6-5FEA-48F6-B719-136855872B71}" srcId="{31E1CDC7-F91E-4950-BB15-43FF19856009}" destId="{CE29DD28-BCE9-4C00-AEE9-C28971264C97}" srcOrd="1" destOrd="0" parTransId="{B7758409-EEB8-4FB4-8078-6F887D324879}" sibTransId="{0B1DF92A-6930-4BF8-9773-6455CADCFB2D}"/>
    <dgm:cxn modelId="{400DECC6-7DA3-4D3D-92B5-F84A4E494B0A}" srcId="{EB3B903B-6469-4D28-A842-521777DF3AE4}" destId="{2A27E96B-1D5F-44C7-8ADD-8D043FB3AFBF}" srcOrd="1" destOrd="0" parTransId="{E8A6B399-FF35-49AC-89F0-3B203678DE0B}" sibTransId="{FF75AA6A-7F74-42D4-A7BD-FA158AC2A94B}"/>
    <dgm:cxn modelId="{9F748FE0-69A4-4FFD-B354-0FDE5A87CE47}" type="presOf" srcId="{F16A35CD-8816-4B5C-B0C4-6BCD7C011F27}" destId="{C9C0846C-8197-4A40-89CE-210689436CB7}" srcOrd="0" destOrd="8" presId="urn:microsoft.com/office/officeart/2005/8/layout/vList2"/>
    <dgm:cxn modelId="{28C4CEF3-B48D-4F97-B9BC-D64434ACFE58}" srcId="{3996BFF4-9E93-407D-919D-7E6054C20DF0}" destId="{31E1CDC7-F91E-4950-BB15-43FF19856009}" srcOrd="1" destOrd="0" parTransId="{D1CC23F5-CE51-4F41-8917-E737CE0B9047}" sibTransId="{076BBC08-1045-4F19-8FDE-3C16B0B1B671}"/>
    <dgm:cxn modelId="{E1E076F7-5ACF-45CF-9A4F-2592E73DECD1}" srcId="{31E1CDC7-F91E-4950-BB15-43FF19856009}" destId="{F66EFD80-670C-43DD-B8AE-9F48AC45FA10}" srcOrd="0" destOrd="0" parTransId="{FAD0B0D6-68D5-4CD1-82FD-AF28362F257B}" sibTransId="{8F75ED38-10AE-4B2D-A070-62AD4593F60C}"/>
    <dgm:cxn modelId="{0E5B44FD-6AF0-4555-AC62-9A7075998975}" srcId="{31E1CDC7-F91E-4950-BB15-43FF19856009}" destId="{0EC9E48C-05CF-4A56-BA07-8A1DF7A4934F}" srcOrd="5" destOrd="0" parTransId="{7BE8AEF8-89C1-4F3D-BF20-E98153100D0C}" sibTransId="{CBBEE3CD-FFF7-400A-A273-DF2742940E33}"/>
    <dgm:cxn modelId="{28F8664C-1B72-4241-89D0-7131F97CB8B4}" type="presParOf" srcId="{67A3C866-9073-4F78-9145-554F1F23934E}" destId="{A7D1E329-C6A0-4CE1-AEF6-98F8E96FB7E1}" srcOrd="0" destOrd="0" presId="urn:microsoft.com/office/officeart/2005/8/layout/vList2"/>
    <dgm:cxn modelId="{8AA31AC4-D877-40F0-A2FD-A3E41F59B177}" type="presParOf" srcId="{67A3C866-9073-4F78-9145-554F1F23934E}" destId="{A5EA679D-40F2-4F60-A256-707A19E1A6A4}" srcOrd="1" destOrd="0" presId="urn:microsoft.com/office/officeart/2005/8/layout/vList2"/>
    <dgm:cxn modelId="{DD13B0EC-ECA5-49E1-BB1A-867B0A404CC3}" type="presParOf" srcId="{67A3C866-9073-4F78-9145-554F1F23934E}" destId="{46497ACF-6E0E-4DA1-B7DA-CDBA824F719D}" srcOrd="2" destOrd="0" presId="urn:microsoft.com/office/officeart/2005/8/layout/vList2"/>
    <dgm:cxn modelId="{490912C7-4A08-4396-AA61-8AAB585EC28D}" type="presParOf" srcId="{67A3C866-9073-4F78-9145-554F1F23934E}" destId="{C9C0846C-8197-4A40-89CE-210689436CB7}"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D1E329-C6A0-4CE1-AEF6-98F8E96FB7E1}">
      <dsp:nvSpPr>
        <dsp:cNvPr id="0" name=""/>
        <dsp:cNvSpPr/>
      </dsp:nvSpPr>
      <dsp:spPr>
        <a:xfrm>
          <a:off x="0" y="10998"/>
          <a:ext cx="8707127" cy="54234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dirty="0"/>
            <a:t>Behavioural</a:t>
          </a:r>
          <a:r>
            <a:rPr lang="en-GB" sz="3100" kern="1200" dirty="0"/>
            <a:t> </a:t>
          </a:r>
        </a:p>
      </dsp:txBody>
      <dsp:txXfrm>
        <a:off x="26475" y="37473"/>
        <a:ext cx="8654177" cy="489391"/>
      </dsp:txXfrm>
    </dsp:sp>
    <dsp:sp modelId="{A5EA679D-40F2-4F60-A256-707A19E1A6A4}">
      <dsp:nvSpPr>
        <dsp:cNvPr id="0" name=""/>
        <dsp:cNvSpPr/>
      </dsp:nvSpPr>
      <dsp:spPr>
        <a:xfrm>
          <a:off x="0" y="545193"/>
          <a:ext cx="8707127" cy="862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6451"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GB" sz="1800" kern="1200" dirty="0"/>
            <a:t>Citizens / </a:t>
          </a:r>
          <a:r>
            <a:rPr lang="en-GB" sz="1800" b="1" kern="1200" dirty="0"/>
            <a:t>patients as partners </a:t>
          </a:r>
          <a:r>
            <a:rPr lang="en-GB" sz="1800" kern="1200" dirty="0"/>
            <a:t>/ collaborators</a:t>
          </a:r>
        </a:p>
        <a:p>
          <a:pPr marL="171450" lvl="1" indent="-171450" algn="l" defTabSz="800100">
            <a:lnSpc>
              <a:spcPct val="90000"/>
            </a:lnSpc>
            <a:spcBef>
              <a:spcPct val="0"/>
            </a:spcBef>
            <a:spcAft>
              <a:spcPct val="20000"/>
            </a:spcAft>
            <a:buChar char="•"/>
          </a:pPr>
          <a:r>
            <a:rPr lang="en-GB" sz="1800" kern="1200" dirty="0"/>
            <a:t>Moving from reactive to </a:t>
          </a:r>
          <a:r>
            <a:rPr lang="en-GB" sz="1800" b="1" kern="1200" dirty="0"/>
            <a:t>proactive</a:t>
          </a:r>
        </a:p>
        <a:p>
          <a:pPr marL="171450" lvl="1" indent="-171450" algn="l" defTabSz="800100">
            <a:lnSpc>
              <a:spcPct val="90000"/>
            </a:lnSpc>
            <a:spcBef>
              <a:spcPct val="0"/>
            </a:spcBef>
            <a:spcAft>
              <a:spcPct val="20000"/>
            </a:spcAft>
            <a:buChar char="•"/>
          </a:pPr>
          <a:r>
            <a:rPr lang="en-GB" sz="1800" kern="1200" dirty="0">
              <a:solidFill>
                <a:srgbClr val="3F3F3F"/>
              </a:solidFill>
            </a:rPr>
            <a:t>Creating a culture of </a:t>
          </a:r>
          <a:r>
            <a:rPr lang="en-GB" sz="1800" b="1" kern="1200" dirty="0">
              <a:solidFill>
                <a:srgbClr val="3F3F3F"/>
              </a:solidFill>
            </a:rPr>
            <a:t>learning</a:t>
          </a:r>
          <a:r>
            <a:rPr lang="en-GB" sz="1800" kern="1200" dirty="0">
              <a:solidFill>
                <a:srgbClr val="3F3F3F"/>
              </a:solidFill>
            </a:rPr>
            <a:t> for all – patients, professionals</a:t>
          </a:r>
          <a:endParaRPr lang="en-GB" sz="1800" kern="1200" dirty="0"/>
        </a:p>
      </dsp:txBody>
      <dsp:txXfrm>
        <a:off x="0" y="545193"/>
        <a:ext cx="8707127" cy="862155"/>
      </dsp:txXfrm>
    </dsp:sp>
    <dsp:sp modelId="{46497ACF-6E0E-4DA1-B7DA-CDBA824F719D}">
      <dsp:nvSpPr>
        <dsp:cNvPr id="0" name=""/>
        <dsp:cNvSpPr/>
      </dsp:nvSpPr>
      <dsp:spPr>
        <a:xfrm>
          <a:off x="0" y="1394851"/>
          <a:ext cx="8707127" cy="5670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dirty="0"/>
            <a:t>Organisational</a:t>
          </a:r>
        </a:p>
      </dsp:txBody>
      <dsp:txXfrm>
        <a:off x="27683" y="1422534"/>
        <a:ext cx="8651761" cy="511724"/>
      </dsp:txXfrm>
    </dsp:sp>
    <dsp:sp modelId="{C9C0846C-8197-4A40-89CE-210689436CB7}">
      <dsp:nvSpPr>
        <dsp:cNvPr id="0" name=""/>
        <dsp:cNvSpPr/>
      </dsp:nvSpPr>
      <dsp:spPr>
        <a:xfrm>
          <a:off x="0" y="1974438"/>
          <a:ext cx="8707127" cy="40713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6451"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GB" sz="2000" kern="1200" dirty="0"/>
            <a:t>Opportunities to self refer</a:t>
          </a:r>
        </a:p>
        <a:p>
          <a:pPr marL="228600" lvl="1" indent="-228600" algn="l" defTabSz="889000">
            <a:lnSpc>
              <a:spcPct val="90000"/>
            </a:lnSpc>
            <a:spcBef>
              <a:spcPct val="0"/>
            </a:spcBef>
            <a:spcAft>
              <a:spcPct val="20000"/>
            </a:spcAft>
            <a:buChar char="•"/>
          </a:pPr>
          <a:r>
            <a:rPr lang="en-GB" sz="2000" kern="1200" dirty="0"/>
            <a:t>Rapid escalation possible</a:t>
          </a:r>
        </a:p>
        <a:p>
          <a:pPr marL="228600" lvl="1" indent="-228600" algn="l" defTabSz="889000">
            <a:lnSpc>
              <a:spcPct val="90000"/>
            </a:lnSpc>
            <a:spcBef>
              <a:spcPct val="0"/>
            </a:spcBef>
            <a:spcAft>
              <a:spcPct val="20000"/>
            </a:spcAft>
            <a:buChar char="•"/>
          </a:pPr>
          <a:r>
            <a:rPr lang="en-GB" sz="2000" kern="1200" dirty="0">
              <a:solidFill>
                <a:srgbClr val="3F3F3F"/>
              </a:solidFill>
            </a:rPr>
            <a:t>Walk-in clinics for young people – same day and same place </a:t>
          </a:r>
          <a:endParaRPr lang="en-GB" sz="2000" kern="1200" dirty="0"/>
        </a:p>
        <a:p>
          <a:pPr marL="228600" lvl="1" indent="-228600" algn="l" defTabSz="889000">
            <a:lnSpc>
              <a:spcPct val="90000"/>
            </a:lnSpc>
            <a:spcBef>
              <a:spcPct val="0"/>
            </a:spcBef>
            <a:spcAft>
              <a:spcPct val="20000"/>
            </a:spcAft>
            <a:buChar char="•"/>
          </a:pPr>
          <a:r>
            <a:rPr lang="en-GB" sz="2000" kern="1200" dirty="0">
              <a:solidFill>
                <a:srgbClr val="3F3F3F"/>
              </a:solidFill>
            </a:rPr>
            <a:t>Same-day access to GP and community and acute paediatricians when necessary</a:t>
          </a:r>
          <a:endParaRPr lang="en-GB" sz="2000" kern="1200" dirty="0"/>
        </a:p>
        <a:p>
          <a:pPr marL="228600" lvl="1" indent="-228600" algn="l" defTabSz="889000">
            <a:lnSpc>
              <a:spcPct val="90000"/>
            </a:lnSpc>
            <a:spcBef>
              <a:spcPct val="0"/>
            </a:spcBef>
            <a:spcAft>
              <a:spcPct val="20000"/>
            </a:spcAft>
            <a:buChar char="•"/>
          </a:pPr>
          <a:r>
            <a:rPr lang="en-GB" sz="2000" kern="1200" dirty="0">
              <a:solidFill>
                <a:srgbClr val="3F3F3F"/>
              </a:solidFill>
            </a:rPr>
            <a:t>Joint clinics between specialists and GPs</a:t>
          </a:r>
          <a:endParaRPr lang="en-GB" sz="2000" kern="1200" dirty="0"/>
        </a:p>
        <a:p>
          <a:pPr marL="228600" lvl="1" indent="-228600" algn="l" defTabSz="889000">
            <a:lnSpc>
              <a:spcPct val="90000"/>
            </a:lnSpc>
            <a:spcBef>
              <a:spcPct val="0"/>
            </a:spcBef>
            <a:spcAft>
              <a:spcPct val="20000"/>
            </a:spcAft>
            <a:buChar char="•"/>
          </a:pPr>
          <a:r>
            <a:rPr lang="en-GB" sz="2000" kern="1200" dirty="0">
              <a:solidFill>
                <a:srgbClr val="3F3F3F"/>
              </a:solidFill>
            </a:rPr>
            <a:t>Potential for observation with appropriate facilities</a:t>
          </a:r>
          <a:endParaRPr lang="en-GB" sz="2000" kern="1200" dirty="0"/>
        </a:p>
        <a:p>
          <a:pPr marL="228600" lvl="1" indent="-228600" algn="l" defTabSz="889000">
            <a:lnSpc>
              <a:spcPct val="90000"/>
            </a:lnSpc>
            <a:spcBef>
              <a:spcPct val="0"/>
            </a:spcBef>
            <a:spcAft>
              <a:spcPct val="20000"/>
            </a:spcAft>
            <a:buChar char="•"/>
          </a:pPr>
          <a:r>
            <a:rPr lang="en-GB" sz="2000" kern="1200" dirty="0">
              <a:solidFill>
                <a:srgbClr val="3F3F3F"/>
              </a:solidFill>
            </a:rPr>
            <a:t>Potential for home visits</a:t>
          </a:r>
          <a:endParaRPr lang="en-GB" sz="2000" kern="1200" dirty="0"/>
        </a:p>
        <a:p>
          <a:pPr marL="228600" lvl="1" indent="-228600" algn="l" defTabSz="889000">
            <a:lnSpc>
              <a:spcPct val="90000"/>
            </a:lnSpc>
            <a:spcBef>
              <a:spcPct val="0"/>
            </a:spcBef>
            <a:spcAft>
              <a:spcPct val="20000"/>
            </a:spcAft>
            <a:buChar char="•"/>
          </a:pPr>
          <a:r>
            <a:rPr lang="en-GB" sz="2000" kern="1200" dirty="0">
              <a:solidFill>
                <a:srgbClr val="3F3F3F"/>
              </a:solidFill>
            </a:rPr>
            <a:t>Risk assessment (</a:t>
          </a:r>
          <a:r>
            <a:rPr lang="en-GB" sz="2000" kern="1200" dirty="0" err="1">
              <a:solidFill>
                <a:srgbClr val="3F3F3F"/>
              </a:solidFill>
            </a:rPr>
            <a:t>eg.</a:t>
          </a:r>
          <a:r>
            <a:rPr lang="en-GB" sz="2000" kern="1200" dirty="0">
              <a:solidFill>
                <a:srgbClr val="3F3F3F"/>
              </a:solidFill>
            </a:rPr>
            <a:t> using NICE fever, sepsis guidelines) leading to triage (telephone or online)</a:t>
          </a:r>
          <a:endParaRPr lang="en-GB" sz="2000" kern="1200" dirty="0"/>
        </a:p>
        <a:p>
          <a:pPr marL="228600" lvl="1" indent="-228600" algn="l" defTabSz="889000">
            <a:lnSpc>
              <a:spcPct val="90000"/>
            </a:lnSpc>
            <a:spcBef>
              <a:spcPct val="0"/>
            </a:spcBef>
            <a:spcAft>
              <a:spcPct val="20000"/>
            </a:spcAft>
            <a:buChar char="•"/>
          </a:pPr>
          <a:r>
            <a:rPr lang="en-GB" sz="2000" b="1" kern="1200" dirty="0">
              <a:solidFill>
                <a:srgbClr val="3F3F3F"/>
              </a:solidFill>
            </a:rPr>
            <a:t>Process should be the same, no matter where the patient presents within the network</a:t>
          </a:r>
          <a:endParaRPr lang="en-GB" sz="2000" kern="1200" dirty="0"/>
        </a:p>
      </dsp:txBody>
      <dsp:txXfrm>
        <a:off x="0" y="1974438"/>
        <a:ext cx="8707127" cy="407138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309257-A3B9-49DB-B7D0-2A6D060E32F2}" type="datetimeFigureOut">
              <a:rPr lang="en-GB" smtClean="0"/>
              <a:t>05/03/2020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E45680-BD3C-457B-9725-E317129F143F}" type="slidenum">
              <a:rPr lang="en-GB" smtClean="0"/>
              <a:t>‹#›</a:t>
            </a:fld>
            <a:endParaRPr lang="en-GB"/>
          </a:p>
        </p:txBody>
      </p:sp>
    </p:spTree>
    <p:extLst>
      <p:ext uri="{BB962C8B-B14F-4D97-AF65-F5344CB8AC3E}">
        <p14:creationId xmlns:p14="http://schemas.microsoft.com/office/powerpoint/2010/main" val="1908132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E45680-BD3C-457B-9725-E317129F143F}" type="slidenum">
              <a:rPr lang="en-GB" smtClean="0"/>
              <a:t>2</a:t>
            </a:fld>
            <a:endParaRPr lang="en-GB"/>
          </a:p>
        </p:txBody>
      </p:sp>
    </p:spTree>
    <p:extLst>
      <p:ext uri="{BB962C8B-B14F-4D97-AF65-F5344CB8AC3E}">
        <p14:creationId xmlns:p14="http://schemas.microsoft.com/office/powerpoint/2010/main" val="947507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E45680-BD3C-457B-9725-E317129F143F}" type="slidenum">
              <a:rPr lang="en-GB" smtClean="0"/>
              <a:t>5</a:t>
            </a:fld>
            <a:endParaRPr lang="en-GB"/>
          </a:p>
        </p:txBody>
      </p:sp>
    </p:spTree>
    <p:extLst>
      <p:ext uri="{BB962C8B-B14F-4D97-AF65-F5344CB8AC3E}">
        <p14:creationId xmlns:p14="http://schemas.microsoft.com/office/powerpoint/2010/main" val="980888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EE45680-BD3C-457B-9725-E317129F143F}" type="slidenum">
              <a:rPr lang="en-GB" smtClean="0"/>
              <a:t>10</a:t>
            </a:fld>
            <a:endParaRPr lang="en-GB"/>
          </a:p>
        </p:txBody>
      </p:sp>
    </p:spTree>
    <p:extLst>
      <p:ext uri="{BB962C8B-B14F-4D97-AF65-F5344CB8AC3E}">
        <p14:creationId xmlns:p14="http://schemas.microsoft.com/office/powerpoint/2010/main" val="33952404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251520" y="1780721"/>
            <a:ext cx="8241688" cy="1647510"/>
          </a:xfrm>
          <a:prstGeom prst="rect">
            <a:avLst/>
          </a:prstGeom>
          <a:noFill/>
        </p:spPr>
        <p:txBody>
          <a:bodyPr lIns="0" tIns="0" rIns="0" bIns="0">
            <a:normAutofit/>
          </a:bodyPr>
          <a:lstStyle>
            <a:lvl1pPr algn="l">
              <a:defRPr sz="3600" baseline="0">
                <a:solidFill>
                  <a:srgbClr val="0072C6"/>
                </a:solidFill>
              </a:defRPr>
            </a:lvl1pPr>
          </a:lstStyle>
          <a:p>
            <a:r>
              <a:rPr lang="en-GB" dirty="0"/>
              <a:t>Document Title</a:t>
            </a:r>
          </a:p>
        </p:txBody>
      </p:sp>
      <p:sp>
        <p:nvSpPr>
          <p:cNvPr id="8" name="Text Placeholder 7"/>
          <p:cNvSpPr>
            <a:spLocks noGrp="1"/>
          </p:cNvSpPr>
          <p:nvPr>
            <p:ph type="body" sz="quarter" idx="10" hasCustomPrompt="1"/>
          </p:nvPr>
        </p:nvSpPr>
        <p:spPr>
          <a:xfrm>
            <a:off x="264046" y="3500239"/>
            <a:ext cx="7344815" cy="936873"/>
          </a:xfrm>
        </p:spPr>
        <p:txBody>
          <a:bodyPr>
            <a:normAutofit/>
          </a:bodyPr>
          <a:lstStyle>
            <a:lvl1pPr algn="l">
              <a:defRPr sz="2400" baseline="0">
                <a:solidFill>
                  <a:srgbClr val="0072C6"/>
                </a:solidFill>
                <a:latin typeface="+mn-lt"/>
              </a:defRPr>
            </a:lvl1pPr>
          </a:lstStyle>
          <a:p>
            <a:pPr lvl="0"/>
            <a:r>
              <a:rPr lang="en-GB" dirty="0"/>
              <a:t>Subtitle </a:t>
            </a:r>
          </a:p>
        </p:txBody>
      </p:sp>
      <p:sp>
        <p:nvSpPr>
          <p:cNvPr id="4" name="Slide Number Placeholder 3"/>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13" name="TextBox 12"/>
          <p:cNvSpPr txBox="1"/>
          <p:nvPr userDrawn="1"/>
        </p:nvSpPr>
        <p:spPr>
          <a:xfrm>
            <a:off x="146736" y="5085184"/>
            <a:ext cx="8313696" cy="307777"/>
          </a:xfrm>
          <a:prstGeom prst="rect">
            <a:avLst/>
          </a:prstGeom>
          <a:noFill/>
        </p:spPr>
        <p:txBody>
          <a:bodyPr wrap="square" lIns="72000" rtlCol="0">
            <a:spAutoFit/>
          </a:bodyPr>
          <a:lstStyle/>
          <a:p>
            <a:r>
              <a:rPr lang="en-US" sz="1400" dirty="0">
                <a:solidFill>
                  <a:srgbClr val="3F3F3F">
                    <a:lumMod val="60000"/>
                    <a:lumOff val="40000"/>
                  </a:srgbClr>
                </a:solidFill>
              </a:rPr>
              <a:t>Supported by and delivering for:</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96" y="-243408"/>
            <a:ext cx="9144000" cy="1780721"/>
          </a:xfrm>
          <a:prstGeom prst="rect">
            <a:avLst/>
          </a:prstGeom>
        </p:spPr>
      </p:pic>
      <p:sp>
        <p:nvSpPr>
          <p:cNvPr id="16" name="Rectangle 15"/>
          <p:cNvSpPr/>
          <p:nvPr userDrawn="1"/>
        </p:nvSpPr>
        <p:spPr>
          <a:xfrm>
            <a:off x="0" y="6381329"/>
            <a:ext cx="9144000" cy="47667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TextBox 21"/>
          <p:cNvSpPr txBox="1"/>
          <p:nvPr userDrawn="1"/>
        </p:nvSpPr>
        <p:spPr>
          <a:xfrm>
            <a:off x="107504" y="6486755"/>
            <a:ext cx="8956724" cy="307777"/>
          </a:xfrm>
          <a:prstGeom prst="rect">
            <a:avLst/>
          </a:prstGeom>
          <a:noFill/>
        </p:spPr>
        <p:txBody>
          <a:bodyPr wrap="square" rtlCol="0">
            <a:spAutoFit/>
          </a:bodyPr>
          <a:lstStyle/>
          <a:p>
            <a:r>
              <a:rPr lang="en-US" sz="1400" b="1" dirty="0">
                <a:solidFill>
                  <a:prstClr val="white"/>
                </a:solidFill>
              </a:rPr>
              <a:t>London’s NHS organisations include all of London’s CCGs, NHS England and Health Education England </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0" y="5497488"/>
            <a:ext cx="1225161" cy="762279"/>
          </a:xfrm>
          <a:prstGeom prst="rect">
            <a:avLst/>
          </a:prstGeom>
        </p:spPr>
      </p:pic>
      <p:pic>
        <p:nvPicPr>
          <p:cNvPr id="10" name="Picture 9"/>
          <p:cNvPicPr>
            <a:picLocks noChangeAspect="1"/>
          </p:cNvPicPr>
          <p:nvPr userDrawn="1"/>
        </p:nvPicPr>
        <p:blipFill rotWithShape="1">
          <a:blip r:embed="rId4">
            <a:extLst>
              <a:ext uri="{28A0092B-C50C-407E-A947-70E740481C1C}">
                <a14:useLocalDpi xmlns:a14="http://schemas.microsoft.com/office/drawing/2010/main" val="0"/>
              </a:ext>
            </a:extLst>
          </a:blip>
          <a:srcRect l="25238" t="39907" r="24588" b="34095"/>
          <a:stretch/>
        </p:blipFill>
        <p:spPr>
          <a:xfrm>
            <a:off x="6532474" y="5497487"/>
            <a:ext cx="2260396" cy="658233"/>
          </a:xfrm>
          <a:prstGeom prst="rect">
            <a:avLst/>
          </a:prstGeom>
        </p:spPr>
      </p:pic>
      <p:pic>
        <p:nvPicPr>
          <p:cNvPr id="15" name="Picture 14"/>
          <p:cNvPicPr>
            <a:picLocks noChangeAspect="1"/>
          </p:cNvPicPr>
          <p:nvPr userDrawn="1"/>
        </p:nvPicPr>
        <p:blipFill rotWithShape="1">
          <a:blip r:embed="rId5">
            <a:extLst>
              <a:ext uri="{28A0092B-C50C-407E-A947-70E740481C1C}">
                <a14:useLocalDpi xmlns:a14="http://schemas.microsoft.com/office/drawing/2010/main" val="0"/>
              </a:ext>
            </a:extLst>
          </a:blip>
          <a:srcRect t="24871" b="16201"/>
          <a:stretch/>
        </p:blipFill>
        <p:spPr>
          <a:xfrm>
            <a:off x="2427030" y="5596128"/>
            <a:ext cx="992842" cy="424282"/>
          </a:xfrm>
          <a:prstGeom prst="rect">
            <a:avLst/>
          </a:prstGeom>
        </p:spPr>
      </p:pic>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427984" y="5532964"/>
            <a:ext cx="1296144" cy="622756"/>
          </a:xfrm>
          <a:prstGeom prst="rect">
            <a:avLst/>
          </a:prstGeom>
        </p:spPr>
      </p:pic>
    </p:spTree>
    <p:extLst>
      <p:ext uri="{BB962C8B-B14F-4D97-AF65-F5344CB8AC3E}">
        <p14:creationId xmlns:p14="http://schemas.microsoft.com/office/powerpoint/2010/main" val="2502355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51520" y="190800"/>
            <a:ext cx="8642350" cy="503783"/>
          </a:xfrm>
          <a:prstGeom prst="rect">
            <a:avLst/>
          </a:prstGeom>
          <a:solidFill>
            <a:srgbClr val="0091C9"/>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956047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r>
              <a:rPr lang="en-GB" sz="8800" dirty="0">
                <a:solidFill>
                  <a:prstClr val="white"/>
                </a:solidFill>
                <a:latin typeface="Arial Black"/>
              </a:rPr>
              <a:t>02</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a:solidFill>
                  <a:prstClr val="white"/>
                </a:solidFill>
              </a:rPr>
              <a:t>Transforming London’s health and care together</a:t>
            </a: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4791597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E32486"/>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1438"/>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35044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E32486"/>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2800"/>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628052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52000" y="190800"/>
            <a:ext cx="8642350" cy="503783"/>
          </a:xfrm>
          <a:prstGeom prst="rect">
            <a:avLst/>
          </a:prstGeom>
          <a:solidFill>
            <a:srgbClr val="E3248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3861336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51520" y="190800"/>
            <a:ext cx="8642350" cy="503783"/>
          </a:xfrm>
          <a:prstGeom prst="rect">
            <a:avLst/>
          </a:prstGeom>
          <a:solidFill>
            <a:srgbClr val="E3248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9429255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r>
              <a:rPr lang="en-GB" sz="8800" dirty="0">
                <a:solidFill>
                  <a:prstClr val="white"/>
                </a:solidFill>
                <a:latin typeface="Arial Black"/>
              </a:rPr>
              <a:t>03</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a:solidFill>
                  <a:prstClr val="white"/>
                </a:solidFill>
              </a:rPr>
              <a:t>Transforming London’s health and care together</a:t>
            </a: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9158284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A25BA0"/>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1438"/>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190760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A25BA0"/>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2800"/>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663007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52000" y="190800"/>
            <a:ext cx="8642350" cy="503783"/>
          </a:xfrm>
          <a:prstGeom prst="rect">
            <a:avLst/>
          </a:prstGeom>
          <a:solidFill>
            <a:srgbClr val="A25BA0"/>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195237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72C6"/>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1438"/>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745420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rgbClr val="0072C6"/>
                </a:solidFill>
                <a:latin typeface="+mn-lt"/>
              </a:defRPr>
            </a:lvl1pPr>
          </a:lstStyle>
          <a:p>
            <a:pPr lvl="0"/>
            <a:r>
              <a:rPr lang="en-GB" dirty="0"/>
              <a:t>Subtitle </a:t>
            </a:r>
          </a:p>
        </p:txBody>
      </p:sp>
      <p:sp>
        <p:nvSpPr>
          <p:cNvPr id="6" name="Title 1"/>
          <p:cNvSpPr txBox="1">
            <a:spLocks/>
          </p:cNvSpPr>
          <p:nvPr userDrawn="1"/>
        </p:nvSpPr>
        <p:spPr>
          <a:xfrm>
            <a:off x="251520" y="190800"/>
            <a:ext cx="8642350" cy="503783"/>
          </a:xfrm>
          <a:prstGeom prst="rect">
            <a:avLst/>
          </a:prstGeom>
          <a:solidFill>
            <a:schemeClr val="accent2"/>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2624506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r>
              <a:rPr lang="en-GB" sz="8800" dirty="0">
                <a:solidFill>
                  <a:prstClr val="white"/>
                </a:solidFill>
                <a:latin typeface="Arial Black"/>
              </a:rPr>
              <a:t>04</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a:solidFill>
                  <a:prstClr val="white"/>
                </a:solidFill>
              </a:rPr>
              <a:t>Transforming London’s health and care together</a:t>
            </a: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42032555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33BBB1"/>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1438"/>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876497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33BBB1"/>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2800"/>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340454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52000" y="190800"/>
            <a:ext cx="8642350" cy="503783"/>
          </a:xfrm>
          <a:prstGeom prst="rect">
            <a:avLst/>
          </a:prstGeom>
          <a:solidFill>
            <a:srgbClr val="33BBB1"/>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3107926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51520" y="190800"/>
            <a:ext cx="8642350" cy="503783"/>
          </a:xfrm>
          <a:prstGeom prst="rect">
            <a:avLst/>
          </a:prstGeom>
          <a:solidFill>
            <a:srgbClr val="33BBB1"/>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797466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50824" y="188912"/>
            <a:ext cx="1656879" cy="1152526"/>
          </a:xfrm>
          <a:prstGeom prst="rect">
            <a:avLst/>
          </a:prstGeom>
        </p:spPr>
        <p:txBody>
          <a:bodyPr wrap="square" lIns="0" tIns="0" rIns="0" bIns="0" anchor="ctr">
            <a:noAutofit/>
          </a:bodyPr>
          <a:lstStyle/>
          <a:p>
            <a:r>
              <a:rPr lang="en-GB" sz="8800" dirty="0">
                <a:solidFill>
                  <a:prstClr val="white"/>
                </a:solidFill>
                <a:latin typeface="Arial Black"/>
              </a:rPr>
              <a:t>05</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a:solidFill>
                  <a:prstClr val="white"/>
                </a:solidFill>
              </a:rPr>
              <a:t>Transforming London’s health and care together</a:t>
            </a: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2831717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chemeClr val="accent4"/>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1438"/>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804325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chemeClr val="accent4"/>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2800"/>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136907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52000" y="190800"/>
            <a:ext cx="8642350" cy="503783"/>
          </a:xfrm>
          <a:prstGeom prst="rect">
            <a:avLst/>
          </a:prstGeom>
          <a:solidFill>
            <a:schemeClr val="accent4"/>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672634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72C6"/>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2800"/>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556127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51520" y="190800"/>
            <a:ext cx="8642350" cy="503783"/>
          </a:xfrm>
          <a:prstGeom prst="rect">
            <a:avLst/>
          </a:prstGeom>
          <a:solidFill>
            <a:schemeClr val="accent4"/>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2106583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50824" y="188912"/>
            <a:ext cx="1656879" cy="1152526"/>
          </a:xfrm>
          <a:prstGeom prst="rect">
            <a:avLst/>
          </a:prstGeom>
        </p:spPr>
        <p:txBody>
          <a:bodyPr wrap="square" lIns="0" tIns="0" rIns="0" bIns="0" anchor="ctr">
            <a:noAutofit/>
          </a:bodyPr>
          <a:lstStyle/>
          <a:p>
            <a:r>
              <a:rPr lang="en-GB" sz="8800" dirty="0">
                <a:solidFill>
                  <a:prstClr val="white"/>
                </a:solidFill>
                <a:latin typeface="Arial Black"/>
              </a:rPr>
              <a:t>06</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a:solidFill>
                  <a:prstClr val="white"/>
                </a:solidFill>
              </a:rPr>
              <a:t>Transforming London’s health and care together</a:t>
            </a: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781140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r>
              <a:rPr lang="en-GB" sz="8800" dirty="0">
                <a:solidFill>
                  <a:prstClr val="white"/>
                </a:solidFill>
                <a:latin typeface="Arial Black"/>
              </a:rPr>
              <a:t>07</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a:solidFill>
                  <a:prstClr val="white"/>
                </a:solidFill>
              </a:rPr>
              <a:t>Transforming London’s health and care together</a:t>
            </a: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7738231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8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r>
              <a:rPr lang="en-GB" sz="8800" dirty="0">
                <a:solidFill>
                  <a:prstClr val="white"/>
                </a:solidFill>
                <a:latin typeface="Arial Black"/>
              </a:rPr>
              <a:t>09</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a:solidFill>
                  <a:prstClr val="white"/>
                </a:solidFill>
              </a:rPr>
              <a:t>Transforming London’s health and care together</a:t>
            </a: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6928100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51792" y="1660327"/>
            <a:ext cx="7848600" cy="576648"/>
          </a:xfrm>
        </p:spPr>
        <p:txBody>
          <a:bodyPr>
            <a:normAutofit/>
          </a:bodyPr>
          <a:lstStyle>
            <a:lvl1pPr>
              <a:defRPr sz="2400" b="1">
                <a:solidFill>
                  <a:srgbClr val="0072C6"/>
                </a:solidFill>
              </a:defRPr>
            </a:lvl1pPr>
          </a:lstStyle>
          <a:p>
            <a:pPr lvl="0"/>
            <a:r>
              <a:rPr lang="en-US"/>
              <a:t>Click to edit Master text styles</a:t>
            </a:r>
          </a:p>
        </p:txBody>
      </p:sp>
      <p:sp>
        <p:nvSpPr>
          <p:cNvPr id="2" name="Slide Number Placeholder 1"/>
          <p:cNvSpPr>
            <a:spLocks noGrp="1"/>
          </p:cNvSpPr>
          <p:nvPr>
            <p:ph type="sldNum" sz="quarter" idx="12"/>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4" name="Content Placeholder 3"/>
          <p:cNvSpPr>
            <a:spLocks noGrp="1"/>
          </p:cNvSpPr>
          <p:nvPr>
            <p:ph sz="quarter" idx="13"/>
          </p:nvPr>
        </p:nvSpPr>
        <p:spPr>
          <a:xfrm>
            <a:off x="250825" y="2275200"/>
            <a:ext cx="8642350" cy="4106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2" y="-244800"/>
            <a:ext cx="9144000" cy="1780721"/>
          </a:xfrm>
          <a:prstGeom prst="rect">
            <a:avLst/>
          </a:prstGeom>
        </p:spPr>
      </p:pic>
    </p:spTree>
    <p:extLst>
      <p:ext uri="{BB962C8B-B14F-4D97-AF65-F5344CB8AC3E}">
        <p14:creationId xmlns:p14="http://schemas.microsoft.com/office/powerpoint/2010/main" val="26274307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251520" y="1780721"/>
            <a:ext cx="8241688" cy="1647510"/>
          </a:xfrm>
          <a:prstGeom prst="rect">
            <a:avLst/>
          </a:prstGeom>
          <a:noFill/>
        </p:spPr>
        <p:txBody>
          <a:bodyPr lIns="0" tIns="0" rIns="0" bIns="0">
            <a:normAutofit/>
          </a:bodyPr>
          <a:lstStyle>
            <a:lvl1pPr algn="l">
              <a:defRPr sz="3600" baseline="0">
                <a:solidFill>
                  <a:srgbClr val="0072C6"/>
                </a:solidFill>
              </a:defRPr>
            </a:lvl1pPr>
          </a:lstStyle>
          <a:p>
            <a:r>
              <a:rPr lang="en-GB" dirty="0"/>
              <a:t>Document Title</a:t>
            </a:r>
          </a:p>
        </p:txBody>
      </p:sp>
      <p:sp>
        <p:nvSpPr>
          <p:cNvPr id="8" name="Text Placeholder 7"/>
          <p:cNvSpPr>
            <a:spLocks noGrp="1"/>
          </p:cNvSpPr>
          <p:nvPr>
            <p:ph type="body" sz="quarter" idx="10" hasCustomPrompt="1"/>
          </p:nvPr>
        </p:nvSpPr>
        <p:spPr>
          <a:xfrm>
            <a:off x="264046" y="3500239"/>
            <a:ext cx="7344815" cy="936873"/>
          </a:xfrm>
        </p:spPr>
        <p:txBody>
          <a:bodyPr>
            <a:normAutofit/>
          </a:bodyPr>
          <a:lstStyle>
            <a:lvl1pPr algn="l">
              <a:defRPr sz="2400" baseline="0">
                <a:solidFill>
                  <a:srgbClr val="0072C6"/>
                </a:solidFill>
                <a:latin typeface="+mn-lt"/>
              </a:defRPr>
            </a:lvl1pPr>
          </a:lstStyle>
          <a:p>
            <a:pPr lvl="0"/>
            <a:r>
              <a:rPr lang="en-GB" dirty="0"/>
              <a:t>Subtitle </a:t>
            </a:r>
          </a:p>
        </p:txBody>
      </p:sp>
      <p:sp>
        <p:nvSpPr>
          <p:cNvPr id="4" name="Slide Number Placeholder 3"/>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13" name="TextBox 12"/>
          <p:cNvSpPr txBox="1"/>
          <p:nvPr userDrawn="1"/>
        </p:nvSpPr>
        <p:spPr>
          <a:xfrm>
            <a:off x="146736" y="5085184"/>
            <a:ext cx="8313696" cy="307777"/>
          </a:xfrm>
          <a:prstGeom prst="rect">
            <a:avLst/>
          </a:prstGeom>
          <a:noFill/>
        </p:spPr>
        <p:txBody>
          <a:bodyPr wrap="square" lIns="72000" rtlCol="0">
            <a:spAutoFit/>
          </a:bodyPr>
          <a:lstStyle/>
          <a:p>
            <a:r>
              <a:rPr lang="en-US" sz="1400" dirty="0">
                <a:solidFill>
                  <a:srgbClr val="3F3F3F">
                    <a:lumMod val="60000"/>
                    <a:lumOff val="40000"/>
                  </a:srgbClr>
                </a:solidFill>
              </a:rPr>
              <a:t>Supported by and delivering for:</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96" y="-243408"/>
            <a:ext cx="9144000" cy="1780721"/>
          </a:xfrm>
          <a:prstGeom prst="rect">
            <a:avLst/>
          </a:prstGeom>
        </p:spPr>
      </p:pic>
      <p:sp>
        <p:nvSpPr>
          <p:cNvPr id="16" name="Rectangle 15"/>
          <p:cNvSpPr/>
          <p:nvPr userDrawn="1"/>
        </p:nvSpPr>
        <p:spPr>
          <a:xfrm>
            <a:off x="0" y="6381329"/>
            <a:ext cx="9144000" cy="47667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TextBox 21"/>
          <p:cNvSpPr txBox="1"/>
          <p:nvPr userDrawn="1"/>
        </p:nvSpPr>
        <p:spPr>
          <a:xfrm>
            <a:off x="107504" y="6486755"/>
            <a:ext cx="8956724" cy="307777"/>
          </a:xfrm>
          <a:prstGeom prst="rect">
            <a:avLst/>
          </a:prstGeom>
          <a:noFill/>
        </p:spPr>
        <p:txBody>
          <a:bodyPr wrap="square" rtlCol="0">
            <a:spAutoFit/>
          </a:bodyPr>
          <a:lstStyle/>
          <a:p>
            <a:r>
              <a:rPr lang="en-US" sz="1400" b="1" dirty="0">
                <a:solidFill>
                  <a:prstClr val="white"/>
                </a:solidFill>
              </a:rPr>
              <a:t>London’s NHS organisations include all of London’s CCGs, NHS England and Health Education England </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0" y="5497488"/>
            <a:ext cx="1225161" cy="762279"/>
          </a:xfrm>
          <a:prstGeom prst="rect">
            <a:avLst/>
          </a:prstGeom>
        </p:spPr>
      </p:pic>
      <p:pic>
        <p:nvPicPr>
          <p:cNvPr id="10" name="Picture 9"/>
          <p:cNvPicPr>
            <a:picLocks noChangeAspect="1"/>
          </p:cNvPicPr>
          <p:nvPr userDrawn="1"/>
        </p:nvPicPr>
        <p:blipFill rotWithShape="1">
          <a:blip r:embed="rId4">
            <a:extLst>
              <a:ext uri="{28A0092B-C50C-407E-A947-70E740481C1C}">
                <a14:useLocalDpi xmlns:a14="http://schemas.microsoft.com/office/drawing/2010/main" val="0"/>
              </a:ext>
            </a:extLst>
          </a:blip>
          <a:srcRect l="25238" t="39907" r="24588" b="34095"/>
          <a:stretch/>
        </p:blipFill>
        <p:spPr>
          <a:xfrm>
            <a:off x="6532474" y="5497487"/>
            <a:ext cx="2260396" cy="658233"/>
          </a:xfrm>
          <a:prstGeom prst="rect">
            <a:avLst/>
          </a:prstGeom>
        </p:spPr>
      </p:pic>
      <p:pic>
        <p:nvPicPr>
          <p:cNvPr id="15" name="Picture 14"/>
          <p:cNvPicPr>
            <a:picLocks noChangeAspect="1"/>
          </p:cNvPicPr>
          <p:nvPr userDrawn="1"/>
        </p:nvPicPr>
        <p:blipFill rotWithShape="1">
          <a:blip r:embed="rId5">
            <a:extLst>
              <a:ext uri="{28A0092B-C50C-407E-A947-70E740481C1C}">
                <a14:useLocalDpi xmlns:a14="http://schemas.microsoft.com/office/drawing/2010/main" val="0"/>
              </a:ext>
            </a:extLst>
          </a:blip>
          <a:srcRect t="24871" b="16201"/>
          <a:stretch/>
        </p:blipFill>
        <p:spPr>
          <a:xfrm>
            <a:off x="2427030" y="5596128"/>
            <a:ext cx="992842" cy="424282"/>
          </a:xfrm>
          <a:prstGeom prst="rect">
            <a:avLst/>
          </a:prstGeom>
        </p:spPr>
      </p:pic>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427984" y="5532964"/>
            <a:ext cx="1296144" cy="622756"/>
          </a:xfrm>
          <a:prstGeom prst="rect">
            <a:avLst/>
          </a:prstGeom>
        </p:spPr>
      </p:pic>
    </p:spTree>
    <p:extLst>
      <p:ext uri="{BB962C8B-B14F-4D97-AF65-F5344CB8AC3E}">
        <p14:creationId xmlns:p14="http://schemas.microsoft.com/office/powerpoint/2010/main" val="7778731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72C6"/>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1438"/>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39492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72C6"/>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2800"/>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809672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52000" y="190800"/>
            <a:ext cx="8642350" cy="503783"/>
          </a:xfrm>
          <a:prstGeom prst="rect">
            <a:avLst/>
          </a:prstGeom>
          <a:solidFill>
            <a:srgbClr val="0072C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5582890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51520" y="190800"/>
            <a:ext cx="8642350" cy="503783"/>
          </a:xfrm>
          <a:prstGeom prst="rect">
            <a:avLst/>
          </a:prstGeom>
          <a:solidFill>
            <a:srgbClr val="0072C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653162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52000" y="190800"/>
            <a:ext cx="8642350" cy="503783"/>
          </a:xfrm>
          <a:prstGeom prst="rect">
            <a:avLst/>
          </a:prstGeom>
          <a:solidFill>
            <a:srgbClr val="0072C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0512426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0091C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15" name="Rectangle 14"/>
          <p:cNvSpPr/>
          <p:nvPr userDrawn="1"/>
        </p:nvSpPr>
        <p:spPr>
          <a:xfrm>
            <a:off x="232916" y="188912"/>
            <a:ext cx="1674788" cy="1152526"/>
          </a:xfrm>
          <a:prstGeom prst="rect">
            <a:avLst/>
          </a:prstGeom>
        </p:spPr>
        <p:txBody>
          <a:bodyPr wrap="square" lIns="0" tIns="0" rIns="0" bIns="0" anchor="ctr">
            <a:noAutofit/>
          </a:bodyPr>
          <a:lstStyle/>
          <a:p>
            <a:r>
              <a:rPr lang="en-GB" sz="8800" dirty="0">
                <a:solidFill>
                  <a:prstClr val="white"/>
                </a:solidFill>
                <a:latin typeface="Arial Black"/>
              </a:rPr>
              <a:t>01</a:t>
            </a:r>
            <a:endParaRPr lang="en-GB" sz="8800" dirty="0">
              <a:solidFill>
                <a:prstClr val="white"/>
              </a:solidFill>
            </a:endParaRPr>
          </a:p>
        </p:txBody>
      </p:sp>
      <p:sp>
        <p:nvSpPr>
          <p:cNvPr id="2" name="TextBox 1"/>
          <p:cNvSpPr txBox="1"/>
          <p:nvPr userDrawn="1"/>
        </p:nvSpPr>
        <p:spPr>
          <a:xfrm>
            <a:off x="232916" y="6165304"/>
            <a:ext cx="8587556" cy="369332"/>
          </a:xfrm>
          <a:prstGeom prst="rect">
            <a:avLst/>
          </a:prstGeom>
          <a:noFill/>
        </p:spPr>
        <p:txBody>
          <a:bodyPr wrap="square" rtlCol="0">
            <a:spAutoFit/>
          </a:bodyPr>
          <a:lstStyle/>
          <a:p>
            <a:r>
              <a:rPr lang="en-GB" i="1" dirty="0">
                <a:solidFill>
                  <a:prstClr val="white"/>
                </a:solidFill>
              </a:rPr>
              <a:t>Transforming London’s health and care together</a:t>
            </a:r>
          </a:p>
        </p:txBody>
      </p:sp>
      <p:cxnSp>
        <p:nvCxnSpPr>
          <p:cNvPr id="6" name="Straight Connector 5"/>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8812910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91C9"/>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1438"/>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758085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91C9"/>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2800"/>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050399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52000" y="190800"/>
            <a:ext cx="8642350" cy="503783"/>
          </a:xfrm>
          <a:prstGeom prst="rect">
            <a:avLst/>
          </a:prstGeom>
          <a:solidFill>
            <a:srgbClr val="0091C9"/>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5865840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51520" y="190800"/>
            <a:ext cx="8642350" cy="503783"/>
          </a:xfrm>
          <a:prstGeom prst="rect">
            <a:avLst/>
          </a:prstGeom>
          <a:solidFill>
            <a:srgbClr val="0091C9"/>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6245179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r>
              <a:rPr lang="en-GB" sz="8800" dirty="0">
                <a:solidFill>
                  <a:prstClr val="white"/>
                </a:solidFill>
                <a:latin typeface="Arial Black"/>
              </a:rPr>
              <a:t>02</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a:solidFill>
                  <a:prstClr val="white"/>
                </a:solidFill>
              </a:rPr>
              <a:t>Transforming London’s health and care together</a:t>
            </a: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6861337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E32486"/>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1438"/>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747849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E32486"/>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2800"/>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384658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52000" y="190800"/>
            <a:ext cx="8642350" cy="503783"/>
          </a:xfrm>
          <a:prstGeom prst="rect">
            <a:avLst/>
          </a:prstGeom>
          <a:solidFill>
            <a:srgbClr val="E3248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6504031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51520" y="190800"/>
            <a:ext cx="8642350" cy="503783"/>
          </a:xfrm>
          <a:prstGeom prst="rect">
            <a:avLst/>
          </a:prstGeom>
          <a:solidFill>
            <a:srgbClr val="E3248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443287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51520" y="190800"/>
            <a:ext cx="8642350" cy="503783"/>
          </a:xfrm>
          <a:prstGeom prst="rect">
            <a:avLst/>
          </a:prstGeom>
          <a:solidFill>
            <a:srgbClr val="0072C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82773853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r>
              <a:rPr lang="en-GB" sz="8800" dirty="0">
                <a:solidFill>
                  <a:prstClr val="white"/>
                </a:solidFill>
                <a:latin typeface="Arial Black"/>
              </a:rPr>
              <a:t>03</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a:solidFill>
                  <a:prstClr val="white"/>
                </a:solidFill>
              </a:rPr>
              <a:t>Transforming London’s health and care together</a:t>
            </a: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4936463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A25BA0"/>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1438"/>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155908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A25BA0"/>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2800"/>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0823209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52000" y="190800"/>
            <a:ext cx="8642350" cy="503783"/>
          </a:xfrm>
          <a:prstGeom prst="rect">
            <a:avLst/>
          </a:prstGeom>
          <a:solidFill>
            <a:srgbClr val="A25BA0"/>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6275543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rgbClr val="0072C6"/>
                </a:solidFill>
                <a:latin typeface="+mn-lt"/>
              </a:defRPr>
            </a:lvl1pPr>
          </a:lstStyle>
          <a:p>
            <a:pPr lvl="0"/>
            <a:r>
              <a:rPr lang="en-GB" dirty="0"/>
              <a:t>Subtitle </a:t>
            </a:r>
          </a:p>
        </p:txBody>
      </p:sp>
      <p:sp>
        <p:nvSpPr>
          <p:cNvPr id="6" name="Title 1"/>
          <p:cNvSpPr txBox="1">
            <a:spLocks/>
          </p:cNvSpPr>
          <p:nvPr userDrawn="1"/>
        </p:nvSpPr>
        <p:spPr>
          <a:xfrm>
            <a:off x="251520" y="190800"/>
            <a:ext cx="8642350" cy="503783"/>
          </a:xfrm>
          <a:prstGeom prst="rect">
            <a:avLst/>
          </a:prstGeom>
          <a:solidFill>
            <a:schemeClr val="accent2"/>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9855484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r>
              <a:rPr lang="en-GB" sz="8800" dirty="0">
                <a:solidFill>
                  <a:prstClr val="white"/>
                </a:solidFill>
                <a:latin typeface="Arial Black"/>
              </a:rPr>
              <a:t>04</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a:solidFill>
                  <a:prstClr val="white"/>
                </a:solidFill>
              </a:rPr>
              <a:t>Transforming London’s health and care together</a:t>
            </a: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3407891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33BBB1"/>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1438"/>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112373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33BBB1"/>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2800"/>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821998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52000" y="190800"/>
            <a:ext cx="8642350" cy="503783"/>
          </a:xfrm>
          <a:prstGeom prst="rect">
            <a:avLst/>
          </a:prstGeom>
          <a:solidFill>
            <a:srgbClr val="33BBB1"/>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00629599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51520" y="190800"/>
            <a:ext cx="8642350" cy="503783"/>
          </a:xfrm>
          <a:prstGeom prst="rect">
            <a:avLst/>
          </a:prstGeom>
          <a:solidFill>
            <a:srgbClr val="33BBB1"/>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279164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0091C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15" name="Rectangle 14"/>
          <p:cNvSpPr/>
          <p:nvPr userDrawn="1"/>
        </p:nvSpPr>
        <p:spPr>
          <a:xfrm>
            <a:off x="232916" y="188912"/>
            <a:ext cx="1674788" cy="1152526"/>
          </a:xfrm>
          <a:prstGeom prst="rect">
            <a:avLst/>
          </a:prstGeom>
        </p:spPr>
        <p:txBody>
          <a:bodyPr wrap="square" lIns="0" tIns="0" rIns="0" bIns="0" anchor="ctr">
            <a:noAutofit/>
          </a:bodyPr>
          <a:lstStyle/>
          <a:p>
            <a:r>
              <a:rPr lang="en-GB" sz="8800" dirty="0">
                <a:solidFill>
                  <a:prstClr val="white"/>
                </a:solidFill>
                <a:latin typeface="Arial Black"/>
              </a:rPr>
              <a:t>01</a:t>
            </a:r>
            <a:endParaRPr lang="en-GB" sz="8800" dirty="0">
              <a:solidFill>
                <a:prstClr val="white"/>
              </a:solidFill>
            </a:endParaRPr>
          </a:p>
        </p:txBody>
      </p:sp>
      <p:sp>
        <p:nvSpPr>
          <p:cNvPr id="2" name="TextBox 1"/>
          <p:cNvSpPr txBox="1"/>
          <p:nvPr userDrawn="1"/>
        </p:nvSpPr>
        <p:spPr>
          <a:xfrm>
            <a:off x="232916" y="6165304"/>
            <a:ext cx="8587556" cy="369332"/>
          </a:xfrm>
          <a:prstGeom prst="rect">
            <a:avLst/>
          </a:prstGeom>
          <a:noFill/>
        </p:spPr>
        <p:txBody>
          <a:bodyPr wrap="square" rtlCol="0">
            <a:spAutoFit/>
          </a:bodyPr>
          <a:lstStyle/>
          <a:p>
            <a:r>
              <a:rPr lang="en-GB" i="1" dirty="0">
                <a:solidFill>
                  <a:prstClr val="white"/>
                </a:solidFill>
              </a:rPr>
              <a:t>Transforming London’s health and care together</a:t>
            </a:r>
          </a:p>
        </p:txBody>
      </p:sp>
      <p:cxnSp>
        <p:nvCxnSpPr>
          <p:cNvPr id="6" name="Straight Connector 5"/>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32291116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50824" y="188912"/>
            <a:ext cx="1656879" cy="1152526"/>
          </a:xfrm>
          <a:prstGeom prst="rect">
            <a:avLst/>
          </a:prstGeom>
        </p:spPr>
        <p:txBody>
          <a:bodyPr wrap="square" lIns="0" tIns="0" rIns="0" bIns="0" anchor="ctr">
            <a:noAutofit/>
          </a:bodyPr>
          <a:lstStyle/>
          <a:p>
            <a:r>
              <a:rPr lang="en-GB" sz="8800" dirty="0">
                <a:solidFill>
                  <a:prstClr val="white"/>
                </a:solidFill>
                <a:latin typeface="Arial Black"/>
              </a:rPr>
              <a:t>05</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a:solidFill>
                  <a:prstClr val="white"/>
                </a:solidFill>
              </a:rPr>
              <a:t>Transforming London’s health and care together</a:t>
            </a: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80668108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chemeClr val="accent4"/>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1438"/>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7222798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4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chemeClr val="accent4"/>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2800"/>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3291988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52000" y="190800"/>
            <a:ext cx="8642350" cy="503783"/>
          </a:xfrm>
          <a:prstGeom prst="rect">
            <a:avLst/>
          </a:prstGeom>
          <a:solidFill>
            <a:schemeClr val="accent4"/>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1144754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51520" y="190800"/>
            <a:ext cx="8642350" cy="503783"/>
          </a:xfrm>
          <a:prstGeom prst="rect">
            <a:avLst/>
          </a:prstGeom>
          <a:solidFill>
            <a:schemeClr val="accent4"/>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89307580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5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50824" y="188912"/>
            <a:ext cx="1656879" cy="1152526"/>
          </a:xfrm>
          <a:prstGeom prst="rect">
            <a:avLst/>
          </a:prstGeom>
        </p:spPr>
        <p:txBody>
          <a:bodyPr wrap="square" lIns="0" tIns="0" rIns="0" bIns="0" anchor="ctr">
            <a:noAutofit/>
          </a:bodyPr>
          <a:lstStyle/>
          <a:p>
            <a:r>
              <a:rPr lang="en-GB" sz="8800" dirty="0">
                <a:solidFill>
                  <a:prstClr val="white"/>
                </a:solidFill>
                <a:latin typeface="Arial Black"/>
              </a:rPr>
              <a:t>06</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a:solidFill>
                  <a:prstClr val="white"/>
                </a:solidFill>
              </a:rPr>
              <a:t>Transforming London’s health and care together</a:t>
            </a: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53704207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6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r>
              <a:rPr lang="en-GB" sz="8800" dirty="0">
                <a:solidFill>
                  <a:prstClr val="white"/>
                </a:solidFill>
                <a:latin typeface="Arial Black"/>
              </a:rPr>
              <a:t>07</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a:solidFill>
                  <a:prstClr val="white"/>
                </a:solidFill>
              </a:rPr>
              <a:t>Transforming London’s health and care together</a:t>
            </a: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31273990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8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r>
              <a:rPr lang="en-GB" sz="8800" dirty="0">
                <a:solidFill>
                  <a:prstClr val="white"/>
                </a:solidFill>
                <a:latin typeface="Arial Black"/>
              </a:rPr>
              <a:t>09</a:t>
            </a:r>
            <a:endParaRPr lang="en-GB" sz="8800" dirty="0">
              <a:solidFill>
                <a:prstClr val="white"/>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a:solidFill>
                  <a:prstClr val="white"/>
                </a:solidFill>
              </a:rPr>
              <a:t>Transforming London’s health and care together</a:t>
            </a: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97066595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51792" y="1660327"/>
            <a:ext cx="7848600" cy="576648"/>
          </a:xfrm>
        </p:spPr>
        <p:txBody>
          <a:bodyPr>
            <a:normAutofit/>
          </a:bodyPr>
          <a:lstStyle>
            <a:lvl1pPr>
              <a:defRPr sz="2400" b="1">
                <a:solidFill>
                  <a:srgbClr val="0072C6"/>
                </a:solidFill>
              </a:defRPr>
            </a:lvl1pPr>
          </a:lstStyle>
          <a:p>
            <a:pPr lvl="0"/>
            <a:r>
              <a:rPr lang="en-US"/>
              <a:t>Click to edit Master text styles</a:t>
            </a:r>
          </a:p>
        </p:txBody>
      </p:sp>
      <p:sp>
        <p:nvSpPr>
          <p:cNvPr id="2" name="Slide Number Placeholder 1"/>
          <p:cNvSpPr>
            <a:spLocks noGrp="1"/>
          </p:cNvSpPr>
          <p:nvPr>
            <p:ph type="sldNum" sz="quarter" idx="12"/>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4" name="Content Placeholder 3"/>
          <p:cNvSpPr>
            <a:spLocks noGrp="1"/>
          </p:cNvSpPr>
          <p:nvPr>
            <p:ph sz="quarter" idx="13"/>
          </p:nvPr>
        </p:nvSpPr>
        <p:spPr>
          <a:xfrm>
            <a:off x="250825" y="2275200"/>
            <a:ext cx="8642350" cy="4106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2" y="-244800"/>
            <a:ext cx="9144000" cy="1780721"/>
          </a:xfrm>
          <a:prstGeom prst="rect">
            <a:avLst/>
          </a:prstGeom>
        </p:spPr>
      </p:pic>
    </p:spTree>
    <p:extLst>
      <p:ext uri="{BB962C8B-B14F-4D97-AF65-F5344CB8AC3E}">
        <p14:creationId xmlns:p14="http://schemas.microsoft.com/office/powerpoint/2010/main" val="299715659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37106DC3-D787-457A-AA15-AFF3DD6E61E6}" type="datetime1">
              <a:rPr lang="en-GB" smtClean="0">
                <a:solidFill>
                  <a:srgbClr val="3F3F3F"/>
                </a:solidFill>
              </a:rPr>
              <a:pPr/>
              <a:t>05/03/2020</a:t>
            </a:fld>
            <a:endParaRPr lang="en-GB">
              <a:solidFill>
                <a:srgbClr val="3F3F3F"/>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solidFill>
                <a:srgbClr val="3F3F3F">
                  <a:tint val="75000"/>
                </a:srgbClr>
              </a:solidFill>
            </a:endParaRPr>
          </a:p>
        </p:txBody>
      </p:sp>
      <p:sp>
        <p:nvSpPr>
          <p:cNvPr id="6" name="Slide Number Placeholder 5"/>
          <p:cNvSpPr>
            <a:spLocks noGrp="1"/>
          </p:cNvSpPr>
          <p:nvPr>
            <p:ph type="sldNum" sz="quarter" idx="12"/>
          </p:nvPr>
        </p:nvSpPr>
        <p:spPr/>
        <p:txBody>
          <a:bodyPr/>
          <a:lstStyle/>
          <a:p>
            <a:fld id="{FC328AEA-3148-44D9-84E6-ACD35E8A2033}" type="slidenum">
              <a:rPr lang="en-GB" smtClean="0">
                <a:solidFill>
                  <a:srgbClr val="3F3F3F">
                    <a:lumMod val="50000"/>
                  </a:srgbClr>
                </a:solidFill>
              </a:rPr>
              <a:pPr/>
              <a:t>‹#›</a:t>
            </a:fld>
            <a:endParaRPr lang="en-GB">
              <a:solidFill>
                <a:srgbClr val="3F3F3F">
                  <a:lumMod val="50000"/>
                </a:srgbClr>
              </a:solidFill>
            </a:endParaRPr>
          </a:p>
        </p:txBody>
      </p:sp>
    </p:spTree>
    <p:extLst>
      <p:ext uri="{BB962C8B-B14F-4D97-AF65-F5344CB8AC3E}">
        <p14:creationId xmlns:p14="http://schemas.microsoft.com/office/powerpoint/2010/main" val="1028586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91C9"/>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1438"/>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84106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91C9"/>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2800"/>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14177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52000" y="190800"/>
            <a:ext cx="8642350" cy="503783"/>
          </a:xfrm>
          <a:prstGeom prst="rect">
            <a:avLst/>
          </a:prstGeom>
          <a:solidFill>
            <a:srgbClr val="0091C9"/>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267037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slideLayout" Target="../slideLayouts/slideLayout60.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34" Type="http://schemas.openxmlformats.org/officeDocument/2006/relationships/slideLayout" Target="../slideLayouts/slideLayout68.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33" Type="http://schemas.openxmlformats.org/officeDocument/2006/relationships/slideLayout" Target="../slideLayouts/slideLayout67.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29" Type="http://schemas.openxmlformats.org/officeDocument/2006/relationships/slideLayout" Target="../slideLayouts/slideLayout63.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32" Type="http://schemas.openxmlformats.org/officeDocument/2006/relationships/slideLayout" Target="../slideLayouts/slideLayout66.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28" Type="http://schemas.openxmlformats.org/officeDocument/2006/relationships/slideLayout" Target="../slideLayouts/slideLayout62.xml"/><Relationship Id="rId36" Type="http://schemas.openxmlformats.org/officeDocument/2006/relationships/theme" Target="../theme/theme2.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31" Type="http://schemas.openxmlformats.org/officeDocument/2006/relationships/slideLayout" Target="../slideLayouts/slideLayout65.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slideLayout" Target="../slideLayouts/slideLayout61.xml"/><Relationship Id="rId30" Type="http://schemas.openxmlformats.org/officeDocument/2006/relationships/slideLayout" Target="../slideLayouts/slideLayout64.xml"/><Relationship Id="rId35"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50825" y="908050"/>
            <a:ext cx="8642350" cy="54737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lide Number Placeholder 1"/>
          <p:cNvSpPr>
            <a:spLocks noGrp="1"/>
          </p:cNvSpPr>
          <p:nvPr>
            <p:ph type="sldNum" sz="quarter" idx="4"/>
          </p:nvPr>
        </p:nvSpPr>
        <p:spPr>
          <a:xfrm>
            <a:off x="6758880" y="6381328"/>
            <a:ext cx="2133600" cy="365125"/>
          </a:xfrm>
          <a:prstGeom prst="rect">
            <a:avLst/>
          </a:prstGeom>
        </p:spPr>
        <p:txBody>
          <a:bodyPr vert="horz" lIns="91440" tIns="45720" rIns="91440" bIns="45720" rtlCol="0" anchor="ctr"/>
          <a:lstStyle>
            <a:lvl1pPr algn="r">
              <a:defRPr sz="1200">
                <a:solidFill>
                  <a:schemeClr val="accent5">
                    <a:lumMod val="50000"/>
                  </a:schemeClr>
                </a:solidFill>
              </a:defRPr>
            </a:lvl1p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3"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srgbClr val="3F3F3F">
                  <a:tint val="75000"/>
                </a:srgbClr>
              </a:solidFill>
            </a:endParaRPr>
          </a:p>
        </p:txBody>
      </p:sp>
    </p:spTree>
    <p:extLst>
      <p:ext uri="{BB962C8B-B14F-4D97-AF65-F5344CB8AC3E}">
        <p14:creationId xmlns:p14="http://schemas.microsoft.com/office/powerpoint/2010/main" val="28776790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Lst>
  <p:hf hdr="0" ftr="0" dt="0"/>
  <p:txStyles>
    <p:titleStyle>
      <a:lvl1pPr algn="l" defTabSz="914400" rtl="0" eaLnBrk="1" latinLnBrk="0" hangingPunct="1">
        <a:spcBef>
          <a:spcPts val="600"/>
        </a:spcBef>
        <a:buNone/>
        <a:defRPr sz="2400" kern="1200" baseline="0">
          <a:solidFill>
            <a:schemeClr val="bg1"/>
          </a:solidFill>
          <a:latin typeface="+mj-lt"/>
          <a:ea typeface="+mj-ea"/>
          <a:cs typeface="+mj-cs"/>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accent5"/>
          </a:solidFill>
          <a:latin typeface="+mn-lt"/>
          <a:ea typeface="+mn-ea"/>
          <a:cs typeface="+mn-cs"/>
        </a:defRPr>
      </a:lvl1pPr>
      <a:lvl2pPr marL="285750" indent="-28575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2pPr>
      <a:lvl3pPr marL="53975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3pPr>
      <a:lvl4pPr marL="809625"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4pPr>
      <a:lvl5pPr marL="107950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50825" y="908050"/>
            <a:ext cx="8642350" cy="54737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lide Number Placeholder 1"/>
          <p:cNvSpPr>
            <a:spLocks noGrp="1"/>
          </p:cNvSpPr>
          <p:nvPr>
            <p:ph type="sldNum" sz="quarter" idx="4"/>
          </p:nvPr>
        </p:nvSpPr>
        <p:spPr>
          <a:xfrm>
            <a:off x="6758880" y="6381328"/>
            <a:ext cx="2133600" cy="365125"/>
          </a:xfrm>
          <a:prstGeom prst="rect">
            <a:avLst/>
          </a:prstGeom>
        </p:spPr>
        <p:txBody>
          <a:bodyPr vert="horz" lIns="91440" tIns="45720" rIns="91440" bIns="45720" rtlCol="0" anchor="ctr"/>
          <a:lstStyle>
            <a:lvl1pPr algn="r">
              <a:defRPr sz="1200">
                <a:solidFill>
                  <a:schemeClr val="accent5">
                    <a:lumMod val="50000"/>
                  </a:schemeClr>
                </a:solidFill>
              </a:defRPr>
            </a:lvl1p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3"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srgbClr val="3F3F3F">
                  <a:tint val="75000"/>
                </a:srgbClr>
              </a:solidFill>
            </a:endParaRPr>
          </a:p>
        </p:txBody>
      </p:sp>
    </p:spTree>
    <p:extLst>
      <p:ext uri="{BB962C8B-B14F-4D97-AF65-F5344CB8AC3E}">
        <p14:creationId xmlns:p14="http://schemas.microsoft.com/office/powerpoint/2010/main" val="1287414132"/>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 id="2147483713" r:id="rId18"/>
    <p:sldLayoutId id="2147483714" r:id="rId19"/>
    <p:sldLayoutId id="2147483715" r:id="rId20"/>
    <p:sldLayoutId id="2147483716" r:id="rId21"/>
    <p:sldLayoutId id="2147483717" r:id="rId22"/>
    <p:sldLayoutId id="2147483718" r:id="rId23"/>
    <p:sldLayoutId id="2147483719" r:id="rId24"/>
    <p:sldLayoutId id="2147483720" r:id="rId25"/>
    <p:sldLayoutId id="2147483721" r:id="rId26"/>
    <p:sldLayoutId id="2147483722" r:id="rId27"/>
    <p:sldLayoutId id="2147483723" r:id="rId28"/>
    <p:sldLayoutId id="2147483724" r:id="rId29"/>
    <p:sldLayoutId id="2147483725" r:id="rId30"/>
    <p:sldLayoutId id="2147483726" r:id="rId31"/>
    <p:sldLayoutId id="2147483727" r:id="rId32"/>
    <p:sldLayoutId id="2147483728" r:id="rId33"/>
    <p:sldLayoutId id="2147483729" r:id="rId34"/>
    <p:sldLayoutId id="2147483730" r:id="rId35"/>
  </p:sldLayoutIdLst>
  <p:hf hdr="0" ftr="0" dt="0"/>
  <p:txStyles>
    <p:titleStyle>
      <a:lvl1pPr algn="l" defTabSz="914400" rtl="0" eaLnBrk="1" latinLnBrk="0" hangingPunct="1">
        <a:spcBef>
          <a:spcPts val="600"/>
        </a:spcBef>
        <a:buNone/>
        <a:defRPr sz="2400" kern="1200" baseline="0">
          <a:solidFill>
            <a:schemeClr val="bg1"/>
          </a:solidFill>
          <a:latin typeface="+mj-lt"/>
          <a:ea typeface="+mj-ea"/>
          <a:cs typeface="+mj-cs"/>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accent5"/>
          </a:solidFill>
          <a:latin typeface="+mn-lt"/>
          <a:ea typeface="+mn-ea"/>
          <a:cs typeface="+mn-cs"/>
        </a:defRPr>
      </a:lvl1pPr>
      <a:lvl2pPr marL="285750" indent="-28575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2pPr>
      <a:lvl3pPr marL="53975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3pPr>
      <a:lvl4pPr marL="809625"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4pPr>
      <a:lvl5pPr marL="107950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3" Type="http://schemas.openxmlformats.org/officeDocument/2006/relationships/hyperlink" Target="mailto:hlp.cyp-programme@nhs.net" TargetMode="External"/><Relationship Id="rId2" Type="http://schemas.openxmlformats.org/officeDocument/2006/relationships/hyperlink" Target="https://www.healthylondon.org/resource/primary-care-children-young-peoples-toolkit/PCN/" TargetMode="Externa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9.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9.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9.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3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19" y="1780720"/>
            <a:ext cx="8651501" cy="2224343"/>
          </a:xfrm>
        </p:spPr>
        <p:txBody>
          <a:bodyPr/>
          <a:lstStyle/>
          <a:p>
            <a:r>
              <a:rPr lang="en-GB" dirty="0"/>
              <a:t>Primary Care Networks for Children and Young People</a:t>
            </a:r>
          </a:p>
        </p:txBody>
      </p:sp>
      <p:sp>
        <p:nvSpPr>
          <p:cNvPr id="3" name="Text Placeholder 2"/>
          <p:cNvSpPr>
            <a:spLocks noGrp="1"/>
          </p:cNvSpPr>
          <p:nvPr>
            <p:ph type="body" sz="quarter" idx="10"/>
          </p:nvPr>
        </p:nvSpPr>
        <p:spPr>
          <a:xfrm>
            <a:off x="240980" y="2869330"/>
            <a:ext cx="7344815" cy="936873"/>
          </a:xfrm>
        </p:spPr>
        <p:txBody>
          <a:bodyPr>
            <a:normAutofit fontScale="70000" lnSpcReduction="20000"/>
          </a:bodyPr>
          <a:lstStyle/>
          <a:p>
            <a:endParaRPr lang="en-GB" dirty="0"/>
          </a:p>
          <a:p>
            <a:endParaRPr lang="en-GB" dirty="0"/>
          </a:p>
          <a:p>
            <a:r>
              <a:rPr lang="en-GB" dirty="0"/>
              <a:t>Additional resources developed by PCN Task and Finish Group 2019</a:t>
            </a:r>
          </a:p>
        </p:txBody>
      </p:sp>
    </p:spTree>
    <p:extLst>
      <p:ext uri="{BB962C8B-B14F-4D97-AF65-F5344CB8AC3E}">
        <p14:creationId xmlns:p14="http://schemas.microsoft.com/office/powerpoint/2010/main" val="1128683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07504" y="188916"/>
            <a:ext cx="8797322" cy="503783"/>
          </a:xfrm>
          <a:solidFill>
            <a:srgbClr val="0072C6"/>
          </a:solidFill>
        </p:spPr>
        <p:txBody>
          <a:bodyPr lIns="91352" tIns="45680" rIns="91352" bIns="45680"/>
          <a:lstStyle/>
          <a:p>
            <a:r>
              <a:rPr lang="en-GB" dirty="0"/>
              <a:t>Task and finish group information and membership</a:t>
            </a:r>
          </a:p>
        </p:txBody>
      </p:sp>
      <p:sp>
        <p:nvSpPr>
          <p:cNvPr id="2" name="TextBox 1">
            <a:extLst>
              <a:ext uri="{FF2B5EF4-FFF2-40B4-BE49-F238E27FC236}">
                <a16:creationId xmlns:a16="http://schemas.microsoft.com/office/drawing/2014/main" id="{35CACDD4-54F7-46D9-AAA1-C93BCACD3FB5}"/>
              </a:ext>
            </a:extLst>
          </p:cNvPr>
          <p:cNvSpPr txBox="1"/>
          <p:nvPr/>
        </p:nvSpPr>
        <p:spPr>
          <a:xfrm>
            <a:off x="174578" y="692696"/>
            <a:ext cx="8797322" cy="1077218"/>
          </a:xfrm>
          <a:prstGeom prst="rect">
            <a:avLst/>
          </a:prstGeom>
          <a:noFill/>
        </p:spPr>
        <p:txBody>
          <a:bodyPr wrap="square" rtlCol="0">
            <a:spAutoFit/>
          </a:bodyPr>
          <a:lstStyle/>
          <a:p>
            <a:r>
              <a:rPr lang="en-GB" sz="1600" dirty="0"/>
              <a:t>The Task &amp; Finish Group (TFG) met three times – in January, March and June 2019.</a:t>
            </a:r>
          </a:p>
          <a:p>
            <a:r>
              <a:rPr lang="en-GB" sz="1600" dirty="0"/>
              <a:t>Its work built on ideas and principles previously developed at a workshop in March 2018 and subsequent round-table discussions as part of a Children and Young People’s event in June 2018. The list below includes those who attended the TFG and/or the preliminary workshop. </a:t>
            </a:r>
          </a:p>
        </p:txBody>
      </p:sp>
      <p:graphicFrame>
        <p:nvGraphicFramePr>
          <p:cNvPr id="5" name="Table 2">
            <a:extLst>
              <a:ext uri="{FF2B5EF4-FFF2-40B4-BE49-F238E27FC236}">
                <a16:creationId xmlns:a16="http://schemas.microsoft.com/office/drawing/2014/main" id="{502AC509-0472-4C29-B7DE-AC9DECFD83F6}"/>
              </a:ext>
            </a:extLst>
          </p:cNvPr>
          <p:cNvGraphicFramePr>
            <a:graphicFrameLocks noGrp="1"/>
          </p:cNvGraphicFramePr>
          <p:nvPr>
            <p:extLst>
              <p:ext uri="{D42A27DB-BD31-4B8C-83A1-F6EECF244321}">
                <p14:modId xmlns:p14="http://schemas.microsoft.com/office/powerpoint/2010/main" val="1421283060"/>
              </p:ext>
            </p:extLst>
          </p:nvPr>
        </p:nvGraphicFramePr>
        <p:xfrm>
          <a:off x="174578" y="1700075"/>
          <a:ext cx="4332826" cy="5141341"/>
        </p:xfrm>
        <a:graphic>
          <a:graphicData uri="http://schemas.openxmlformats.org/drawingml/2006/table">
            <a:tbl>
              <a:tblPr firstRow="1" bandRow="1">
                <a:tableStyleId>{5C22544A-7EE6-4342-B048-85BDC9FD1C3A}</a:tableStyleId>
              </a:tblPr>
              <a:tblGrid>
                <a:gridCol w="1445094">
                  <a:extLst>
                    <a:ext uri="{9D8B030D-6E8A-4147-A177-3AD203B41FA5}">
                      <a16:colId xmlns:a16="http://schemas.microsoft.com/office/drawing/2014/main" val="2256662007"/>
                    </a:ext>
                  </a:extLst>
                </a:gridCol>
                <a:gridCol w="2887732">
                  <a:extLst>
                    <a:ext uri="{9D8B030D-6E8A-4147-A177-3AD203B41FA5}">
                      <a16:colId xmlns:a16="http://schemas.microsoft.com/office/drawing/2014/main" val="4083751869"/>
                    </a:ext>
                  </a:extLst>
                </a:gridCol>
              </a:tblGrid>
              <a:tr h="264154">
                <a:tc>
                  <a:txBody>
                    <a:bodyPr/>
                    <a:lstStyle/>
                    <a:p>
                      <a:r>
                        <a:rPr lang="en-GB" sz="900" dirty="0"/>
                        <a:t>Name </a:t>
                      </a:r>
                    </a:p>
                  </a:txBody>
                  <a:tcPr/>
                </a:tc>
                <a:tc>
                  <a:txBody>
                    <a:bodyPr/>
                    <a:lstStyle/>
                    <a:p>
                      <a:r>
                        <a:rPr lang="en-GB" sz="900" dirty="0"/>
                        <a:t>Affiliation</a:t>
                      </a:r>
                    </a:p>
                  </a:txBody>
                  <a:tcPr/>
                </a:tc>
                <a:extLst>
                  <a:ext uri="{0D108BD9-81ED-4DB2-BD59-A6C34878D82A}">
                    <a16:rowId xmlns:a16="http://schemas.microsoft.com/office/drawing/2014/main" val="1359375469"/>
                  </a:ext>
                </a:extLst>
              </a:tr>
              <a:tr h="330824">
                <a:tc>
                  <a:txBody>
                    <a:bodyPr/>
                    <a:lstStyle/>
                    <a:p>
                      <a:r>
                        <a:rPr lang="en-GB" sz="900" dirty="0"/>
                        <a:t>Sharafat Ali</a:t>
                      </a:r>
                    </a:p>
                  </a:txBody>
                  <a:tcPr/>
                </a:tc>
                <a:tc>
                  <a:txBody>
                    <a:bodyPr/>
                    <a:lstStyle/>
                    <a:p>
                      <a:r>
                        <a:rPr lang="en-GB" sz="900" dirty="0"/>
                        <a:t>West London NHS Trust</a:t>
                      </a:r>
                    </a:p>
                  </a:txBody>
                  <a:tcPr/>
                </a:tc>
                <a:extLst>
                  <a:ext uri="{0D108BD9-81ED-4DB2-BD59-A6C34878D82A}">
                    <a16:rowId xmlns:a16="http://schemas.microsoft.com/office/drawing/2014/main" val="2078240845"/>
                  </a:ext>
                </a:extLst>
              </a:tr>
              <a:tr h="330824">
                <a:tc>
                  <a:txBody>
                    <a:bodyPr/>
                    <a:lstStyle/>
                    <a:p>
                      <a:r>
                        <a:rPr lang="en-GB" sz="900" dirty="0"/>
                        <a:t>Dr Oliver Anglin</a:t>
                      </a:r>
                    </a:p>
                  </a:txBody>
                  <a:tcPr/>
                </a:tc>
                <a:tc>
                  <a:txBody>
                    <a:bodyPr/>
                    <a:lstStyle/>
                    <a:p>
                      <a:r>
                        <a:rPr lang="en-GB" sz="900" dirty="0"/>
                        <a:t>North London Health &amp; Care Partners</a:t>
                      </a:r>
                    </a:p>
                  </a:txBody>
                  <a:tcPr/>
                </a:tc>
                <a:extLst>
                  <a:ext uri="{0D108BD9-81ED-4DB2-BD59-A6C34878D82A}">
                    <a16:rowId xmlns:a16="http://schemas.microsoft.com/office/drawing/2014/main" val="1355259990"/>
                  </a:ext>
                </a:extLst>
              </a:tr>
              <a:tr h="330824">
                <a:tc>
                  <a:txBody>
                    <a:bodyPr/>
                    <a:lstStyle/>
                    <a:p>
                      <a:r>
                        <a:rPr lang="en-GB" sz="900" dirty="0"/>
                        <a:t>Keziah Bowers</a:t>
                      </a:r>
                    </a:p>
                  </a:txBody>
                  <a:tcPr/>
                </a:tc>
                <a:tc>
                  <a:txBody>
                    <a:bodyPr/>
                    <a:lstStyle/>
                    <a:p>
                      <a:r>
                        <a:rPr lang="en-GB" sz="900" dirty="0"/>
                        <a:t>NHS Islington CCG</a:t>
                      </a:r>
                    </a:p>
                  </a:txBody>
                  <a:tcPr/>
                </a:tc>
                <a:extLst>
                  <a:ext uri="{0D108BD9-81ED-4DB2-BD59-A6C34878D82A}">
                    <a16:rowId xmlns:a16="http://schemas.microsoft.com/office/drawing/2014/main" val="3512878451"/>
                  </a:ext>
                </a:extLst>
              </a:tr>
              <a:tr h="330824">
                <a:tc>
                  <a:txBody>
                    <a:bodyPr/>
                    <a:lstStyle/>
                    <a:p>
                      <a:r>
                        <a:rPr lang="en-GB" sz="900" dirty="0"/>
                        <a:t>Dr Fran </a:t>
                      </a:r>
                      <a:r>
                        <a:rPr lang="en-GB" sz="900" dirty="0" err="1"/>
                        <a:t>Cleugh</a:t>
                      </a:r>
                      <a:endParaRPr lang="en-GB" sz="900" dirty="0"/>
                    </a:p>
                  </a:txBody>
                  <a:tcPr/>
                </a:tc>
                <a:tc>
                  <a:txBody>
                    <a:bodyPr/>
                    <a:lstStyle/>
                    <a:p>
                      <a:r>
                        <a:rPr lang="en-GB" sz="900" dirty="0"/>
                        <a:t>Imperial College Healthcare NHS Trust </a:t>
                      </a:r>
                    </a:p>
                  </a:txBody>
                  <a:tcPr/>
                </a:tc>
                <a:extLst>
                  <a:ext uri="{0D108BD9-81ED-4DB2-BD59-A6C34878D82A}">
                    <a16:rowId xmlns:a16="http://schemas.microsoft.com/office/drawing/2014/main" val="3157131285"/>
                  </a:ext>
                </a:extLst>
              </a:tr>
              <a:tr h="331482">
                <a:tc>
                  <a:txBody>
                    <a:bodyPr/>
                    <a:lstStyle/>
                    <a:p>
                      <a:r>
                        <a:rPr lang="en-GB" sz="900" dirty="0"/>
                        <a:t>Dr Virginia Davies</a:t>
                      </a:r>
                    </a:p>
                  </a:txBody>
                  <a:tcPr/>
                </a:tc>
                <a:tc>
                  <a:txBody>
                    <a:bodyPr/>
                    <a:lstStyle/>
                    <a:p>
                      <a:r>
                        <a:rPr lang="en-GB" sz="900" dirty="0"/>
                        <a:t>South London &amp; the Maudsley NHS Foundation Trust</a:t>
                      </a:r>
                    </a:p>
                  </a:txBody>
                  <a:tcPr/>
                </a:tc>
                <a:extLst>
                  <a:ext uri="{0D108BD9-81ED-4DB2-BD59-A6C34878D82A}">
                    <a16:rowId xmlns:a16="http://schemas.microsoft.com/office/drawing/2014/main" val="3886929237"/>
                  </a:ext>
                </a:extLst>
              </a:tr>
              <a:tr h="330824">
                <a:tc>
                  <a:txBody>
                    <a:bodyPr/>
                    <a:lstStyle/>
                    <a:p>
                      <a:r>
                        <a:rPr lang="en-GB" sz="900" dirty="0"/>
                        <a:t>Dr Rhiannon England</a:t>
                      </a:r>
                    </a:p>
                  </a:txBody>
                  <a:tcPr/>
                </a:tc>
                <a:tc>
                  <a:txBody>
                    <a:bodyPr/>
                    <a:lstStyle/>
                    <a:p>
                      <a:r>
                        <a:rPr lang="en-GB" sz="900" dirty="0"/>
                        <a:t>GP City &amp; Hackney</a:t>
                      </a:r>
                    </a:p>
                  </a:txBody>
                  <a:tcPr/>
                </a:tc>
                <a:extLst>
                  <a:ext uri="{0D108BD9-81ED-4DB2-BD59-A6C34878D82A}">
                    <a16:rowId xmlns:a16="http://schemas.microsoft.com/office/drawing/2014/main" val="1240925505"/>
                  </a:ext>
                </a:extLst>
              </a:tr>
              <a:tr h="463153">
                <a:tc>
                  <a:txBody>
                    <a:bodyPr/>
                    <a:lstStyle/>
                    <a:p>
                      <a:r>
                        <a:rPr lang="en-GB" sz="900" dirty="0"/>
                        <a:t>Dr David Finch (Chair)</a:t>
                      </a:r>
                    </a:p>
                  </a:txBody>
                  <a:tcPr/>
                </a:tc>
                <a:tc>
                  <a:txBody>
                    <a:bodyPr/>
                    <a:lstStyle/>
                    <a:p>
                      <a:r>
                        <a:rPr lang="en-GB" sz="900" kern="1200" dirty="0">
                          <a:solidFill>
                            <a:schemeClr val="dk1"/>
                          </a:solidFill>
                          <a:effectLst/>
                          <a:latin typeface="+mn-lt"/>
                          <a:ea typeface="+mn-ea"/>
                          <a:cs typeface="+mn-cs"/>
                        </a:rPr>
                        <a:t>Formerly NW London Medical Director (London Region) NHS England </a:t>
                      </a:r>
                    </a:p>
                  </a:txBody>
                  <a:tcPr/>
                </a:tc>
                <a:extLst>
                  <a:ext uri="{0D108BD9-81ED-4DB2-BD59-A6C34878D82A}">
                    <a16:rowId xmlns:a16="http://schemas.microsoft.com/office/drawing/2014/main" val="3832449729"/>
                  </a:ext>
                </a:extLst>
              </a:tr>
              <a:tr h="331482">
                <a:tc>
                  <a:txBody>
                    <a:bodyPr/>
                    <a:lstStyle/>
                    <a:p>
                      <a:r>
                        <a:rPr lang="en-GB" sz="900" dirty="0"/>
                        <a:t>Ronan Fox</a:t>
                      </a:r>
                    </a:p>
                  </a:txBody>
                  <a:tcPr/>
                </a:tc>
                <a:tc>
                  <a:txBody>
                    <a:bodyPr/>
                    <a:lstStyle/>
                    <a:p>
                      <a:r>
                        <a:rPr lang="en-GB" sz="900" dirty="0"/>
                        <a:t>NHS Redbridge CCG</a:t>
                      </a:r>
                    </a:p>
                  </a:txBody>
                  <a:tcPr/>
                </a:tc>
                <a:extLst>
                  <a:ext uri="{0D108BD9-81ED-4DB2-BD59-A6C34878D82A}">
                    <a16:rowId xmlns:a16="http://schemas.microsoft.com/office/drawing/2014/main" val="2996953938"/>
                  </a:ext>
                </a:extLst>
              </a:tr>
              <a:tr h="331482">
                <a:tc>
                  <a:txBody>
                    <a:bodyPr/>
                    <a:lstStyle/>
                    <a:p>
                      <a:r>
                        <a:rPr lang="en-GB" sz="900" dirty="0"/>
                        <a:t>Dr Jai Ganapathi</a:t>
                      </a:r>
                    </a:p>
                  </a:txBody>
                  <a:tcPr/>
                </a:tc>
                <a:tc>
                  <a:txBody>
                    <a:bodyPr/>
                    <a:lstStyle/>
                    <a:p>
                      <a:r>
                        <a:rPr lang="en-GB" sz="900" dirty="0"/>
                        <a:t>Hillingdon Hospitals NHS Foundation Trust</a:t>
                      </a:r>
                    </a:p>
                  </a:txBody>
                  <a:tcPr/>
                </a:tc>
                <a:extLst>
                  <a:ext uri="{0D108BD9-81ED-4DB2-BD59-A6C34878D82A}">
                    <a16:rowId xmlns:a16="http://schemas.microsoft.com/office/drawing/2014/main" val="665313135"/>
                  </a:ext>
                </a:extLst>
              </a:tr>
              <a:tr h="203989">
                <a:tc>
                  <a:txBody>
                    <a:bodyPr/>
                    <a:lstStyle/>
                    <a:p>
                      <a:r>
                        <a:rPr lang="en-GB" sz="900" dirty="0"/>
                        <a:t>Barbara Gaskell</a:t>
                      </a:r>
                    </a:p>
                  </a:txBody>
                  <a:tcPr/>
                </a:tc>
                <a:tc>
                  <a:txBody>
                    <a:bodyPr/>
                    <a:lstStyle/>
                    <a:p>
                      <a:r>
                        <a:rPr lang="en-GB" sz="900" dirty="0"/>
                        <a:t>Enfield CCG</a:t>
                      </a:r>
                    </a:p>
                  </a:txBody>
                  <a:tcPr/>
                </a:tc>
                <a:extLst>
                  <a:ext uri="{0D108BD9-81ED-4DB2-BD59-A6C34878D82A}">
                    <a16:rowId xmlns:a16="http://schemas.microsoft.com/office/drawing/2014/main" val="2766888545"/>
                  </a:ext>
                </a:extLst>
              </a:tr>
              <a:tr h="330824">
                <a:tc>
                  <a:txBody>
                    <a:bodyPr/>
                    <a:lstStyle/>
                    <a:p>
                      <a:r>
                        <a:rPr lang="en-GB" sz="900" dirty="0"/>
                        <a:t>Diane Hart</a:t>
                      </a:r>
                    </a:p>
                  </a:txBody>
                  <a:tcPr/>
                </a:tc>
                <a:tc>
                  <a:txBody>
                    <a:bodyPr/>
                    <a:lstStyle/>
                    <a:p>
                      <a:r>
                        <a:rPr lang="en-GB" sz="900" dirty="0"/>
                        <a:t>Central and NWL NHS Foundation Trust</a:t>
                      </a:r>
                    </a:p>
                  </a:txBody>
                  <a:tcPr/>
                </a:tc>
                <a:extLst>
                  <a:ext uri="{0D108BD9-81ED-4DB2-BD59-A6C34878D82A}">
                    <a16:rowId xmlns:a16="http://schemas.microsoft.com/office/drawing/2014/main" val="251175138"/>
                  </a:ext>
                </a:extLst>
              </a:tr>
              <a:tr h="330824">
                <a:tc>
                  <a:txBody>
                    <a:bodyPr/>
                    <a:lstStyle/>
                    <a:p>
                      <a:r>
                        <a:rPr lang="en-GB" sz="900" dirty="0"/>
                        <a:t>Dr Jonty </a:t>
                      </a:r>
                      <a:r>
                        <a:rPr lang="en-GB" sz="900" dirty="0" err="1"/>
                        <a:t>Heaversedge</a:t>
                      </a:r>
                      <a:endParaRPr lang="en-GB" sz="900" dirty="0"/>
                    </a:p>
                  </a:txBody>
                  <a:tcPr/>
                </a:tc>
                <a:tc>
                  <a:txBody>
                    <a:bodyPr/>
                    <a:lstStyle/>
                    <a:p>
                      <a:r>
                        <a:rPr lang="en-GB" sz="900" dirty="0"/>
                        <a:t>Formerly NHS England</a:t>
                      </a:r>
                    </a:p>
                  </a:txBody>
                  <a:tcPr/>
                </a:tc>
                <a:extLst>
                  <a:ext uri="{0D108BD9-81ED-4DB2-BD59-A6C34878D82A}">
                    <a16:rowId xmlns:a16="http://schemas.microsoft.com/office/drawing/2014/main" val="1566139243"/>
                  </a:ext>
                </a:extLst>
              </a:tr>
              <a:tr h="330824">
                <a:tc>
                  <a:txBody>
                    <a:bodyPr/>
                    <a:lstStyle/>
                    <a:p>
                      <a:r>
                        <a:rPr lang="en-GB" sz="900" dirty="0"/>
                        <a:t>Georgie Herskovits</a:t>
                      </a:r>
                    </a:p>
                  </a:txBody>
                  <a:tcPr/>
                </a:tc>
                <a:tc>
                  <a:txBody>
                    <a:bodyPr/>
                    <a:lstStyle/>
                    <a:p>
                      <a:r>
                        <a:rPr lang="en-GB" sz="900" dirty="0"/>
                        <a:t>HLP CYP Programme Manager</a:t>
                      </a:r>
                    </a:p>
                  </a:txBody>
                  <a:tcPr/>
                </a:tc>
                <a:extLst>
                  <a:ext uri="{0D108BD9-81ED-4DB2-BD59-A6C34878D82A}">
                    <a16:rowId xmlns:a16="http://schemas.microsoft.com/office/drawing/2014/main" val="1768967479"/>
                  </a:ext>
                </a:extLst>
              </a:tr>
              <a:tr h="263878">
                <a:tc>
                  <a:txBody>
                    <a:bodyPr/>
                    <a:lstStyle/>
                    <a:p>
                      <a:r>
                        <a:rPr lang="en-GB" sz="900" dirty="0"/>
                        <a:t>Christine Kirkpatrick</a:t>
                      </a:r>
                    </a:p>
                  </a:txBody>
                  <a:tcPr/>
                </a:tc>
                <a:tc>
                  <a:txBody>
                    <a:bodyPr/>
                    <a:lstStyle/>
                    <a:p>
                      <a:r>
                        <a:rPr lang="en-GB" sz="900" dirty="0"/>
                        <a:t>HLP CYP Programme Manager</a:t>
                      </a:r>
                    </a:p>
                  </a:txBody>
                  <a:tcPr/>
                </a:tc>
                <a:extLst>
                  <a:ext uri="{0D108BD9-81ED-4DB2-BD59-A6C34878D82A}">
                    <a16:rowId xmlns:a16="http://schemas.microsoft.com/office/drawing/2014/main" val="1641289452"/>
                  </a:ext>
                </a:extLst>
              </a:tr>
              <a:tr h="280518">
                <a:tc>
                  <a:txBody>
                    <a:bodyPr/>
                    <a:lstStyle/>
                    <a:p>
                      <a:r>
                        <a:rPr lang="en-GB" sz="900" dirty="0"/>
                        <a:t>Dr Bob </a:t>
                      </a:r>
                      <a:r>
                        <a:rPr lang="en-GB" sz="900" dirty="0" err="1"/>
                        <a:t>Klaber</a:t>
                      </a:r>
                      <a:endParaRPr lang="en-GB" sz="900" dirty="0"/>
                    </a:p>
                  </a:txBody>
                  <a:tcPr/>
                </a:tc>
                <a:tc>
                  <a:txBody>
                    <a:bodyPr/>
                    <a:lstStyle/>
                    <a:p>
                      <a:r>
                        <a:rPr lang="en-GB" sz="900" dirty="0"/>
                        <a:t>Imperial College Healthcare NHS Trust </a:t>
                      </a:r>
                    </a:p>
                  </a:txBody>
                  <a:tcPr/>
                </a:tc>
                <a:extLst>
                  <a:ext uri="{0D108BD9-81ED-4DB2-BD59-A6C34878D82A}">
                    <a16:rowId xmlns:a16="http://schemas.microsoft.com/office/drawing/2014/main" val="107620471"/>
                  </a:ext>
                </a:extLst>
              </a:tr>
            </a:tbl>
          </a:graphicData>
        </a:graphic>
      </p:graphicFrame>
      <p:graphicFrame>
        <p:nvGraphicFramePr>
          <p:cNvPr id="6" name="Table 2">
            <a:extLst>
              <a:ext uri="{FF2B5EF4-FFF2-40B4-BE49-F238E27FC236}">
                <a16:creationId xmlns:a16="http://schemas.microsoft.com/office/drawing/2014/main" id="{DFEDD351-7F61-4CAE-984E-115E9079BDFA}"/>
              </a:ext>
            </a:extLst>
          </p:cNvPr>
          <p:cNvGraphicFramePr>
            <a:graphicFrameLocks noGrp="1"/>
          </p:cNvGraphicFramePr>
          <p:nvPr>
            <p:extLst>
              <p:ext uri="{D42A27DB-BD31-4B8C-83A1-F6EECF244321}">
                <p14:modId xmlns:p14="http://schemas.microsoft.com/office/powerpoint/2010/main" val="2648134605"/>
              </p:ext>
            </p:extLst>
          </p:nvPr>
        </p:nvGraphicFramePr>
        <p:xfrm>
          <a:off x="4572000" y="1703447"/>
          <a:ext cx="4332826" cy="5127744"/>
        </p:xfrm>
        <a:graphic>
          <a:graphicData uri="http://schemas.openxmlformats.org/drawingml/2006/table">
            <a:tbl>
              <a:tblPr firstRow="1" bandRow="1">
                <a:tableStyleId>{5C22544A-7EE6-4342-B048-85BDC9FD1C3A}</a:tableStyleId>
              </a:tblPr>
              <a:tblGrid>
                <a:gridCol w="1440160">
                  <a:extLst>
                    <a:ext uri="{9D8B030D-6E8A-4147-A177-3AD203B41FA5}">
                      <a16:colId xmlns:a16="http://schemas.microsoft.com/office/drawing/2014/main" val="2256662007"/>
                    </a:ext>
                  </a:extLst>
                </a:gridCol>
                <a:gridCol w="2892666">
                  <a:extLst>
                    <a:ext uri="{9D8B030D-6E8A-4147-A177-3AD203B41FA5}">
                      <a16:colId xmlns:a16="http://schemas.microsoft.com/office/drawing/2014/main" val="4083751869"/>
                    </a:ext>
                  </a:extLst>
                </a:gridCol>
              </a:tblGrid>
              <a:tr h="264354">
                <a:tc>
                  <a:txBody>
                    <a:bodyPr/>
                    <a:lstStyle/>
                    <a:p>
                      <a:r>
                        <a:rPr lang="en-GB" sz="900" dirty="0"/>
                        <a:t>Name </a:t>
                      </a:r>
                    </a:p>
                  </a:txBody>
                  <a:tcPr/>
                </a:tc>
                <a:tc>
                  <a:txBody>
                    <a:bodyPr/>
                    <a:lstStyle/>
                    <a:p>
                      <a:r>
                        <a:rPr lang="en-GB" sz="900" dirty="0"/>
                        <a:t>Affiliation</a:t>
                      </a:r>
                    </a:p>
                  </a:txBody>
                  <a:tcPr/>
                </a:tc>
                <a:extLst>
                  <a:ext uri="{0D108BD9-81ED-4DB2-BD59-A6C34878D82A}">
                    <a16:rowId xmlns:a16="http://schemas.microsoft.com/office/drawing/2014/main" val="1359375469"/>
                  </a:ext>
                </a:extLst>
              </a:tr>
              <a:tr h="264354">
                <a:tc>
                  <a:txBody>
                    <a:bodyPr/>
                    <a:lstStyle/>
                    <a:p>
                      <a:r>
                        <a:rPr lang="en-GB" sz="900" dirty="0"/>
                        <a:t>Rachel </a:t>
                      </a:r>
                      <a:r>
                        <a:rPr lang="en-GB" sz="900" dirty="0" err="1"/>
                        <a:t>Krausz</a:t>
                      </a:r>
                      <a:endParaRPr lang="en-GB" sz="900" dirty="0"/>
                    </a:p>
                  </a:txBody>
                  <a:tcPr/>
                </a:tc>
                <a:tc>
                  <a:txBody>
                    <a:bodyPr/>
                    <a:lstStyle/>
                    <a:p>
                      <a:r>
                        <a:rPr lang="en-GB" sz="900" dirty="0"/>
                        <a:t>Northwest London CCGs</a:t>
                      </a:r>
                    </a:p>
                  </a:txBody>
                  <a:tcPr/>
                </a:tc>
                <a:extLst>
                  <a:ext uri="{0D108BD9-81ED-4DB2-BD59-A6C34878D82A}">
                    <a16:rowId xmlns:a16="http://schemas.microsoft.com/office/drawing/2014/main" val="961707051"/>
                  </a:ext>
                </a:extLst>
              </a:tr>
              <a:tr h="264354">
                <a:tc>
                  <a:txBody>
                    <a:bodyPr/>
                    <a:lstStyle/>
                    <a:p>
                      <a:r>
                        <a:rPr lang="en-GB" sz="900" dirty="0"/>
                        <a:t>Dr Stephanie Lamb</a:t>
                      </a:r>
                    </a:p>
                  </a:txBody>
                  <a:tcPr/>
                </a:tc>
                <a:tc>
                  <a:txBody>
                    <a:bodyPr/>
                    <a:lstStyle/>
                    <a:p>
                      <a:r>
                        <a:rPr lang="en-GB" sz="900" dirty="0"/>
                        <a:t>GP Lambeth and Well Centre, Streatham</a:t>
                      </a:r>
                    </a:p>
                  </a:txBody>
                  <a:tcPr/>
                </a:tc>
                <a:extLst>
                  <a:ext uri="{0D108BD9-81ED-4DB2-BD59-A6C34878D82A}">
                    <a16:rowId xmlns:a16="http://schemas.microsoft.com/office/drawing/2014/main" val="3173187463"/>
                  </a:ext>
                </a:extLst>
              </a:tr>
              <a:tr h="264354">
                <a:tc>
                  <a:txBody>
                    <a:bodyPr/>
                    <a:lstStyle/>
                    <a:p>
                      <a:r>
                        <a:rPr lang="en-GB" sz="900" dirty="0"/>
                        <a:t>Dr Eugenia Lee (Chair)</a:t>
                      </a:r>
                    </a:p>
                  </a:txBody>
                  <a:tcPr/>
                </a:tc>
                <a:tc>
                  <a:txBody>
                    <a:bodyPr/>
                    <a:lstStyle/>
                    <a:p>
                      <a:r>
                        <a:rPr lang="en-GB" sz="900" dirty="0"/>
                        <a:t>GP Greenwich</a:t>
                      </a:r>
                    </a:p>
                  </a:txBody>
                  <a:tcPr/>
                </a:tc>
                <a:extLst>
                  <a:ext uri="{0D108BD9-81ED-4DB2-BD59-A6C34878D82A}">
                    <a16:rowId xmlns:a16="http://schemas.microsoft.com/office/drawing/2014/main" val="3787783393"/>
                  </a:ext>
                </a:extLst>
              </a:tr>
              <a:tr h="264354">
                <a:tc>
                  <a:txBody>
                    <a:bodyPr/>
                    <a:lstStyle/>
                    <a:p>
                      <a:r>
                        <a:rPr lang="en-GB" sz="900" dirty="0"/>
                        <a:t>Dr Chloe Macaulay</a:t>
                      </a:r>
                    </a:p>
                  </a:txBody>
                  <a:tcPr/>
                </a:tc>
                <a:tc>
                  <a:txBody>
                    <a:bodyPr/>
                    <a:lstStyle/>
                    <a:p>
                      <a:r>
                        <a:rPr lang="en-GB" sz="900" dirty="0"/>
                        <a:t>Guy’s and St Thomas NHS Foundation Trust</a:t>
                      </a:r>
                    </a:p>
                  </a:txBody>
                  <a:tcPr/>
                </a:tc>
                <a:extLst>
                  <a:ext uri="{0D108BD9-81ED-4DB2-BD59-A6C34878D82A}">
                    <a16:rowId xmlns:a16="http://schemas.microsoft.com/office/drawing/2014/main" val="1038254810"/>
                  </a:ext>
                </a:extLst>
              </a:tr>
              <a:tr h="264354">
                <a:tc>
                  <a:txBody>
                    <a:bodyPr/>
                    <a:lstStyle/>
                    <a:p>
                      <a:r>
                        <a:rPr lang="en-GB" sz="900" dirty="0"/>
                        <a:t>Suzi McCool</a:t>
                      </a:r>
                    </a:p>
                  </a:txBody>
                  <a:tcPr/>
                </a:tc>
                <a:tc>
                  <a:txBody>
                    <a:bodyPr/>
                    <a:lstStyle/>
                    <a:p>
                      <a:r>
                        <a:rPr lang="en-GB" sz="900" dirty="0"/>
                        <a:t>North London Health &amp; Care Partners</a:t>
                      </a:r>
                    </a:p>
                  </a:txBody>
                  <a:tcPr/>
                </a:tc>
                <a:extLst>
                  <a:ext uri="{0D108BD9-81ED-4DB2-BD59-A6C34878D82A}">
                    <a16:rowId xmlns:a16="http://schemas.microsoft.com/office/drawing/2014/main" val="4290705997"/>
                  </a:ext>
                </a:extLst>
              </a:tr>
              <a:tr h="264354">
                <a:tc>
                  <a:txBody>
                    <a:bodyPr/>
                    <a:lstStyle/>
                    <a:p>
                      <a:r>
                        <a:rPr lang="en-GB" sz="900" dirty="0"/>
                        <a:t>Dr Niamh McLaughlin</a:t>
                      </a:r>
                    </a:p>
                  </a:txBody>
                  <a:tcPr/>
                </a:tc>
                <a:tc>
                  <a:txBody>
                    <a:bodyPr/>
                    <a:lstStyle/>
                    <a:p>
                      <a:r>
                        <a:rPr lang="en-GB" sz="900" dirty="0"/>
                        <a:t>GP Central London</a:t>
                      </a:r>
                    </a:p>
                  </a:txBody>
                  <a:tcPr/>
                </a:tc>
                <a:extLst>
                  <a:ext uri="{0D108BD9-81ED-4DB2-BD59-A6C34878D82A}">
                    <a16:rowId xmlns:a16="http://schemas.microsoft.com/office/drawing/2014/main" val="2408005915"/>
                  </a:ext>
                </a:extLst>
              </a:tr>
              <a:tr h="264354">
                <a:tc>
                  <a:txBody>
                    <a:bodyPr/>
                    <a:lstStyle/>
                    <a:p>
                      <a:r>
                        <a:rPr lang="en-GB" sz="900" dirty="0" err="1"/>
                        <a:t>Rehan</a:t>
                      </a:r>
                      <a:r>
                        <a:rPr lang="en-GB" sz="900" dirty="0"/>
                        <a:t> Qureshi</a:t>
                      </a:r>
                    </a:p>
                  </a:txBody>
                  <a:tcPr/>
                </a:tc>
                <a:tc>
                  <a:txBody>
                    <a:bodyPr/>
                    <a:lstStyle/>
                    <a:p>
                      <a:r>
                        <a:rPr lang="en-GB" sz="900" dirty="0"/>
                        <a:t>Newham CCG</a:t>
                      </a:r>
                    </a:p>
                  </a:txBody>
                  <a:tcPr/>
                </a:tc>
                <a:extLst>
                  <a:ext uri="{0D108BD9-81ED-4DB2-BD59-A6C34878D82A}">
                    <a16:rowId xmlns:a16="http://schemas.microsoft.com/office/drawing/2014/main" val="2885275397"/>
                  </a:ext>
                </a:extLst>
              </a:tr>
              <a:tr h="264354">
                <a:tc>
                  <a:txBody>
                    <a:bodyPr/>
                    <a:lstStyle/>
                    <a:p>
                      <a:r>
                        <a:rPr lang="en-GB" sz="900" dirty="0"/>
                        <a:t>Dr Angelika Razzaque</a:t>
                      </a:r>
                    </a:p>
                  </a:txBody>
                  <a:tcPr/>
                </a:tc>
                <a:tc>
                  <a:txBody>
                    <a:bodyPr/>
                    <a:lstStyle/>
                    <a:p>
                      <a:r>
                        <a:rPr lang="en-GB" sz="900" dirty="0"/>
                        <a:t>GP Lewisham CCG</a:t>
                      </a:r>
                    </a:p>
                  </a:txBody>
                  <a:tcPr/>
                </a:tc>
                <a:extLst>
                  <a:ext uri="{0D108BD9-81ED-4DB2-BD59-A6C34878D82A}">
                    <a16:rowId xmlns:a16="http://schemas.microsoft.com/office/drawing/2014/main" val="3980779646"/>
                  </a:ext>
                </a:extLst>
              </a:tr>
              <a:tr h="325916">
                <a:tc>
                  <a:txBody>
                    <a:bodyPr/>
                    <a:lstStyle/>
                    <a:p>
                      <a:r>
                        <a:rPr lang="en-GB" sz="900" dirty="0"/>
                        <a:t>Emma Rigby</a:t>
                      </a:r>
                    </a:p>
                  </a:txBody>
                  <a:tcPr/>
                </a:tc>
                <a:tc>
                  <a:txBody>
                    <a:bodyPr/>
                    <a:lstStyle/>
                    <a:p>
                      <a:r>
                        <a:rPr lang="en-GB" sz="900" dirty="0"/>
                        <a:t>Association of Young People’s Health</a:t>
                      </a:r>
                    </a:p>
                  </a:txBody>
                  <a:tcPr/>
                </a:tc>
                <a:extLst>
                  <a:ext uri="{0D108BD9-81ED-4DB2-BD59-A6C34878D82A}">
                    <a16:rowId xmlns:a16="http://schemas.microsoft.com/office/drawing/2014/main" val="1331149273"/>
                  </a:ext>
                </a:extLst>
              </a:tr>
              <a:tr h="264354">
                <a:tc>
                  <a:txBody>
                    <a:bodyPr/>
                    <a:lstStyle/>
                    <a:p>
                      <a:r>
                        <a:rPr lang="en-GB" sz="900" dirty="0"/>
                        <a:t>Sam Rostom</a:t>
                      </a:r>
                    </a:p>
                  </a:txBody>
                  <a:tcPr/>
                </a:tc>
                <a:tc>
                  <a:txBody>
                    <a:bodyPr/>
                    <a:lstStyle/>
                    <a:p>
                      <a:r>
                        <a:rPr lang="en-GB" sz="900" dirty="0"/>
                        <a:t>North London Health &amp; Care Partners</a:t>
                      </a:r>
                    </a:p>
                  </a:txBody>
                  <a:tcPr/>
                </a:tc>
                <a:extLst>
                  <a:ext uri="{0D108BD9-81ED-4DB2-BD59-A6C34878D82A}">
                    <a16:rowId xmlns:a16="http://schemas.microsoft.com/office/drawing/2014/main" val="50885034"/>
                  </a:ext>
                </a:extLst>
              </a:tr>
              <a:tr h="264354">
                <a:tc>
                  <a:txBody>
                    <a:bodyPr/>
                    <a:lstStyle/>
                    <a:p>
                      <a:r>
                        <a:rPr lang="en-GB" sz="900" dirty="0"/>
                        <a:t>Jonathan Sampson</a:t>
                      </a:r>
                    </a:p>
                  </a:txBody>
                  <a:tcPr/>
                </a:tc>
                <a:tc>
                  <a:txBody>
                    <a:bodyPr/>
                    <a:lstStyle/>
                    <a:p>
                      <a:r>
                        <a:rPr lang="en-GB" sz="900" dirty="0"/>
                        <a:t>HLP Primary Care Team</a:t>
                      </a:r>
                    </a:p>
                  </a:txBody>
                  <a:tcPr/>
                </a:tc>
                <a:extLst>
                  <a:ext uri="{0D108BD9-81ED-4DB2-BD59-A6C34878D82A}">
                    <a16:rowId xmlns:a16="http://schemas.microsoft.com/office/drawing/2014/main" val="4097593557"/>
                  </a:ext>
                </a:extLst>
              </a:tr>
              <a:tr h="325916">
                <a:tc>
                  <a:txBody>
                    <a:bodyPr/>
                    <a:lstStyle/>
                    <a:p>
                      <a:r>
                        <a:rPr lang="en-GB" sz="900" dirty="0"/>
                        <a:t>Mando Watson</a:t>
                      </a:r>
                    </a:p>
                  </a:txBody>
                  <a:tcPr/>
                </a:tc>
                <a:tc>
                  <a:txBody>
                    <a:bodyPr/>
                    <a:lstStyle/>
                    <a:p>
                      <a:r>
                        <a:rPr lang="en-GB" sz="900" dirty="0"/>
                        <a:t>Imperial College Healthcare NHS Trust </a:t>
                      </a:r>
                    </a:p>
                  </a:txBody>
                  <a:tcPr/>
                </a:tc>
                <a:extLst>
                  <a:ext uri="{0D108BD9-81ED-4DB2-BD59-A6C34878D82A}">
                    <a16:rowId xmlns:a16="http://schemas.microsoft.com/office/drawing/2014/main" val="1324385234"/>
                  </a:ext>
                </a:extLst>
              </a:tr>
              <a:tr h="325916">
                <a:tc>
                  <a:txBody>
                    <a:bodyPr/>
                    <a:lstStyle/>
                    <a:p>
                      <a:r>
                        <a:rPr lang="en-GB" sz="900" dirty="0"/>
                        <a:t>Kirsten Watters</a:t>
                      </a:r>
                    </a:p>
                  </a:txBody>
                  <a:tcPr/>
                </a:tc>
                <a:tc>
                  <a:txBody>
                    <a:bodyPr/>
                    <a:lstStyle/>
                    <a:p>
                      <a:r>
                        <a:rPr lang="en-GB" sz="900" dirty="0"/>
                        <a:t>Director of Public Health, Southwark</a:t>
                      </a:r>
                    </a:p>
                  </a:txBody>
                  <a:tcPr/>
                </a:tc>
                <a:extLst>
                  <a:ext uri="{0D108BD9-81ED-4DB2-BD59-A6C34878D82A}">
                    <a16:rowId xmlns:a16="http://schemas.microsoft.com/office/drawing/2014/main" val="771274701"/>
                  </a:ext>
                </a:extLst>
              </a:tr>
              <a:tr h="325916">
                <a:tc>
                  <a:txBody>
                    <a:bodyPr/>
                    <a:lstStyle/>
                    <a:p>
                      <a:r>
                        <a:rPr lang="en-GB" sz="900" dirty="0"/>
                        <a:t>Anne </a:t>
                      </a:r>
                      <a:r>
                        <a:rPr lang="en-GB" sz="900" dirty="0" err="1"/>
                        <a:t>Whately</a:t>
                      </a:r>
                      <a:r>
                        <a:rPr lang="en-GB" sz="900" dirty="0"/>
                        <a:t> </a:t>
                      </a:r>
                    </a:p>
                  </a:txBody>
                  <a:tcPr/>
                </a:tc>
                <a:tc>
                  <a:txBody>
                    <a:bodyPr/>
                    <a:lstStyle/>
                    <a:p>
                      <a:r>
                        <a:rPr lang="en-GB" sz="900" dirty="0"/>
                        <a:t>Central London Community Healthcare NHS Trust</a:t>
                      </a:r>
                    </a:p>
                  </a:txBody>
                  <a:tcPr/>
                </a:tc>
                <a:extLst>
                  <a:ext uri="{0D108BD9-81ED-4DB2-BD59-A6C34878D82A}">
                    <a16:rowId xmlns:a16="http://schemas.microsoft.com/office/drawing/2014/main" val="1108814083"/>
                  </a:ext>
                </a:extLst>
              </a:tr>
              <a:tr h="325916">
                <a:tc>
                  <a:txBody>
                    <a:bodyPr/>
                    <a:lstStyle/>
                    <a:p>
                      <a:r>
                        <a:rPr lang="en-GB" sz="900" dirty="0"/>
                        <a:t>Dr Ingrid Wolfe</a:t>
                      </a:r>
                    </a:p>
                  </a:txBody>
                  <a:tcPr/>
                </a:tc>
                <a:tc>
                  <a:txBody>
                    <a:bodyPr/>
                    <a:lstStyle/>
                    <a:p>
                      <a:r>
                        <a:rPr lang="en-GB" sz="900" dirty="0"/>
                        <a:t>Children and Young People’s Health Partnership</a:t>
                      </a:r>
                    </a:p>
                  </a:txBody>
                  <a:tcPr/>
                </a:tc>
                <a:extLst>
                  <a:ext uri="{0D108BD9-81ED-4DB2-BD59-A6C34878D82A}">
                    <a16:rowId xmlns:a16="http://schemas.microsoft.com/office/drawing/2014/main" val="1766877331"/>
                  </a:ext>
                </a:extLst>
              </a:tr>
              <a:tr h="325916">
                <a:tc>
                  <a:txBody>
                    <a:bodyPr/>
                    <a:lstStyle/>
                    <a:p>
                      <a:r>
                        <a:rPr lang="en-GB" sz="900" dirty="0"/>
                        <a:t>Funmi Worrell</a:t>
                      </a:r>
                    </a:p>
                  </a:txBody>
                  <a:tcPr/>
                </a:tc>
                <a:tc>
                  <a:txBody>
                    <a:bodyPr/>
                    <a:lstStyle/>
                    <a:p>
                      <a:r>
                        <a:rPr lang="en-GB" sz="900" dirty="0"/>
                        <a:t>HLP Primary Care Programme Manager</a:t>
                      </a:r>
                    </a:p>
                  </a:txBody>
                  <a:tcPr/>
                </a:tc>
                <a:extLst>
                  <a:ext uri="{0D108BD9-81ED-4DB2-BD59-A6C34878D82A}">
                    <a16:rowId xmlns:a16="http://schemas.microsoft.com/office/drawing/2014/main" val="4229642343"/>
                  </a:ext>
                </a:extLst>
              </a:tr>
              <a:tr h="264354">
                <a:tc>
                  <a:txBody>
                    <a:bodyPr/>
                    <a:lstStyle/>
                    <a:p>
                      <a:r>
                        <a:rPr lang="en-GB" sz="900" dirty="0"/>
                        <a:t>Geralyn Wynne</a:t>
                      </a:r>
                    </a:p>
                  </a:txBody>
                  <a:tcPr/>
                </a:tc>
                <a:tc>
                  <a:txBody>
                    <a:bodyPr/>
                    <a:lstStyle/>
                    <a:p>
                      <a:r>
                        <a:rPr lang="en-GB" sz="900" dirty="0"/>
                        <a:t>Northwest London STP</a:t>
                      </a:r>
                    </a:p>
                  </a:txBody>
                  <a:tcPr/>
                </a:tc>
                <a:extLst>
                  <a:ext uri="{0D108BD9-81ED-4DB2-BD59-A6C34878D82A}">
                    <a16:rowId xmlns:a16="http://schemas.microsoft.com/office/drawing/2014/main" val="4252010325"/>
                  </a:ext>
                </a:extLst>
              </a:tr>
            </a:tbl>
          </a:graphicData>
        </a:graphic>
      </p:graphicFrame>
    </p:spTree>
    <p:extLst>
      <p:ext uri="{BB962C8B-B14F-4D97-AF65-F5344CB8AC3E}">
        <p14:creationId xmlns:p14="http://schemas.microsoft.com/office/powerpoint/2010/main" val="1728135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07504" y="188916"/>
            <a:ext cx="8797322" cy="503783"/>
          </a:xfrm>
          <a:solidFill>
            <a:srgbClr val="0072C6"/>
          </a:solidFill>
        </p:spPr>
        <p:txBody>
          <a:bodyPr lIns="91352" tIns="45680" rIns="91352" bIns="45680"/>
          <a:lstStyle/>
          <a:p>
            <a:r>
              <a:rPr lang="en-GB" dirty="0"/>
              <a:t>More information</a:t>
            </a:r>
          </a:p>
        </p:txBody>
      </p:sp>
      <p:sp>
        <p:nvSpPr>
          <p:cNvPr id="2" name="TextBox 1">
            <a:extLst>
              <a:ext uri="{FF2B5EF4-FFF2-40B4-BE49-F238E27FC236}">
                <a16:creationId xmlns:a16="http://schemas.microsoft.com/office/drawing/2014/main" id="{085C5198-498B-4FAD-81DE-838E082B8DD7}"/>
              </a:ext>
            </a:extLst>
          </p:cNvPr>
          <p:cNvSpPr txBox="1"/>
          <p:nvPr/>
        </p:nvSpPr>
        <p:spPr>
          <a:xfrm>
            <a:off x="539552" y="2852936"/>
            <a:ext cx="8064896" cy="923330"/>
          </a:xfrm>
          <a:prstGeom prst="rect">
            <a:avLst/>
          </a:prstGeom>
          <a:noFill/>
          <a:ln>
            <a:solidFill>
              <a:schemeClr val="accent6"/>
            </a:solidFill>
          </a:ln>
        </p:spPr>
        <p:txBody>
          <a:bodyPr wrap="square" rtlCol="0">
            <a:spAutoFit/>
          </a:bodyPr>
          <a:lstStyle/>
          <a:p>
            <a:pPr algn="ctr"/>
            <a:r>
              <a:rPr lang="en-GB" dirty="0"/>
              <a:t>Further information can be found on the </a:t>
            </a:r>
            <a:r>
              <a:rPr lang="en-GB" dirty="0">
                <a:hlinkClick r:id="rId2"/>
              </a:rPr>
              <a:t>primary care toolkit</a:t>
            </a:r>
            <a:endParaRPr lang="en-GB" dirty="0"/>
          </a:p>
          <a:p>
            <a:pPr algn="ctr"/>
            <a:r>
              <a:rPr lang="en-GB" dirty="0"/>
              <a:t>Please contact the programme team with any additional queries: </a:t>
            </a:r>
          </a:p>
          <a:p>
            <a:pPr algn="ctr"/>
            <a:r>
              <a:rPr lang="en-GB" dirty="0">
                <a:hlinkClick r:id="rId3"/>
              </a:rPr>
              <a:t>hlp.cyp-programme@nhs.net</a:t>
            </a:r>
            <a:r>
              <a:rPr lang="en-GB" dirty="0"/>
              <a:t> </a:t>
            </a:r>
          </a:p>
        </p:txBody>
      </p:sp>
    </p:spTree>
    <p:extLst>
      <p:ext uri="{BB962C8B-B14F-4D97-AF65-F5344CB8AC3E}">
        <p14:creationId xmlns:p14="http://schemas.microsoft.com/office/powerpoint/2010/main" val="718602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a:xfrm>
            <a:off x="6758880" y="6165304"/>
            <a:ext cx="2133600" cy="365125"/>
          </a:xfrm>
        </p:spPr>
        <p:txBody>
          <a:bodyPr/>
          <a:lstStyle/>
          <a:p>
            <a:fld id="{8FC524A1-7B6A-464D-B8BC-8FE2E057339E}" type="slidenum">
              <a:rPr lang="en-GB" smtClean="0">
                <a:solidFill>
                  <a:srgbClr val="3F3F3F">
                    <a:lumMod val="50000"/>
                  </a:srgbClr>
                </a:solidFill>
              </a:rPr>
              <a:pPr/>
              <a:t>2</a:t>
            </a:fld>
            <a:endParaRPr lang="en-GB" dirty="0">
              <a:solidFill>
                <a:srgbClr val="3F3F3F">
                  <a:lumMod val="50000"/>
                </a:srgbClr>
              </a:solidFill>
            </a:endParaRPr>
          </a:p>
        </p:txBody>
      </p:sp>
      <p:sp>
        <p:nvSpPr>
          <p:cNvPr id="5" name="Content Placeholder 4"/>
          <p:cNvSpPr>
            <a:spLocks noGrp="1"/>
          </p:cNvSpPr>
          <p:nvPr>
            <p:ph sz="quarter" idx="15"/>
          </p:nvPr>
        </p:nvSpPr>
        <p:spPr>
          <a:xfrm>
            <a:off x="250825" y="764704"/>
            <a:ext cx="8642350" cy="4967287"/>
          </a:xfrm>
        </p:spPr>
        <p:txBody>
          <a:bodyPr>
            <a:noAutofit/>
          </a:bodyPr>
          <a:lstStyle/>
          <a:p>
            <a:pPr marL="285750" indent="-285750">
              <a:buFont typeface="Arial" pitchFamily="34" charset="0"/>
              <a:buChar char="•"/>
            </a:pPr>
            <a:r>
              <a:rPr lang="en-GB" sz="1400" dirty="0"/>
              <a:t>GP practices want to look after the children and young people in their area, to ensure that they flourish. In order to do this effectively, the environment and needs of the child or young person need to be considered. </a:t>
            </a:r>
          </a:p>
          <a:p>
            <a:pPr marL="285750" indent="-285750">
              <a:buFont typeface="Arial" pitchFamily="34" charset="0"/>
              <a:buChar char="•"/>
            </a:pPr>
            <a:r>
              <a:rPr lang="en-GB" sz="1400" dirty="0"/>
              <a:t>PCNs need to be aligned to the Next Steps to the Strategic Commissioning Framework, the Long Term Plan and the London Vision: Start Well, Live Well, Age Well. PCNs that work effectively for CYP should provide the ‘start well’ element of this vision, for primary care and community care.</a:t>
            </a:r>
          </a:p>
          <a:p>
            <a:pPr marL="285750" indent="-285750">
              <a:buFont typeface="Arial" pitchFamily="34" charset="0"/>
              <a:buChar char="•"/>
            </a:pPr>
            <a:r>
              <a:rPr lang="en-GB" sz="1400" dirty="0"/>
              <a:t>Determining the components of the network from the start is key. Networked care is not just a healthcare system – networks must include, for example, schools</a:t>
            </a:r>
          </a:p>
          <a:p>
            <a:pPr marL="285750" indent="-285750">
              <a:buFont typeface="Arial" pitchFamily="34" charset="0"/>
              <a:buChar char="•"/>
            </a:pPr>
            <a:r>
              <a:rPr lang="en-GB" sz="1400" dirty="0"/>
              <a:t>New workforce roles are needed to ensure the right people treat the patient at the right time. Competencies for roles needs to be consistent</a:t>
            </a:r>
          </a:p>
          <a:p>
            <a:pPr marL="285750" indent="-285750">
              <a:buFont typeface="Arial" pitchFamily="34" charset="0"/>
              <a:buChar char="•"/>
            </a:pPr>
            <a:r>
              <a:rPr lang="en-GB" sz="1400" dirty="0"/>
              <a:t>The environment created – physical or virtual – needs to be CYP-friendly</a:t>
            </a:r>
          </a:p>
          <a:p>
            <a:pPr marL="285750" indent="-285750">
              <a:buFont typeface="Arial" pitchFamily="34" charset="0"/>
              <a:buChar char="•"/>
            </a:pPr>
            <a:r>
              <a:rPr lang="en-GB" sz="1400" dirty="0"/>
              <a:t>There should be a clear local offer that details everything, including social prescribing, available for CYP locally that GPs and others can access easily</a:t>
            </a:r>
          </a:p>
          <a:p>
            <a:pPr marL="285750" indent="-285750">
              <a:spcAft>
                <a:spcPts val="1200"/>
              </a:spcAft>
              <a:buFont typeface="Arial" pitchFamily="34" charset="0"/>
              <a:buChar char="•"/>
            </a:pPr>
            <a:r>
              <a:rPr lang="en-GB" sz="1400" dirty="0"/>
              <a:t>Higher capacity to deal with CYP at a lower threshold in needed, especially for mental health issues</a:t>
            </a:r>
          </a:p>
          <a:p>
            <a:pPr marL="285750" indent="-285750">
              <a:spcAft>
                <a:spcPts val="1200"/>
              </a:spcAft>
              <a:buFont typeface="Arial" pitchFamily="34" charset="0"/>
              <a:buChar char="•"/>
            </a:pPr>
            <a:r>
              <a:rPr lang="en-GB" sz="1400" dirty="0"/>
              <a:t>There should be a consistent process and message across the area</a:t>
            </a:r>
          </a:p>
          <a:p>
            <a:pPr marL="285750" indent="-285750">
              <a:spcAft>
                <a:spcPts val="1200"/>
              </a:spcAft>
              <a:buFont typeface="Arial" pitchFamily="34" charset="0"/>
              <a:buChar char="•"/>
            </a:pPr>
            <a:r>
              <a:rPr lang="en-GB" sz="1400" dirty="0"/>
              <a:t>The system should allow reciprocity across boundaries so that CYP are not limited to accessing care within their locality </a:t>
            </a:r>
          </a:p>
          <a:p>
            <a:pPr marL="285750" indent="-285750">
              <a:spcAft>
                <a:spcPts val="1200"/>
              </a:spcAft>
              <a:buFont typeface="Arial" pitchFamily="34" charset="0"/>
              <a:buChar char="•"/>
            </a:pPr>
            <a:r>
              <a:rPr lang="en-GB" sz="1400" dirty="0"/>
              <a:t>It should support delivery and training needs of staff</a:t>
            </a:r>
          </a:p>
        </p:txBody>
      </p:sp>
      <p:pic>
        <p:nvPicPr>
          <p:cNvPr id="6"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367" t="19307" r="75041" b="69266"/>
          <a:stretch/>
        </p:blipFill>
        <p:spPr bwMode="auto">
          <a:xfrm>
            <a:off x="172100" y="836712"/>
            <a:ext cx="370948" cy="316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367" t="19307" r="75041" b="69266"/>
          <a:stretch/>
        </p:blipFill>
        <p:spPr bwMode="auto">
          <a:xfrm>
            <a:off x="166115" y="1340768"/>
            <a:ext cx="370948" cy="316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367" t="19307" r="75041" b="69266"/>
          <a:stretch/>
        </p:blipFill>
        <p:spPr bwMode="auto">
          <a:xfrm>
            <a:off x="172100" y="2181962"/>
            <a:ext cx="370948" cy="316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367" t="19307" r="75041" b="69266"/>
          <a:stretch/>
        </p:blipFill>
        <p:spPr bwMode="auto">
          <a:xfrm>
            <a:off x="176556" y="2686018"/>
            <a:ext cx="370948" cy="316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367" t="19307" r="75041" b="69266"/>
          <a:stretch/>
        </p:blipFill>
        <p:spPr bwMode="auto">
          <a:xfrm>
            <a:off x="172100" y="5134290"/>
            <a:ext cx="370948" cy="316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367" t="19307" r="75041" b="69266"/>
          <a:stretch/>
        </p:blipFill>
        <p:spPr bwMode="auto">
          <a:xfrm>
            <a:off x="172100" y="3262082"/>
            <a:ext cx="370948" cy="316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367" t="19307" r="75041" b="69266"/>
          <a:stretch/>
        </p:blipFill>
        <p:spPr bwMode="auto">
          <a:xfrm>
            <a:off x="172100" y="4198186"/>
            <a:ext cx="370948" cy="316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367" t="19307" r="75041" b="69266"/>
          <a:stretch/>
        </p:blipFill>
        <p:spPr bwMode="auto">
          <a:xfrm>
            <a:off x="166115" y="4630234"/>
            <a:ext cx="370948" cy="316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367" t="19307" r="75041" b="69266"/>
          <a:stretch/>
        </p:blipFill>
        <p:spPr bwMode="auto">
          <a:xfrm>
            <a:off x="168604" y="5710354"/>
            <a:ext cx="370948" cy="316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a:extLst>
              <a:ext uri="{FF2B5EF4-FFF2-40B4-BE49-F238E27FC236}">
                <a16:creationId xmlns:a16="http://schemas.microsoft.com/office/drawing/2014/main" id="{44C39CBF-68E8-4131-8A1E-4D72E5B6F95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367" t="19307" r="75041" b="69266"/>
          <a:stretch/>
        </p:blipFill>
        <p:spPr bwMode="auto">
          <a:xfrm>
            <a:off x="179512" y="3694130"/>
            <a:ext cx="370948" cy="316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F0A7A733-B3D1-422F-BA55-182A71D77E80}"/>
              </a:ext>
            </a:extLst>
          </p:cNvPr>
          <p:cNvSpPr txBox="1"/>
          <p:nvPr/>
        </p:nvSpPr>
        <p:spPr>
          <a:xfrm>
            <a:off x="250131" y="6237312"/>
            <a:ext cx="8642350" cy="523220"/>
          </a:xfrm>
          <a:prstGeom prst="rect">
            <a:avLst/>
          </a:prstGeom>
          <a:solidFill>
            <a:schemeClr val="accent1">
              <a:lumMod val="20000"/>
              <a:lumOff val="80000"/>
            </a:schemeClr>
          </a:solidFill>
        </p:spPr>
        <p:txBody>
          <a:bodyPr wrap="square" rtlCol="0">
            <a:spAutoFit/>
          </a:bodyPr>
          <a:lstStyle/>
          <a:p>
            <a:r>
              <a:rPr lang="en-GB" sz="1400" b="1" dirty="0"/>
              <a:t>Start with children when you develop PCNs and the systems you develop will be transformational and generalisable to other population groups</a:t>
            </a:r>
            <a:endParaRPr lang="en-GB" sz="1400" dirty="0"/>
          </a:p>
        </p:txBody>
      </p:sp>
      <p:sp>
        <p:nvSpPr>
          <p:cNvPr id="18" name="Title 17">
            <a:extLst>
              <a:ext uri="{FF2B5EF4-FFF2-40B4-BE49-F238E27FC236}">
                <a16:creationId xmlns:a16="http://schemas.microsoft.com/office/drawing/2014/main" id="{FB09BBED-CD14-4D42-A5AF-2ED45B92D191}"/>
              </a:ext>
            </a:extLst>
          </p:cNvPr>
          <p:cNvSpPr>
            <a:spLocks noGrp="1"/>
          </p:cNvSpPr>
          <p:nvPr>
            <p:ph type="title"/>
          </p:nvPr>
        </p:nvSpPr>
        <p:spPr/>
        <p:txBody>
          <a:bodyPr/>
          <a:lstStyle/>
          <a:p>
            <a:r>
              <a:rPr lang="en-GB" dirty="0"/>
              <a:t>Principles</a:t>
            </a:r>
          </a:p>
        </p:txBody>
      </p:sp>
    </p:spTree>
    <p:extLst>
      <p:ext uri="{BB962C8B-B14F-4D97-AF65-F5344CB8AC3E}">
        <p14:creationId xmlns:p14="http://schemas.microsoft.com/office/powerpoint/2010/main" val="3746670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p:txBody>
          <a:bodyPr/>
          <a:lstStyle/>
          <a:p>
            <a:fld id="{8FC524A1-7B6A-464D-B8BC-8FE2E057339E}" type="slidenum">
              <a:rPr lang="en-GB" smtClean="0">
                <a:solidFill>
                  <a:srgbClr val="3F3F3F">
                    <a:lumMod val="50000"/>
                  </a:srgbClr>
                </a:solidFill>
              </a:rPr>
              <a:pPr/>
              <a:t>3</a:t>
            </a:fld>
            <a:endParaRPr lang="en-GB" dirty="0">
              <a:solidFill>
                <a:srgbClr val="3F3F3F">
                  <a:lumMod val="50000"/>
                </a:srgbClr>
              </a:solidFill>
            </a:endParaRPr>
          </a:p>
        </p:txBody>
      </p:sp>
      <p:sp>
        <p:nvSpPr>
          <p:cNvPr id="5" name="Content Placeholder 4"/>
          <p:cNvSpPr>
            <a:spLocks noGrp="1"/>
          </p:cNvSpPr>
          <p:nvPr>
            <p:ph sz="quarter" idx="15"/>
          </p:nvPr>
        </p:nvSpPr>
        <p:spPr/>
        <p:txBody>
          <a:bodyPr/>
          <a:lstStyle/>
          <a:p>
            <a:pPr marL="285750" indent="-285750">
              <a:buFont typeface="Arial" pitchFamily="34" charset="0"/>
              <a:buChar char="•"/>
            </a:pPr>
            <a:r>
              <a:rPr lang="en-GB" dirty="0"/>
              <a:t>CYP to be seen at a time that suits them and their families: no more missing school </a:t>
            </a:r>
          </a:p>
          <a:p>
            <a:pPr marL="285750" indent="-285750">
              <a:buFont typeface="Arial" pitchFamily="34" charset="0"/>
              <a:buChar char="•"/>
            </a:pPr>
            <a:r>
              <a:rPr lang="en-GB" dirty="0"/>
              <a:t>CYP and parents to have the tools for self care, leading to fewer appointments and more empowerment of the patient</a:t>
            </a:r>
          </a:p>
          <a:p>
            <a:pPr marL="285750" indent="-285750">
              <a:buFont typeface="Arial" pitchFamily="34" charset="0"/>
              <a:buChar char="•"/>
            </a:pPr>
            <a:r>
              <a:rPr lang="en-GB" dirty="0"/>
              <a:t>Patient to be at the centre of services rather than attending different services when it suits those services alone</a:t>
            </a:r>
          </a:p>
          <a:p>
            <a:pPr marL="285750" indent="-285750">
              <a:buFont typeface="Arial" pitchFamily="34" charset="0"/>
              <a:buChar char="•"/>
            </a:pPr>
            <a:r>
              <a:rPr lang="en-GB" dirty="0"/>
              <a:t>Less chance of people “slipping through the net” as key worker/care navigators co-ordinate patients</a:t>
            </a:r>
          </a:p>
          <a:p>
            <a:pPr marL="285750" indent="-285750">
              <a:buFont typeface="Arial" pitchFamily="34" charset="0"/>
              <a:buChar char="•"/>
            </a:pPr>
            <a:r>
              <a:rPr lang="en-GB" dirty="0"/>
              <a:t>More skilled staff working together, leading to motivated staff with improved job satisfaction</a:t>
            </a:r>
          </a:p>
          <a:p>
            <a:pPr marL="285750" indent="-285750">
              <a:buFont typeface="Arial" pitchFamily="34" charset="0"/>
              <a:buChar char="•"/>
            </a:pPr>
            <a:r>
              <a:rPr lang="en-GB" dirty="0"/>
              <a:t>More opportunities for social prescribing</a:t>
            </a:r>
          </a:p>
          <a:p>
            <a:pPr marL="285750" indent="-285750">
              <a:buFont typeface="Arial" pitchFamily="34" charset="0"/>
              <a:buChar char="•"/>
            </a:pPr>
            <a:r>
              <a:rPr lang="en-GB" dirty="0"/>
              <a:t>Improved links with voluntary sector, local authorities, sexual health and mental health services, and easier to link young patients to these services</a:t>
            </a:r>
          </a:p>
          <a:p>
            <a:pPr marL="285750" indent="-285750">
              <a:buFont typeface="Arial" pitchFamily="34" charset="0"/>
              <a:buChar char="•"/>
            </a:pPr>
            <a:r>
              <a:rPr lang="en-GB" dirty="0"/>
              <a:t>With shared care record, less need for patient to repeat their story </a:t>
            </a:r>
          </a:p>
        </p:txBody>
      </p:sp>
      <p:pic>
        <p:nvPicPr>
          <p:cNvPr id="6"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367" t="19307" r="75041" b="69266"/>
          <a:stretch/>
        </p:blipFill>
        <p:spPr bwMode="auto">
          <a:xfrm>
            <a:off x="168604" y="2060848"/>
            <a:ext cx="370948" cy="316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367" t="19307" r="75041" b="69266"/>
          <a:stretch/>
        </p:blipFill>
        <p:spPr bwMode="auto">
          <a:xfrm>
            <a:off x="167373" y="2780928"/>
            <a:ext cx="370948" cy="316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367" t="19307" r="75041" b="69266"/>
          <a:stretch/>
        </p:blipFill>
        <p:spPr bwMode="auto">
          <a:xfrm>
            <a:off x="148212" y="3429000"/>
            <a:ext cx="370948" cy="316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367" t="19307" r="75041" b="69266"/>
          <a:stretch/>
        </p:blipFill>
        <p:spPr bwMode="auto">
          <a:xfrm>
            <a:off x="148212" y="4149080"/>
            <a:ext cx="370948" cy="316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367" t="19307" r="75041" b="69266"/>
          <a:stretch/>
        </p:blipFill>
        <p:spPr bwMode="auto">
          <a:xfrm>
            <a:off x="168604" y="4797152"/>
            <a:ext cx="370948" cy="316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367" t="19307" r="75041" b="69266"/>
          <a:stretch/>
        </p:blipFill>
        <p:spPr bwMode="auto">
          <a:xfrm>
            <a:off x="148212" y="5301208"/>
            <a:ext cx="370948" cy="316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367" t="19307" r="75041" b="69266"/>
          <a:stretch/>
        </p:blipFill>
        <p:spPr bwMode="auto">
          <a:xfrm>
            <a:off x="144021" y="5949280"/>
            <a:ext cx="370948" cy="316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367" t="19307" r="75041" b="69266"/>
          <a:stretch/>
        </p:blipFill>
        <p:spPr bwMode="auto">
          <a:xfrm>
            <a:off x="167373" y="1340768"/>
            <a:ext cx="370948" cy="316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13">
            <a:extLst>
              <a:ext uri="{FF2B5EF4-FFF2-40B4-BE49-F238E27FC236}">
                <a16:creationId xmlns:a16="http://schemas.microsoft.com/office/drawing/2014/main" id="{34963104-F237-416B-ABAF-60E24E2AC9AC}"/>
              </a:ext>
            </a:extLst>
          </p:cNvPr>
          <p:cNvSpPr>
            <a:spLocks noGrp="1"/>
          </p:cNvSpPr>
          <p:nvPr>
            <p:ph type="title"/>
          </p:nvPr>
        </p:nvSpPr>
        <p:spPr/>
        <p:txBody>
          <a:bodyPr/>
          <a:lstStyle/>
          <a:p>
            <a:r>
              <a:rPr lang="en-GB" dirty="0"/>
              <a:t>What does this really mean for CYP?</a:t>
            </a:r>
          </a:p>
        </p:txBody>
      </p:sp>
    </p:spTree>
    <p:extLst>
      <p:ext uri="{BB962C8B-B14F-4D97-AF65-F5344CB8AC3E}">
        <p14:creationId xmlns:p14="http://schemas.microsoft.com/office/powerpoint/2010/main" val="3701361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5"/>
          <p:cNvSpPr txBox="1">
            <a:spLocks/>
          </p:cNvSpPr>
          <p:nvPr/>
        </p:nvSpPr>
        <p:spPr>
          <a:xfrm>
            <a:off x="250824" y="188913"/>
            <a:ext cx="8785671" cy="503783"/>
          </a:xfrm>
          <a:prstGeom prst="rect">
            <a:avLst/>
          </a:prstGeom>
          <a:solidFill>
            <a:schemeClr val="accent6"/>
          </a:solidFill>
        </p:spPr>
        <p:txBody>
          <a:bodyPr anchor="ctr"/>
          <a:lstStyle>
            <a:lvl1pPr algn="ctr" defTabSz="914400" rtl="0" eaLnBrk="1" latinLnBrk="0" hangingPunct="1">
              <a:spcBef>
                <a:spcPts val="600"/>
              </a:spcBef>
              <a:buNone/>
              <a:defRPr sz="6000" kern="1200" baseline="0">
                <a:solidFill>
                  <a:schemeClr val="bg1"/>
                </a:solidFill>
                <a:latin typeface="+mj-lt"/>
                <a:ea typeface="+mj-ea"/>
                <a:cs typeface="+mj-cs"/>
              </a:defRPr>
            </a:lvl1pPr>
          </a:lstStyle>
          <a:p>
            <a:pPr algn="l"/>
            <a:r>
              <a:rPr lang="en-GB" sz="2800" dirty="0"/>
              <a:t>Key attributes of the CYP model</a:t>
            </a:r>
            <a:endParaRPr lang="en-GB" sz="2800" dirty="0">
              <a:solidFill>
                <a:prstClr val="white"/>
              </a:solidFill>
            </a:endParaRPr>
          </a:p>
        </p:txBody>
      </p:sp>
      <p:graphicFrame>
        <p:nvGraphicFramePr>
          <p:cNvPr id="2" name="Diagram 1"/>
          <p:cNvGraphicFramePr/>
          <p:nvPr>
            <p:extLst>
              <p:ext uri="{D42A27DB-BD31-4B8C-83A1-F6EECF244321}">
                <p14:modId xmlns:p14="http://schemas.microsoft.com/office/powerpoint/2010/main" val="1344330121"/>
              </p:ext>
            </p:extLst>
          </p:nvPr>
        </p:nvGraphicFramePr>
        <p:xfrm>
          <a:off x="329368" y="764704"/>
          <a:ext cx="8707127" cy="6048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1028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a:xfrm>
            <a:off x="6758880" y="6165304"/>
            <a:ext cx="2133600" cy="365125"/>
          </a:xfrm>
        </p:spPr>
        <p:txBody>
          <a:bodyPr/>
          <a:lstStyle/>
          <a:p>
            <a:fld id="{8FC524A1-7B6A-464D-B8BC-8FE2E057339E}" type="slidenum">
              <a:rPr lang="en-GB" smtClean="0">
                <a:solidFill>
                  <a:srgbClr val="3F3F3F">
                    <a:lumMod val="50000"/>
                  </a:srgbClr>
                </a:solidFill>
              </a:rPr>
              <a:pPr/>
              <a:t>5</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556793"/>
            <a:ext cx="8642350" cy="3024336"/>
          </a:xfrm>
          <a:ln>
            <a:solidFill>
              <a:schemeClr val="accent6"/>
            </a:solidFill>
          </a:ln>
        </p:spPr>
        <p:txBody>
          <a:bodyPr>
            <a:noAutofit/>
          </a:bodyPr>
          <a:lstStyle/>
          <a:p>
            <a:r>
              <a:rPr lang="en-GB" sz="2400" dirty="0"/>
              <a:t>The following diagrams show the suggested links that a PCN could form to ensure effective and holistic care for CYP.</a:t>
            </a:r>
          </a:p>
          <a:p>
            <a:r>
              <a:rPr lang="en-GB" sz="2400" dirty="0"/>
              <a:t>The content is similar between both types of diagram: the concentric circles indicate professionals or groups who should be included in the immediate team and those who may be linked in as part of a wider multi-disciplinary team, plus key attributes of the system. </a:t>
            </a:r>
          </a:p>
        </p:txBody>
      </p:sp>
      <p:sp>
        <p:nvSpPr>
          <p:cNvPr id="17" name="Title 16">
            <a:extLst>
              <a:ext uri="{FF2B5EF4-FFF2-40B4-BE49-F238E27FC236}">
                <a16:creationId xmlns:a16="http://schemas.microsoft.com/office/drawing/2014/main" id="{9C353226-B8AE-4ADC-86E5-250459C233A8}"/>
              </a:ext>
            </a:extLst>
          </p:cNvPr>
          <p:cNvSpPr>
            <a:spLocks noGrp="1"/>
          </p:cNvSpPr>
          <p:nvPr>
            <p:ph type="title"/>
          </p:nvPr>
        </p:nvSpPr>
        <p:spPr/>
        <p:txBody>
          <a:bodyPr/>
          <a:lstStyle/>
          <a:p>
            <a:r>
              <a:rPr lang="en-GB" dirty="0"/>
              <a:t>PCN linkages and models for CYP</a:t>
            </a:r>
          </a:p>
        </p:txBody>
      </p:sp>
    </p:spTree>
    <p:extLst>
      <p:ext uri="{BB962C8B-B14F-4D97-AF65-F5344CB8AC3E}">
        <p14:creationId xmlns:p14="http://schemas.microsoft.com/office/powerpoint/2010/main" val="1054174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FBDBC-B31B-478E-95E2-010F11F4BBBC}"/>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9BB0768D-AF07-44CF-8E27-26BE7EEED43B}"/>
              </a:ext>
            </a:extLst>
          </p:cNvPr>
          <p:cNvSpPr>
            <a:spLocks noGrp="1"/>
          </p:cNvSpPr>
          <p:nvPr>
            <p:ph type="subTitle" idx="1"/>
          </p:nvPr>
        </p:nvSpPr>
        <p:spPr/>
        <p:txBody>
          <a:bodyPr/>
          <a:lstStyle/>
          <a:p>
            <a:endParaRPr lang="en-GB"/>
          </a:p>
        </p:txBody>
      </p:sp>
      <p:sp>
        <p:nvSpPr>
          <p:cNvPr id="4" name="Slide Number Placeholder 3">
            <a:extLst>
              <a:ext uri="{FF2B5EF4-FFF2-40B4-BE49-F238E27FC236}">
                <a16:creationId xmlns:a16="http://schemas.microsoft.com/office/drawing/2014/main" id="{4AA4BE06-B42B-4682-95C7-7DE46AB8F80F}"/>
              </a:ext>
            </a:extLst>
          </p:cNvPr>
          <p:cNvSpPr>
            <a:spLocks noGrp="1"/>
          </p:cNvSpPr>
          <p:nvPr>
            <p:ph type="sldNum" sz="quarter" idx="12"/>
          </p:nvPr>
        </p:nvSpPr>
        <p:spPr/>
        <p:txBody>
          <a:bodyPr/>
          <a:lstStyle/>
          <a:p>
            <a:fld id="{FC328AEA-3148-44D9-84E6-ACD35E8A2033}" type="slidenum">
              <a:rPr lang="en-GB" smtClean="0">
                <a:solidFill>
                  <a:srgbClr val="3F3F3F">
                    <a:lumMod val="50000"/>
                  </a:srgbClr>
                </a:solidFill>
              </a:rPr>
              <a:pPr/>
              <a:t>6</a:t>
            </a:fld>
            <a:endParaRPr lang="en-GB">
              <a:solidFill>
                <a:srgbClr val="3F3F3F">
                  <a:lumMod val="50000"/>
                </a:srgbClr>
              </a:solidFill>
            </a:endParaRPr>
          </a:p>
        </p:txBody>
      </p:sp>
      <p:pic>
        <p:nvPicPr>
          <p:cNvPr id="6" name="Picture 5" descr="A close up of a map&#10;&#10;Description automatically generated">
            <a:extLst>
              <a:ext uri="{FF2B5EF4-FFF2-40B4-BE49-F238E27FC236}">
                <a16:creationId xmlns:a16="http://schemas.microsoft.com/office/drawing/2014/main" id="{BBB7B055-6BDF-4288-8399-82A8999320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42" y="0"/>
            <a:ext cx="9032915" cy="6858000"/>
          </a:xfrm>
          <a:prstGeom prst="rect">
            <a:avLst/>
          </a:prstGeom>
        </p:spPr>
      </p:pic>
    </p:spTree>
    <p:extLst>
      <p:ext uri="{BB962C8B-B14F-4D97-AF65-F5344CB8AC3E}">
        <p14:creationId xmlns:p14="http://schemas.microsoft.com/office/powerpoint/2010/main" val="2872012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943" t="7080" r="12256" b="12802"/>
          <a:stretch/>
        </p:blipFill>
        <p:spPr bwMode="auto">
          <a:xfrm>
            <a:off x="323528" y="671706"/>
            <a:ext cx="8208912" cy="6186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5">
            <a:extLst>
              <a:ext uri="{FF2B5EF4-FFF2-40B4-BE49-F238E27FC236}">
                <a16:creationId xmlns:a16="http://schemas.microsoft.com/office/drawing/2014/main" id="{EF66DE6C-93BB-4102-8AA5-51F9B5C0CA06}"/>
              </a:ext>
            </a:extLst>
          </p:cNvPr>
          <p:cNvSpPr txBox="1">
            <a:spLocks/>
          </p:cNvSpPr>
          <p:nvPr/>
        </p:nvSpPr>
        <p:spPr>
          <a:xfrm>
            <a:off x="250825" y="188913"/>
            <a:ext cx="8642350" cy="482793"/>
          </a:xfrm>
          <a:prstGeom prst="rect">
            <a:avLst/>
          </a:prstGeom>
          <a:solidFill>
            <a:srgbClr val="0070C0"/>
          </a:solidFill>
        </p:spPr>
        <p:txBody>
          <a:bodyPr anchor="ctr"/>
          <a:lstStyle>
            <a:lvl1pPr algn="ctr" defTabSz="914400" rtl="0" eaLnBrk="1" latinLnBrk="0" hangingPunct="1">
              <a:spcBef>
                <a:spcPts val="600"/>
              </a:spcBef>
              <a:buNone/>
              <a:defRPr sz="6000" kern="1200" baseline="0">
                <a:solidFill>
                  <a:schemeClr val="bg1"/>
                </a:solidFill>
                <a:latin typeface="+mj-lt"/>
                <a:ea typeface="+mj-ea"/>
                <a:cs typeface="+mj-cs"/>
              </a:defRPr>
            </a:lvl1pPr>
          </a:lstStyle>
          <a:p>
            <a:pPr algn="l"/>
            <a:r>
              <a:rPr lang="en-GB" sz="2000" dirty="0">
                <a:solidFill>
                  <a:prstClr val="white"/>
                </a:solidFill>
              </a:rPr>
              <a:t>Draft model: primary care network for CYP with asthma</a:t>
            </a:r>
          </a:p>
        </p:txBody>
      </p:sp>
    </p:spTree>
    <p:extLst>
      <p:ext uri="{BB962C8B-B14F-4D97-AF65-F5344CB8AC3E}">
        <p14:creationId xmlns:p14="http://schemas.microsoft.com/office/powerpoint/2010/main" val="3315155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943" t="7551" r="12256" b="12685"/>
          <a:stretch/>
        </p:blipFill>
        <p:spPr bwMode="auto">
          <a:xfrm>
            <a:off x="323528" y="699038"/>
            <a:ext cx="8208912" cy="6158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5"/>
          <p:cNvSpPr txBox="1">
            <a:spLocks/>
          </p:cNvSpPr>
          <p:nvPr/>
        </p:nvSpPr>
        <p:spPr>
          <a:xfrm>
            <a:off x="250825" y="188913"/>
            <a:ext cx="8642350" cy="359767"/>
          </a:xfrm>
          <a:prstGeom prst="rect">
            <a:avLst/>
          </a:prstGeom>
          <a:solidFill>
            <a:srgbClr val="0070C0"/>
          </a:solidFill>
        </p:spPr>
        <p:txBody>
          <a:bodyPr anchor="ctr"/>
          <a:lstStyle>
            <a:lvl1pPr algn="ctr" defTabSz="914400" rtl="0" eaLnBrk="1" latinLnBrk="0" hangingPunct="1">
              <a:spcBef>
                <a:spcPts val="600"/>
              </a:spcBef>
              <a:buNone/>
              <a:defRPr sz="6000" kern="1200" baseline="0">
                <a:solidFill>
                  <a:schemeClr val="bg1"/>
                </a:solidFill>
                <a:latin typeface="+mj-lt"/>
                <a:ea typeface="+mj-ea"/>
                <a:cs typeface="+mj-cs"/>
              </a:defRPr>
            </a:lvl1pPr>
          </a:lstStyle>
          <a:p>
            <a:pPr algn="l"/>
            <a:r>
              <a:rPr lang="en-GB" sz="1600" dirty="0">
                <a:solidFill>
                  <a:prstClr val="white"/>
                </a:solidFill>
              </a:rPr>
              <a:t>Draft model: primary care network for CYP with mental health conditions</a:t>
            </a:r>
          </a:p>
        </p:txBody>
      </p:sp>
      <p:sp>
        <p:nvSpPr>
          <p:cNvPr id="6" name="Title 5">
            <a:extLst>
              <a:ext uri="{FF2B5EF4-FFF2-40B4-BE49-F238E27FC236}">
                <a16:creationId xmlns:a16="http://schemas.microsoft.com/office/drawing/2014/main" id="{2B9C4EC5-6F19-4B98-9E0E-340B5AC6D976}"/>
              </a:ext>
            </a:extLst>
          </p:cNvPr>
          <p:cNvSpPr txBox="1">
            <a:spLocks/>
          </p:cNvSpPr>
          <p:nvPr/>
        </p:nvSpPr>
        <p:spPr>
          <a:xfrm>
            <a:off x="250825" y="188913"/>
            <a:ext cx="8642350" cy="482793"/>
          </a:xfrm>
          <a:prstGeom prst="rect">
            <a:avLst/>
          </a:prstGeom>
          <a:solidFill>
            <a:srgbClr val="0070C0"/>
          </a:solidFill>
        </p:spPr>
        <p:txBody>
          <a:bodyPr anchor="ctr"/>
          <a:lstStyle>
            <a:lvl1pPr algn="ctr" defTabSz="914400" rtl="0" eaLnBrk="1" latinLnBrk="0" hangingPunct="1">
              <a:spcBef>
                <a:spcPts val="600"/>
              </a:spcBef>
              <a:buNone/>
              <a:defRPr sz="6000" kern="1200" baseline="0">
                <a:solidFill>
                  <a:schemeClr val="bg1"/>
                </a:solidFill>
                <a:latin typeface="+mj-lt"/>
                <a:ea typeface="+mj-ea"/>
                <a:cs typeface="+mj-cs"/>
              </a:defRPr>
            </a:lvl1pPr>
          </a:lstStyle>
          <a:p>
            <a:pPr algn="l"/>
            <a:r>
              <a:rPr lang="en-GB" sz="1800" dirty="0">
                <a:solidFill>
                  <a:prstClr val="white"/>
                </a:solidFill>
              </a:rPr>
              <a:t>Draft model: primary care network for CYP with mental ill-health</a:t>
            </a:r>
          </a:p>
        </p:txBody>
      </p:sp>
    </p:spTree>
    <p:extLst>
      <p:ext uri="{BB962C8B-B14F-4D97-AF65-F5344CB8AC3E}">
        <p14:creationId xmlns:p14="http://schemas.microsoft.com/office/powerpoint/2010/main" val="3588210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4625"/>
            <a:ext cx="8642350" cy="360040"/>
          </a:xfrm>
        </p:spPr>
        <p:txBody>
          <a:bodyPr/>
          <a:lstStyle/>
          <a:p>
            <a:r>
              <a:rPr lang="en-GB" sz="2000" dirty="0"/>
              <a:t>Things I/the network can do to improve care of CYP</a:t>
            </a:r>
          </a:p>
        </p:txBody>
      </p:sp>
      <p:sp>
        <p:nvSpPr>
          <p:cNvPr id="4" name="Slide Number Placeholder 3"/>
          <p:cNvSpPr>
            <a:spLocks noGrp="1"/>
          </p:cNvSpPr>
          <p:nvPr>
            <p:ph type="sldNum" sz="quarter" idx="14"/>
          </p:nvPr>
        </p:nvSpPr>
        <p:spPr/>
        <p:txBody>
          <a:bodyPr/>
          <a:lstStyle/>
          <a:p>
            <a:fld id="{8FC524A1-7B6A-464D-B8BC-8FE2E057339E}" type="slidenum">
              <a:rPr lang="en-GB" smtClean="0">
                <a:solidFill>
                  <a:srgbClr val="3F3F3F">
                    <a:lumMod val="50000"/>
                  </a:srgbClr>
                </a:solidFill>
              </a:rPr>
              <a:pPr/>
              <a:t>9</a:t>
            </a:fld>
            <a:endParaRPr lang="en-GB" dirty="0">
              <a:solidFill>
                <a:srgbClr val="3F3F3F">
                  <a:lumMod val="50000"/>
                </a:srgbClr>
              </a:solidFill>
            </a:endParaRPr>
          </a:p>
        </p:txBody>
      </p:sp>
      <p:sp>
        <p:nvSpPr>
          <p:cNvPr id="9" name="Rounded Rectangle 8"/>
          <p:cNvSpPr/>
          <p:nvPr/>
        </p:nvSpPr>
        <p:spPr>
          <a:xfrm>
            <a:off x="4616174" y="4149080"/>
            <a:ext cx="4420322" cy="2664296"/>
          </a:xfrm>
          <a:prstGeom prst="roundRect">
            <a:avLst/>
          </a:prstGeom>
          <a:solidFill>
            <a:schemeClr val="bg1"/>
          </a:solidFill>
          <a:ln w="381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Arial" pitchFamily="34" charset="0"/>
              <a:buChar char="•"/>
            </a:pPr>
            <a:r>
              <a:rPr lang="en-GB" sz="1000" b="1" dirty="0">
                <a:solidFill>
                  <a:srgbClr val="0072C6"/>
                </a:solidFill>
              </a:rPr>
              <a:t>Decommission fax machines</a:t>
            </a:r>
          </a:p>
          <a:p>
            <a:pPr marL="171450" indent="-171450">
              <a:buFont typeface="Arial" pitchFamily="34" charset="0"/>
              <a:buChar char="•"/>
            </a:pPr>
            <a:r>
              <a:rPr lang="en-GB" sz="1000" b="1" dirty="0">
                <a:solidFill>
                  <a:srgbClr val="0072C6"/>
                </a:solidFill>
              </a:rPr>
              <a:t>Ex-</a:t>
            </a:r>
            <a:r>
              <a:rPr lang="en-GB" sz="1000" b="1" dirty="0" err="1">
                <a:solidFill>
                  <a:srgbClr val="0072C6"/>
                </a:solidFill>
              </a:rPr>
              <a:t>novate</a:t>
            </a:r>
            <a:endParaRPr lang="en-GB" sz="1000" b="1" dirty="0">
              <a:solidFill>
                <a:srgbClr val="0072C6"/>
              </a:solidFill>
            </a:endParaRPr>
          </a:p>
          <a:p>
            <a:pPr marL="171450" indent="-171450">
              <a:buFont typeface="Arial" pitchFamily="34" charset="0"/>
              <a:buChar char="•"/>
            </a:pPr>
            <a:r>
              <a:rPr lang="en-GB" sz="1000" b="1" dirty="0">
                <a:solidFill>
                  <a:srgbClr val="0072C6"/>
                </a:solidFill>
              </a:rPr>
              <a:t>Don’t use letters – use e-mail – it breaks down barriers. Generic email &amp; phone number for GPs to access specialist care</a:t>
            </a:r>
          </a:p>
          <a:p>
            <a:pPr marL="171450" indent="-171450">
              <a:buFont typeface="Arial" pitchFamily="34" charset="0"/>
              <a:buChar char="•"/>
            </a:pPr>
            <a:r>
              <a:rPr lang="en-GB" sz="1000" b="1" dirty="0">
                <a:solidFill>
                  <a:srgbClr val="0072C6"/>
                </a:solidFill>
              </a:rPr>
              <a:t>Don’t send “for info” only “for action”</a:t>
            </a:r>
          </a:p>
          <a:p>
            <a:pPr marL="171450" indent="-171450">
              <a:buFont typeface="Arial" pitchFamily="34" charset="0"/>
              <a:buChar char="•"/>
            </a:pPr>
            <a:r>
              <a:rPr lang="en-GB" sz="1000" b="1" dirty="0">
                <a:solidFill>
                  <a:srgbClr val="0072C6"/>
                </a:solidFill>
              </a:rPr>
              <a:t>Don’t tell, teach. Patients want to understand and self-manage</a:t>
            </a:r>
          </a:p>
          <a:p>
            <a:pPr marL="171450" indent="-171450">
              <a:buFont typeface="Arial" pitchFamily="34" charset="0"/>
              <a:buChar char="•"/>
            </a:pPr>
            <a:r>
              <a:rPr lang="en-GB" sz="1000" b="1" dirty="0">
                <a:solidFill>
                  <a:srgbClr val="0072C6"/>
                </a:solidFill>
              </a:rPr>
              <a:t>Stop siloed working. Even small steps can help, </a:t>
            </a:r>
            <a:r>
              <a:rPr lang="en-GB" sz="1000" b="1" dirty="0" err="1">
                <a:solidFill>
                  <a:srgbClr val="0072C6"/>
                </a:solidFill>
              </a:rPr>
              <a:t>eg</a:t>
            </a:r>
            <a:r>
              <a:rPr lang="en-GB" sz="1000" b="1" dirty="0">
                <a:solidFill>
                  <a:srgbClr val="0072C6"/>
                </a:solidFill>
              </a:rPr>
              <a:t>: </a:t>
            </a:r>
          </a:p>
          <a:p>
            <a:pPr marL="628650" lvl="1" indent="-171450">
              <a:buFont typeface="Arial" pitchFamily="34" charset="0"/>
              <a:buChar char="•"/>
            </a:pPr>
            <a:r>
              <a:rPr lang="en-GB" sz="1000" b="1" dirty="0">
                <a:solidFill>
                  <a:srgbClr val="0072C6"/>
                </a:solidFill>
              </a:rPr>
              <a:t>Show the patient that we work as a team by name-checking their GP or hospital doctor</a:t>
            </a:r>
          </a:p>
          <a:p>
            <a:pPr marL="628650" lvl="1" indent="-171450">
              <a:buFont typeface="Arial" pitchFamily="34" charset="0"/>
              <a:buChar char="•"/>
            </a:pPr>
            <a:r>
              <a:rPr lang="en-GB" sz="1000" b="1" dirty="0">
                <a:solidFill>
                  <a:srgbClr val="0072C6"/>
                </a:solidFill>
              </a:rPr>
              <a:t>Keep the professional team up to date – ask parents who else is involved in their child’s care and who would benefit from a copy of their healthcare report</a:t>
            </a:r>
          </a:p>
          <a:p>
            <a:pPr marL="628650" lvl="1" indent="-171450">
              <a:buFont typeface="Arial" pitchFamily="34" charset="0"/>
              <a:buChar char="•"/>
            </a:pPr>
            <a:r>
              <a:rPr lang="en-GB" sz="1000" b="1" dirty="0">
                <a:solidFill>
                  <a:srgbClr val="0072C6"/>
                </a:solidFill>
              </a:rPr>
              <a:t>Involve the voluntary sector: invite local charities in</a:t>
            </a:r>
          </a:p>
          <a:p>
            <a:pPr marL="628650" lvl="1" indent="-171450">
              <a:buFont typeface="Arial" pitchFamily="34" charset="0"/>
              <a:buChar char="•"/>
            </a:pPr>
            <a:r>
              <a:rPr lang="en-GB" sz="1000" b="1" dirty="0">
                <a:solidFill>
                  <a:srgbClr val="0072C6"/>
                </a:solidFill>
              </a:rPr>
              <a:t>Get to know other services - arrange a half day exchange with another professional</a:t>
            </a:r>
          </a:p>
          <a:p>
            <a:pPr marL="171450" indent="-171450">
              <a:spcAft>
                <a:spcPts val="600"/>
              </a:spcAft>
              <a:buFont typeface="Arial" pitchFamily="34" charset="0"/>
              <a:buChar char="•"/>
            </a:pPr>
            <a:endParaRPr lang="en-GB" sz="1000" b="1" dirty="0">
              <a:solidFill>
                <a:srgbClr val="0072C6"/>
              </a:solidFill>
            </a:endParaRPr>
          </a:p>
          <a:p>
            <a:pPr marL="90488" indent="-90488">
              <a:buFont typeface="Arial" pitchFamily="34" charset="0"/>
              <a:buChar char="•"/>
            </a:pPr>
            <a:endParaRPr lang="en-GB" sz="1200" b="1" dirty="0">
              <a:solidFill>
                <a:srgbClr val="003893"/>
              </a:solidFill>
            </a:endParaRPr>
          </a:p>
        </p:txBody>
      </p:sp>
      <p:sp>
        <p:nvSpPr>
          <p:cNvPr id="22" name="Rounded Rectangle 21"/>
          <p:cNvSpPr/>
          <p:nvPr/>
        </p:nvSpPr>
        <p:spPr>
          <a:xfrm>
            <a:off x="4626260" y="472255"/>
            <a:ext cx="4410236" cy="2956745"/>
          </a:xfrm>
          <a:prstGeom prst="roundRect">
            <a:avLst/>
          </a:prstGeom>
          <a:solidFill>
            <a:schemeClr val="bg1"/>
          </a:solidFill>
          <a:ln w="381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Arial" pitchFamily="34" charset="0"/>
              <a:buChar char="•"/>
            </a:pPr>
            <a:r>
              <a:rPr lang="en-GB" sz="1000" b="1" dirty="0">
                <a:solidFill>
                  <a:srgbClr val="0072C6"/>
                </a:solidFill>
              </a:rPr>
              <a:t>Access to coaching for GPs</a:t>
            </a:r>
          </a:p>
          <a:p>
            <a:pPr marL="171450" indent="-171450">
              <a:buFont typeface="Arial" pitchFamily="34" charset="0"/>
              <a:buChar char="•"/>
            </a:pPr>
            <a:r>
              <a:rPr lang="en-GB" sz="1000" b="1" dirty="0">
                <a:solidFill>
                  <a:srgbClr val="0072C6"/>
                </a:solidFill>
              </a:rPr>
              <a:t>IT – need real time access to data</a:t>
            </a:r>
          </a:p>
          <a:p>
            <a:pPr marL="171450" indent="-171450">
              <a:buFont typeface="Arial" pitchFamily="34" charset="0"/>
              <a:buChar char="•"/>
            </a:pPr>
            <a:r>
              <a:rPr lang="en-GB" sz="1000" b="1" dirty="0">
                <a:solidFill>
                  <a:srgbClr val="0072C6"/>
                </a:solidFill>
              </a:rPr>
              <a:t>Patient held records</a:t>
            </a:r>
          </a:p>
          <a:p>
            <a:pPr marL="171450" indent="-171450">
              <a:buFont typeface="Arial" pitchFamily="34" charset="0"/>
              <a:buChar char="•"/>
            </a:pPr>
            <a:r>
              <a:rPr lang="en-GB" sz="1000" b="1" dirty="0">
                <a:solidFill>
                  <a:srgbClr val="0072C6"/>
                </a:solidFill>
              </a:rPr>
              <a:t>Put data sharing agreements in place</a:t>
            </a:r>
          </a:p>
          <a:p>
            <a:pPr marL="171450" indent="-171450">
              <a:buFont typeface="Arial" pitchFamily="34" charset="0"/>
              <a:buChar char="•"/>
            </a:pPr>
            <a:r>
              <a:rPr lang="en-GB" sz="1000" b="1" dirty="0" err="1">
                <a:solidFill>
                  <a:srgbClr val="0072C6"/>
                </a:solidFill>
              </a:rPr>
              <a:t>Upskilling</a:t>
            </a:r>
            <a:r>
              <a:rPr lang="en-GB" sz="1000" b="1" dirty="0">
                <a:solidFill>
                  <a:srgbClr val="0072C6"/>
                </a:solidFill>
              </a:rPr>
              <a:t> – what can someone else do? </a:t>
            </a:r>
            <a:r>
              <a:rPr lang="en-GB" sz="1000" b="1" dirty="0" err="1">
                <a:solidFill>
                  <a:srgbClr val="0072C6"/>
                </a:solidFill>
              </a:rPr>
              <a:t>Eg</a:t>
            </a:r>
            <a:r>
              <a:rPr lang="en-GB" sz="1000" b="1" dirty="0">
                <a:solidFill>
                  <a:srgbClr val="0072C6"/>
                </a:solidFill>
              </a:rPr>
              <a:t> receptionists, nurses, HCAs</a:t>
            </a:r>
          </a:p>
          <a:p>
            <a:pPr marL="171450" indent="-171450">
              <a:buFont typeface="Arial" pitchFamily="34" charset="0"/>
              <a:buChar char="•"/>
            </a:pPr>
            <a:r>
              <a:rPr lang="en-GB" sz="1000" b="1" dirty="0">
                <a:solidFill>
                  <a:srgbClr val="0072C6"/>
                </a:solidFill>
              </a:rPr>
              <a:t>Contracting with Trusts – paying paediatrician to come into primary care (STP level)</a:t>
            </a:r>
          </a:p>
          <a:p>
            <a:pPr marL="171450" indent="-171450">
              <a:buFont typeface="Arial" pitchFamily="34" charset="0"/>
              <a:buChar char="•"/>
            </a:pPr>
            <a:r>
              <a:rPr lang="en-GB" sz="1000" b="1" dirty="0">
                <a:solidFill>
                  <a:srgbClr val="0072C6"/>
                </a:solidFill>
              </a:rPr>
              <a:t>Establish practice and community champions</a:t>
            </a:r>
          </a:p>
          <a:p>
            <a:pPr marL="171450" indent="-171450">
              <a:buFont typeface="Arial" pitchFamily="34" charset="0"/>
              <a:buChar char="•"/>
            </a:pPr>
            <a:r>
              <a:rPr lang="en-GB" sz="1000" b="1" dirty="0">
                <a:solidFill>
                  <a:srgbClr val="0072C6"/>
                </a:solidFill>
              </a:rPr>
              <a:t>Work on leadership – pan London, sector, network</a:t>
            </a:r>
          </a:p>
          <a:p>
            <a:pPr marL="171450" indent="-171450">
              <a:buFont typeface="Arial" pitchFamily="34" charset="0"/>
              <a:buChar char="•"/>
            </a:pPr>
            <a:r>
              <a:rPr lang="en-GB" sz="1000" b="1" dirty="0">
                <a:solidFill>
                  <a:srgbClr val="0072C6"/>
                </a:solidFill>
              </a:rPr>
              <a:t>Involve CYP in co-production, involve voluntary sector</a:t>
            </a:r>
          </a:p>
          <a:p>
            <a:pPr marL="171450" indent="-171450">
              <a:buFont typeface="Arial" pitchFamily="34" charset="0"/>
              <a:buChar char="•"/>
            </a:pPr>
            <a:r>
              <a:rPr lang="en-GB" sz="1000" b="1" dirty="0">
                <a:solidFill>
                  <a:srgbClr val="0072C6"/>
                </a:solidFill>
              </a:rPr>
              <a:t>Workforce: ensure enough capacity/capability to deliver the ask – work sector wide</a:t>
            </a:r>
          </a:p>
          <a:p>
            <a:pPr marL="171450" indent="-171450">
              <a:buFont typeface="Arial" pitchFamily="34" charset="0"/>
              <a:buChar char="•"/>
            </a:pPr>
            <a:r>
              <a:rPr lang="en-GB" sz="1000" b="1" dirty="0">
                <a:solidFill>
                  <a:srgbClr val="0072C6"/>
                </a:solidFill>
              </a:rPr>
              <a:t>Establish a lead GP for CYP in each practice</a:t>
            </a:r>
          </a:p>
          <a:p>
            <a:pPr marL="171450" indent="-171450">
              <a:buFont typeface="Arial" pitchFamily="34" charset="0"/>
              <a:buChar char="•"/>
            </a:pPr>
            <a:r>
              <a:rPr lang="en-GB" sz="1000" b="1" dirty="0">
                <a:solidFill>
                  <a:srgbClr val="0072C6"/>
                </a:solidFill>
              </a:rPr>
              <a:t>Involve paediatricians in the formation of PCNs</a:t>
            </a:r>
          </a:p>
          <a:p>
            <a:pPr marL="171450" indent="-171450">
              <a:buFont typeface="Arial" pitchFamily="34" charset="0"/>
              <a:buChar char="•"/>
            </a:pPr>
            <a:r>
              <a:rPr lang="en-GB" sz="1000" b="1" dirty="0">
                <a:solidFill>
                  <a:srgbClr val="0072C6"/>
                </a:solidFill>
              </a:rPr>
              <a:t>Implement after-school appointments for CYP (cf. Greenwich)</a:t>
            </a:r>
          </a:p>
          <a:p>
            <a:pPr marL="171450" indent="-171450">
              <a:buFont typeface="Arial" pitchFamily="34" charset="0"/>
              <a:buChar char="•"/>
            </a:pPr>
            <a:r>
              <a:rPr lang="en-GB" sz="1000" b="1" dirty="0">
                <a:solidFill>
                  <a:srgbClr val="0072C6"/>
                </a:solidFill>
              </a:rPr>
              <a:t>Invite patients/parents/carers to talk at study days</a:t>
            </a:r>
          </a:p>
          <a:p>
            <a:pPr marL="171450" indent="-171450">
              <a:buFont typeface="Arial" pitchFamily="34" charset="0"/>
              <a:buChar char="•"/>
            </a:pPr>
            <a:r>
              <a:rPr lang="en-GB" sz="1000" b="1" dirty="0">
                <a:solidFill>
                  <a:srgbClr val="0072C6"/>
                </a:solidFill>
              </a:rPr>
              <a:t>For complex conditions, start seeing CYP at home or school</a:t>
            </a:r>
          </a:p>
          <a:p>
            <a:pPr marL="171450" indent="-171450">
              <a:buFont typeface="Arial" pitchFamily="34" charset="0"/>
              <a:buChar char="•"/>
            </a:pPr>
            <a:endParaRPr lang="en-GB" sz="1000" b="1" dirty="0">
              <a:solidFill>
                <a:srgbClr val="0072C6"/>
              </a:solidFill>
            </a:endParaRPr>
          </a:p>
          <a:p>
            <a:pPr marL="93663" indent="-93663">
              <a:buFont typeface="Arial" pitchFamily="34" charset="0"/>
              <a:buChar char="•"/>
            </a:pPr>
            <a:endParaRPr lang="en-GB" sz="1000" b="1" dirty="0">
              <a:solidFill>
                <a:srgbClr val="003893"/>
              </a:solidFill>
            </a:endParaRPr>
          </a:p>
          <a:p>
            <a:pPr marL="171450" indent="-171450">
              <a:buFont typeface="Arial" pitchFamily="34" charset="0"/>
              <a:buChar char="•"/>
            </a:pPr>
            <a:endParaRPr lang="en-GB" sz="1200" b="1" dirty="0">
              <a:solidFill>
                <a:srgbClr val="003893"/>
              </a:solidFill>
            </a:endParaRPr>
          </a:p>
          <a:p>
            <a:pPr marL="171450" indent="-171450">
              <a:spcAft>
                <a:spcPts val="600"/>
              </a:spcAft>
              <a:buFont typeface="Arial" pitchFamily="34" charset="0"/>
              <a:buChar char="•"/>
            </a:pPr>
            <a:endParaRPr lang="en-GB" sz="1200" b="1" dirty="0">
              <a:solidFill>
                <a:srgbClr val="003893"/>
              </a:solidFill>
            </a:endParaRPr>
          </a:p>
          <a:p>
            <a:pPr algn="ctr"/>
            <a:endParaRPr lang="en-GB" sz="1100" dirty="0">
              <a:solidFill>
                <a:srgbClr val="003893"/>
              </a:solidFill>
            </a:endParaRPr>
          </a:p>
        </p:txBody>
      </p:sp>
      <p:sp>
        <p:nvSpPr>
          <p:cNvPr id="36" name="Rounded Rectangle 35"/>
          <p:cNvSpPr/>
          <p:nvPr/>
        </p:nvSpPr>
        <p:spPr>
          <a:xfrm>
            <a:off x="107504" y="476672"/>
            <a:ext cx="4428492" cy="2952328"/>
          </a:xfrm>
          <a:prstGeom prst="roundRect">
            <a:avLst/>
          </a:prstGeom>
          <a:solidFill>
            <a:schemeClr val="bg1"/>
          </a:solidFill>
          <a:ln w="381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Arial" pitchFamily="34" charset="0"/>
              <a:buChar char="•"/>
            </a:pPr>
            <a:r>
              <a:rPr lang="en-GB" sz="1000" b="1" dirty="0">
                <a:solidFill>
                  <a:srgbClr val="0072C6"/>
                </a:solidFill>
              </a:rPr>
              <a:t>Phone/email GP/consultant instead of a letter – include e-mail address &amp; telephone number on letter/</a:t>
            </a:r>
            <a:r>
              <a:rPr lang="en-GB" sz="1000" b="1" dirty="0" err="1">
                <a:solidFill>
                  <a:srgbClr val="0072C6"/>
                </a:solidFill>
              </a:rPr>
              <a:t>comms</a:t>
            </a:r>
            <a:r>
              <a:rPr lang="en-GB" sz="1000" b="1" dirty="0">
                <a:solidFill>
                  <a:srgbClr val="0072C6"/>
                </a:solidFill>
              </a:rPr>
              <a:t>/website profiles</a:t>
            </a:r>
          </a:p>
          <a:p>
            <a:pPr marL="171450" indent="-171450">
              <a:buFont typeface="Arial" pitchFamily="34" charset="0"/>
              <a:buChar char="•"/>
            </a:pPr>
            <a:r>
              <a:rPr lang="en-GB" sz="1000" b="1" dirty="0">
                <a:solidFill>
                  <a:srgbClr val="0072C6"/>
                </a:solidFill>
              </a:rPr>
              <a:t>Repository of key contacts on GP wall/ in phone/paeds office</a:t>
            </a:r>
          </a:p>
          <a:p>
            <a:pPr marL="171450" indent="-171450">
              <a:buFont typeface="Arial" pitchFamily="34" charset="0"/>
              <a:buChar char="•"/>
            </a:pPr>
            <a:r>
              <a:rPr lang="en-GB" sz="1000" b="1" dirty="0">
                <a:solidFill>
                  <a:srgbClr val="0072C6"/>
                </a:solidFill>
              </a:rPr>
              <a:t>Understand and open up GP availability</a:t>
            </a:r>
          </a:p>
          <a:p>
            <a:pPr marL="171450" indent="-171450">
              <a:buFont typeface="Arial" pitchFamily="34" charset="0"/>
              <a:buChar char="•"/>
            </a:pPr>
            <a:r>
              <a:rPr lang="en-GB" sz="1000" b="1" dirty="0">
                <a:solidFill>
                  <a:srgbClr val="0072C6"/>
                </a:solidFill>
              </a:rPr>
              <a:t>Actively promote apps </a:t>
            </a:r>
            <a:r>
              <a:rPr lang="en-GB" sz="1000" b="1" dirty="0" err="1">
                <a:solidFill>
                  <a:srgbClr val="0072C6"/>
                </a:solidFill>
              </a:rPr>
              <a:t>eg</a:t>
            </a:r>
            <a:r>
              <a:rPr lang="en-GB" sz="1000" b="1" dirty="0">
                <a:solidFill>
                  <a:srgbClr val="0072C6"/>
                </a:solidFill>
              </a:rPr>
              <a:t> NHSGo in every consultation</a:t>
            </a:r>
          </a:p>
          <a:p>
            <a:pPr marL="171450" indent="-171450">
              <a:buFont typeface="Arial" pitchFamily="34" charset="0"/>
              <a:buChar char="•"/>
            </a:pPr>
            <a:r>
              <a:rPr lang="en-GB" sz="1000" b="1" dirty="0">
                <a:solidFill>
                  <a:srgbClr val="0072C6"/>
                </a:solidFill>
              </a:rPr>
              <a:t>Work with and promote the connections you have already</a:t>
            </a:r>
          </a:p>
          <a:p>
            <a:pPr marL="171450" indent="-171450">
              <a:buFont typeface="Arial" pitchFamily="34" charset="0"/>
              <a:buChar char="•"/>
            </a:pPr>
            <a:r>
              <a:rPr lang="en-GB" sz="1000" b="1" dirty="0">
                <a:solidFill>
                  <a:srgbClr val="0072C6"/>
                </a:solidFill>
              </a:rPr>
              <a:t>Find out who Trust medical directors, PCN directors are and how to work with them</a:t>
            </a:r>
          </a:p>
          <a:p>
            <a:pPr marL="171450" indent="-171450">
              <a:buFont typeface="Arial" pitchFamily="34" charset="0"/>
              <a:buChar char="•"/>
            </a:pPr>
            <a:r>
              <a:rPr lang="en-GB" sz="1000" b="1" dirty="0">
                <a:solidFill>
                  <a:srgbClr val="0072C6"/>
                </a:solidFill>
              </a:rPr>
              <a:t>Link potential partner agencies into emerging PCN boards</a:t>
            </a:r>
          </a:p>
          <a:p>
            <a:pPr marL="171450" indent="-171450">
              <a:buFont typeface="Arial" pitchFamily="34" charset="0"/>
              <a:buChar char="•"/>
            </a:pPr>
            <a:r>
              <a:rPr lang="en-GB" sz="1000" b="1" dirty="0">
                <a:solidFill>
                  <a:srgbClr val="0072C6"/>
                </a:solidFill>
              </a:rPr>
              <a:t>Bring teaching/learning opportunities into clinical interactions</a:t>
            </a:r>
          </a:p>
          <a:p>
            <a:pPr marL="171450" indent="-171450">
              <a:buFont typeface="Arial" pitchFamily="34" charset="0"/>
              <a:buChar char="•"/>
            </a:pPr>
            <a:r>
              <a:rPr lang="en-GB" sz="1000" b="1" dirty="0">
                <a:solidFill>
                  <a:srgbClr val="0072C6"/>
                </a:solidFill>
              </a:rPr>
              <a:t>Find excuses / reasons to visit each others’ workplaces</a:t>
            </a:r>
          </a:p>
          <a:p>
            <a:pPr marL="171450" indent="-171450">
              <a:buFont typeface="Arial" pitchFamily="34" charset="0"/>
              <a:buChar char="•"/>
            </a:pPr>
            <a:r>
              <a:rPr lang="en-GB" sz="1000" b="1" dirty="0">
                <a:solidFill>
                  <a:srgbClr val="0072C6"/>
                </a:solidFill>
              </a:rPr>
              <a:t>Start connecting the many people involved in care: start with face to face then reply all cc lists with key professionals</a:t>
            </a:r>
          </a:p>
          <a:p>
            <a:pPr marL="171450" indent="-171450">
              <a:buFont typeface="Arial" pitchFamily="34" charset="0"/>
              <a:buChar char="•"/>
            </a:pPr>
            <a:r>
              <a:rPr lang="en-GB" sz="1000" b="1" dirty="0">
                <a:solidFill>
                  <a:srgbClr val="0072C6"/>
                </a:solidFill>
              </a:rPr>
              <a:t>Open up chats about “permission” to behave differently</a:t>
            </a:r>
          </a:p>
          <a:p>
            <a:pPr marL="171450" indent="-171450">
              <a:buFont typeface="Arial" pitchFamily="34" charset="0"/>
              <a:buChar char="•"/>
            </a:pPr>
            <a:r>
              <a:rPr lang="en-GB" sz="1000" b="1" dirty="0">
                <a:solidFill>
                  <a:srgbClr val="0072C6"/>
                </a:solidFill>
              </a:rPr>
              <a:t>Use first names wherever possible</a:t>
            </a:r>
          </a:p>
          <a:p>
            <a:pPr marL="171450" indent="-171450">
              <a:buFont typeface="Arial" pitchFamily="34" charset="0"/>
              <a:buChar char="•"/>
            </a:pPr>
            <a:r>
              <a:rPr lang="en-GB" sz="1000" b="1" dirty="0">
                <a:solidFill>
                  <a:srgbClr val="0072C6"/>
                </a:solidFill>
              </a:rPr>
              <a:t>Put photo on NHS.net (via web version)</a:t>
            </a:r>
          </a:p>
          <a:p>
            <a:pPr marL="171450" indent="-171450">
              <a:buFont typeface="Arial" pitchFamily="34" charset="0"/>
              <a:buChar char="•"/>
            </a:pPr>
            <a:r>
              <a:rPr lang="en-GB" sz="1000" b="1" dirty="0">
                <a:solidFill>
                  <a:srgbClr val="0072C6"/>
                </a:solidFill>
              </a:rPr>
              <a:t>See the next YP I meet alone for part of the consultation</a:t>
            </a:r>
          </a:p>
          <a:p>
            <a:pPr marL="171450" indent="-171450">
              <a:buFont typeface="Arial" pitchFamily="34" charset="0"/>
              <a:buChar char="•"/>
            </a:pPr>
            <a:r>
              <a:rPr lang="en-GB" sz="1000" b="1" dirty="0">
                <a:solidFill>
                  <a:srgbClr val="0072C6"/>
                </a:solidFill>
              </a:rPr>
              <a:t>Ask them ‘what matters to you?’ and to bring questions</a:t>
            </a:r>
            <a:endParaRPr lang="en-GB" sz="1100" dirty="0">
              <a:solidFill>
                <a:srgbClr val="003893"/>
              </a:solidFill>
            </a:endParaRPr>
          </a:p>
        </p:txBody>
      </p:sp>
      <p:sp>
        <p:nvSpPr>
          <p:cNvPr id="44" name="Rounded Rectangle 43"/>
          <p:cNvSpPr/>
          <p:nvPr/>
        </p:nvSpPr>
        <p:spPr>
          <a:xfrm>
            <a:off x="24487" y="4149080"/>
            <a:ext cx="4342498" cy="2664296"/>
          </a:xfrm>
          <a:prstGeom prst="roundRect">
            <a:avLst/>
          </a:prstGeom>
          <a:solidFill>
            <a:schemeClr val="bg1"/>
          </a:solidFill>
          <a:ln w="381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Arial" pitchFamily="34" charset="0"/>
              <a:buChar char="•"/>
            </a:pPr>
            <a:endParaRPr lang="en-GB" sz="1000" b="1" dirty="0">
              <a:solidFill>
                <a:srgbClr val="0072C6"/>
              </a:solidFill>
            </a:endParaRPr>
          </a:p>
          <a:p>
            <a:pPr marL="171450" indent="-171450">
              <a:buFont typeface="Arial" pitchFamily="34" charset="0"/>
              <a:buChar char="•"/>
            </a:pPr>
            <a:r>
              <a:rPr lang="en-GB" sz="1000" b="1" dirty="0">
                <a:solidFill>
                  <a:srgbClr val="0072C6"/>
                </a:solidFill>
              </a:rPr>
              <a:t>Patch paediatrics: establish a monthly place for education / training /discussion to see professionals face to face, and where families can drop in. Include creche, and have a health visitor available. </a:t>
            </a:r>
          </a:p>
          <a:p>
            <a:pPr marL="171450" indent="-171450">
              <a:buFont typeface="Arial" pitchFamily="34" charset="0"/>
              <a:buChar char="•"/>
            </a:pPr>
            <a:r>
              <a:rPr lang="en-GB" sz="1000" b="1" dirty="0">
                <a:solidFill>
                  <a:srgbClr val="0072C6"/>
                </a:solidFill>
              </a:rPr>
              <a:t>Multiple ways to access care </a:t>
            </a:r>
            <a:r>
              <a:rPr lang="en-GB" sz="1000" b="1" dirty="0" err="1">
                <a:solidFill>
                  <a:srgbClr val="0072C6"/>
                </a:solidFill>
              </a:rPr>
              <a:t>eg</a:t>
            </a:r>
            <a:r>
              <a:rPr lang="en-GB" sz="1000" b="1" dirty="0">
                <a:solidFill>
                  <a:srgbClr val="0072C6"/>
                </a:solidFill>
              </a:rPr>
              <a:t> via youth worker – not just GP as first point of contact</a:t>
            </a:r>
          </a:p>
          <a:p>
            <a:pPr marL="171450" indent="-171450">
              <a:buFont typeface="Arial" pitchFamily="34" charset="0"/>
              <a:buChar char="•"/>
            </a:pPr>
            <a:r>
              <a:rPr lang="en-GB" sz="1000" b="1" dirty="0">
                <a:solidFill>
                  <a:srgbClr val="0072C6"/>
                </a:solidFill>
              </a:rPr>
              <a:t>Increase competency &amp; confidence of professionals in PCN – increase specialisms in CYP; learning together </a:t>
            </a:r>
          </a:p>
          <a:p>
            <a:pPr marL="171450" indent="-171450">
              <a:buFont typeface="Arial" pitchFamily="34" charset="0"/>
              <a:buChar char="•"/>
            </a:pPr>
            <a:r>
              <a:rPr lang="en-GB" sz="1000" b="1" dirty="0">
                <a:solidFill>
                  <a:srgbClr val="0072C6"/>
                </a:solidFill>
              </a:rPr>
              <a:t>Empower parents around minor illness management and empower young people</a:t>
            </a:r>
          </a:p>
          <a:p>
            <a:pPr marL="171450" indent="-171450">
              <a:buFont typeface="Arial" pitchFamily="34" charset="0"/>
              <a:buChar char="•"/>
            </a:pPr>
            <a:r>
              <a:rPr lang="en-GB" sz="1000" b="1" dirty="0">
                <a:solidFill>
                  <a:srgbClr val="0072C6"/>
                </a:solidFill>
              </a:rPr>
              <a:t>Work towards integrated care/primary care/OOH being as trusted as a brand as ED for unplanned care</a:t>
            </a:r>
          </a:p>
          <a:p>
            <a:pPr marL="171450" indent="-171450">
              <a:buFont typeface="Arial" pitchFamily="34" charset="0"/>
              <a:buChar char="•"/>
            </a:pPr>
            <a:r>
              <a:rPr lang="en-GB" sz="1000" b="1" dirty="0">
                <a:solidFill>
                  <a:srgbClr val="0072C6"/>
                </a:solidFill>
              </a:rPr>
              <a:t>Change job descriptions &amp; contracts (GPs and consultants)</a:t>
            </a:r>
          </a:p>
          <a:p>
            <a:pPr marL="171450" indent="-171450">
              <a:buFont typeface="Arial" pitchFamily="34" charset="0"/>
              <a:buChar char="•"/>
            </a:pPr>
            <a:r>
              <a:rPr lang="en-GB" sz="1000" b="1" dirty="0">
                <a:solidFill>
                  <a:srgbClr val="0072C6"/>
                </a:solidFill>
              </a:rPr>
              <a:t>Develop new roles then training the workforce</a:t>
            </a:r>
          </a:p>
        </p:txBody>
      </p:sp>
      <p:sp>
        <p:nvSpPr>
          <p:cNvPr id="6" name="Oval 5"/>
          <p:cNvSpPr/>
          <p:nvPr/>
        </p:nvSpPr>
        <p:spPr>
          <a:xfrm>
            <a:off x="3441890" y="3433063"/>
            <a:ext cx="2016224" cy="919580"/>
          </a:xfrm>
          <a:prstGeom prst="ellipse">
            <a:avLst/>
          </a:prstGeom>
          <a:solidFill>
            <a:srgbClr val="0070C0"/>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prstClr val="white"/>
                </a:solidFill>
              </a:rPr>
              <a:t>Primary care network for children and young people</a:t>
            </a:r>
          </a:p>
        </p:txBody>
      </p:sp>
      <p:pic>
        <p:nvPicPr>
          <p:cNvPr id="1026" name="Picture 2" descr="\\nwlondon.local\ClientZone\HLP\HLP\00 Progs\02 CYP\04 Communications\GIFs\CYP graphcs  &amp; Infographics\Updated - new people\Black-male-trendy-afro-without-shadow.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29642" y="3410758"/>
            <a:ext cx="510315" cy="74409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nwlondon.local\ClientZone\HLP\HLP\00 Progs\02 CYP\04 Communications\GIFs\CYP graphcs  &amp; Infographics\Updated - new people\Punk-female-without-shado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71541" y="3354296"/>
            <a:ext cx="583632" cy="85099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wlondon.local\ClientZone\HLP\HLP\00 Progs\02 CYP\04 Communications\GIFs\CYP graphcs  &amp; Infographics\Updated - new people\Young-male-headphones-cross-legged-without-shadow.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2120" y="3374581"/>
            <a:ext cx="659284" cy="96130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wlondon.local\ClientZone\HLP\HLP\00 Progs\02 CYP\04 Communications\GIFs\CYP graphcs  &amp; Infographics\Updated - People without backgrounds\White woman holding child 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16793" y="3410957"/>
            <a:ext cx="555607" cy="81013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835696" y="472255"/>
            <a:ext cx="1152128" cy="276999"/>
          </a:xfrm>
          <a:prstGeom prst="rect">
            <a:avLst/>
          </a:prstGeom>
          <a:noFill/>
        </p:spPr>
        <p:txBody>
          <a:bodyPr wrap="square" rtlCol="0">
            <a:spAutoFit/>
          </a:bodyPr>
          <a:lstStyle/>
          <a:p>
            <a:r>
              <a:rPr lang="en-GB" sz="1200" dirty="0">
                <a:solidFill>
                  <a:srgbClr val="E32486"/>
                </a:solidFill>
              </a:rPr>
              <a:t>TODAY</a:t>
            </a:r>
          </a:p>
        </p:txBody>
      </p:sp>
      <p:sp>
        <p:nvSpPr>
          <p:cNvPr id="19" name="TextBox 18"/>
          <p:cNvSpPr txBox="1"/>
          <p:nvPr/>
        </p:nvSpPr>
        <p:spPr>
          <a:xfrm>
            <a:off x="6077767" y="472254"/>
            <a:ext cx="1321981" cy="276999"/>
          </a:xfrm>
          <a:prstGeom prst="rect">
            <a:avLst/>
          </a:prstGeom>
          <a:noFill/>
        </p:spPr>
        <p:txBody>
          <a:bodyPr wrap="square" rtlCol="0">
            <a:spAutoFit/>
          </a:bodyPr>
          <a:lstStyle/>
          <a:p>
            <a:r>
              <a:rPr lang="en-GB" sz="1200" dirty="0">
                <a:solidFill>
                  <a:srgbClr val="E32486"/>
                </a:solidFill>
              </a:rPr>
              <a:t>3 – 6 MONTHS</a:t>
            </a:r>
          </a:p>
        </p:txBody>
      </p:sp>
      <p:sp>
        <p:nvSpPr>
          <p:cNvPr id="21" name="TextBox 20"/>
          <p:cNvSpPr txBox="1"/>
          <p:nvPr/>
        </p:nvSpPr>
        <p:spPr>
          <a:xfrm>
            <a:off x="1630820" y="4149080"/>
            <a:ext cx="1357003" cy="276999"/>
          </a:xfrm>
          <a:prstGeom prst="rect">
            <a:avLst/>
          </a:prstGeom>
          <a:noFill/>
        </p:spPr>
        <p:txBody>
          <a:bodyPr wrap="square" rtlCol="0">
            <a:spAutoFit/>
          </a:bodyPr>
          <a:lstStyle/>
          <a:p>
            <a:r>
              <a:rPr lang="en-GB" sz="1200" dirty="0">
                <a:solidFill>
                  <a:srgbClr val="E32486"/>
                </a:solidFill>
              </a:rPr>
              <a:t>MEDIUM TERM</a:t>
            </a:r>
          </a:p>
        </p:txBody>
      </p:sp>
      <p:sp>
        <p:nvSpPr>
          <p:cNvPr id="23" name="TextBox 22"/>
          <p:cNvSpPr txBox="1"/>
          <p:nvPr/>
        </p:nvSpPr>
        <p:spPr>
          <a:xfrm>
            <a:off x="6365682" y="4160113"/>
            <a:ext cx="1321981" cy="276999"/>
          </a:xfrm>
          <a:prstGeom prst="rect">
            <a:avLst/>
          </a:prstGeom>
          <a:noFill/>
        </p:spPr>
        <p:txBody>
          <a:bodyPr wrap="square" rtlCol="0">
            <a:spAutoFit/>
          </a:bodyPr>
          <a:lstStyle/>
          <a:p>
            <a:r>
              <a:rPr lang="en-GB" sz="1200" dirty="0">
                <a:solidFill>
                  <a:srgbClr val="E32486"/>
                </a:solidFill>
              </a:rPr>
              <a:t>STOP!</a:t>
            </a:r>
          </a:p>
        </p:txBody>
      </p:sp>
      <p:pic>
        <p:nvPicPr>
          <p:cNvPr id="24" name="Picture 5" descr="\\nwlondon.local\ClientZone\HLP\HLP\00 Progs\02 CYP\04 Communications\GIFs\CYP graphcs  &amp; Infographics\Updated - new people\Female-muslim-headscarf-without-backgroun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72594" y="3301346"/>
            <a:ext cx="630759" cy="91974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7" descr="\\nwlondon.local\ClientZone\HLP\HLP\00 Progs\02 CYP\04 Communications\GIFs\CYP graphcs  &amp; Infographics\Updated - People without backgrounds\White woman with pram.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755576" y="3463540"/>
            <a:ext cx="746038" cy="69657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9" descr="\\nwlondon.local\ClientZone\HLP\HLP\00 Progs\02 CYP\04 Communications\GIFs\CYP graphcs  &amp; Infographics\Updated - People without backgrounds\White woman with child.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97520" y="3325521"/>
            <a:ext cx="614202" cy="895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5993069"/>
      </p:ext>
    </p:extLst>
  </p:cSld>
  <p:clrMapOvr>
    <a:masterClrMapping/>
  </p:clrMapOvr>
</p:sld>
</file>

<file path=ppt/theme/theme1.xml><?xml version="1.0" encoding="utf-8"?>
<a:theme xmlns:a="http://schemas.openxmlformats.org/drawingml/2006/main" name="26_2017 - HLP updated branding-PPT Template">
  <a:themeElements>
    <a:clrScheme name="Healthy London PPT colours">
      <a:dk1>
        <a:srgbClr val="3F3F3F"/>
      </a:dk1>
      <a:lt1>
        <a:sysClr val="window" lastClr="FFFFFF"/>
      </a:lt1>
      <a:dk2>
        <a:srgbClr val="0091C9"/>
      </a:dk2>
      <a:lt2>
        <a:srgbClr val="B4E7FE"/>
      </a:lt2>
      <a:accent1>
        <a:srgbClr val="E32486"/>
      </a:accent1>
      <a:accent2>
        <a:srgbClr val="A25BA0"/>
      </a:accent2>
      <a:accent3>
        <a:srgbClr val="33BBB1"/>
      </a:accent3>
      <a:accent4>
        <a:srgbClr val="003893"/>
      </a:accent4>
      <a:accent5>
        <a:srgbClr val="3F3F3F"/>
      </a:accent5>
      <a:accent6>
        <a:srgbClr val="0072C6"/>
      </a:accent6>
      <a:hlink>
        <a:srgbClr val="0000FF"/>
      </a:hlink>
      <a:folHlink>
        <a:srgbClr val="800080"/>
      </a:folHlink>
    </a:clrScheme>
    <a:fontScheme name="London Health Partnership">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2017-Healthy London_PPT_template" id="{22512DFE-CEA9-874E-8258-F5D08575994B}" vid="{D26D8EE4-4177-564A-8030-A1F640E50AF3}"/>
    </a:ext>
  </a:extLst>
</a:theme>
</file>

<file path=ppt/theme/theme2.xml><?xml version="1.0" encoding="utf-8"?>
<a:theme xmlns:a="http://schemas.openxmlformats.org/drawingml/2006/main" name="27_2017 - HLP updated branding-PPT Template">
  <a:themeElements>
    <a:clrScheme name="Healthy London PPT colours">
      <a:dk1>
        <a:srgbClr val="3F3F3F"/>
      </a:dk1>
      <a:lt1>
        <a:sysClr val="window" lastClr="FFFFFF"/>
      </a:lt1>
      <a:dk2>
        <a:srgbClr val="0091C9"/>
      </a:dk2>
      <a:lt2>
        <a:srgbClr val="B4E7FE"/>
      </a:lt2>
      <a:accent1>
        <a:srgbClr val="E32486"/>
      </a:accent1>
      <a:accent2>
        <a:srgbClr val="A25BA0"/>
      </a:accent2>
      <a:accent3>
        <a:srgbClr val="33BBB1"/>
      </a:accent3>
      <a:accent4>
        <a:srgbClr val="003893"/>
      </a:accent4>
      <a:accent5>
        <a:srgbClr val="3F3F3F"/>
      </a:accent5>
      <a:accent6>
        <a:srgbClr val="0072C6"/>
      </a:accent6>
      <a:hlink>
        <a:srgbClr val="0000FF"/>
      </a:hlink>
      <a:folHlink>
        <a:srgbClr val="800080"/>
      </a:folHlink>
    </a:clrScheme>
    <a:fontScheme name="London Health Partnership">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2017-Healthy London_PPT_template" id="{22512DFE-CEA9-874E-8258-F5D08575994B}" vid="{D26D8EE4-4177-564A-8030-A1F640E50AF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1916</TotalTime>
  <Words>1588</Words>
  <Application>Microsoft Office PowerPoint</Application>
  <PresentationFormat>On-screen Show (4:3)</PresentationFormat>
  <Paragraphs>186</Paragraphs>
  <Slides>11</Slides>
  <Notes>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11</vt:i4>
      </vt:variant>
    </vt:vector>
  </HeadingPairs>
  <TitlesOfParts>
    <vt:vector size="16" baseType="lpstr">
      <vt:lpstr>Arial</vt:lpstr>
      <vt:lpstr>Arial Black</vt:lpstr>
      <vt:lpstr>Calibri</vt:lpstr>
      <vt:lpstr>26_2017 - HLP updated branding-PPT Template</vt:lpstr>
      <vt:lpstr>27_2017 - HLP updated branding-PPT Template</vt:lpstr>
      <vt:lpstr>Primary Care Networks for Children and Young People</vt:lpstr>
      <vt:lpstr>Principles</vt:lpstr>
      <vt:lpstr>What does this really mean for CYP?</vt:lpstr>
      <vt:lpstr>PowerPoint Presentation</vt:lpstr>
      <vt:lpstr>PCN linkages and models for CYP</vt:lpstr>
      <vt:lpstr>PowerPoint Presentation</vt:lpstr>
      <vt:lpstr>PowerPoint Presentation</vt:lpstr>
      <vt:lpstr>PowerPoint Presentation</vt:lpstr>
      <vt:lpstr>Things I/the network can do to improve care of CYP</vt:lpstr>
      <vt:lpstr>Task and finish group information and membership</vt:lpstr>
      <vt:lpstr>More information</vt:lpstr>
    </vt:vector>
  </TitlesOfParts>
  <Company>NWLCCCG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HLP Portfolio Report</dc:title>
  <dc:creator>Izabella Kiraly</dc:creator>
  <cp:lastModifiedBy>Kirkpatrick, Christine</cp:lastModifiedBy>
  <cp:revision>173</cp:revision>
  <dcterms:created xsi:type="dcterms:W3CDTF">2018-10-25T13:58:14Z</dcterms:created>
  <dcterms:modified xsi:type="dcterms:W3CDTF">2020-03-05T13:12:55Z</dcterms:modified>
</cp:coreProperties>
</file>