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CCD9"/>
    <a:srgbClr val="0091CD"/>
    <a:srgbClr val="FAE8EE"/>
    <a:srgbClr val="91CDFF"/>
    <a:srgbClr val="0000FF"/>
    <a:srgbClr val="FAE8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7" autoAdjust="0"/>
    <p:restoredTop sz="94660"/>
  </p:normalViewPr>
  <p:slideViewPr>
    <p:cSldViewPr>
      <p:cViewPr varScale="1">
        <p:scale>
          <a:sx n="78" d="100"/>
          <a:sy n="78" d="100"/>
        </p:scale>
        <p:origin x="1776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09257-A3B9-49DB-B7D0-2A6D060E32F2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E45680-BD3C-457B-9725-E317129F14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8132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251520" y="1780721"/>
            <a:ext cx="8241688" cy="1647510"/>
          </a:xfrm>
          <a:prstGeom prst="rect">
            <a:avLst/>
          </a:prstGeom>
          <a:noFill/>
        </p:spPr>
        <p:txBody>
          <a:bodyPr lIns="0" tIns="0" rIns="0" bIns="0">
            <a:normAutofit/>
          </a:bodyPr>
          <a:lstStyle>
            <a:lvl1pPr algn="l">
              <a:defRPr sz="3600" baseline="0">
                <a:solidFill>
                  <a:srgbClr val="0072C6"/>
                </a:solidFill>
              </a:defRPr>
            </a:lvl1pPr>
          </a:lstStyle>
          <a:p>
            <a:r>
              <a:rPr lang="en-GB" dirty="0"/>
              <a:t>Document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264046" y="3500239"/>
            <a:ext cx="7344815" cy="936873"/>
          </a:xfrm>
        </p:spPr>
        <p:txBody>
          <a:bodyPr>
            <a:normAutofit/>
          </a:bodyPr>
          <a:lstStyle>
            <a:lvl1pPr algn="l">
              <a:defRPr sz="2400" baseline="0">
                <a:solidFill>
                  <a:srgbClr val="0072C6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C524A1-7B6A-464D-B8BC-8FE2E057339E}" type="slidenum">
              <a:rPr lang="en-GB" smtClean="0">
                <a:solidFill>
                  <a:srgbClr val="3F3F3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3F3F3F">
                  <a:lumMod val="50000"/>
                </a:srgbClr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146736" y="5085184"/>
            <a:ext cx="8313696" cy="307777"/>
          </a:xfrm>
          <a:prstGeom prst="rect">
            <a:avLst/>
          </a:prstGeom>
          <a:noFill/>
        </p:spPr>
        <p:txBody>
          <a:bodyPr wrap="square" lIns="72000" rtlCol="0">
            <a:spAutoFit/>
          </a:bodyPr>
          <a:lstStyle/>
          <a:p>
            <a:r>
              <a:rPr lang="en-US" sz="1400" dirty="0">
                <a:solidFill>
                  <a:srgbClr val="3F3F3F">
                    <a:lumMod val="60000"/>
                    <a:lumOff val="40000"/>
                  </a:srgbClr>
                </a:solidFill>
              </a:rPr>
              <a:t>Supported by and delivering for: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-243408"/>
            <a:ext cx="9144000" cy="1780721"/>
          </a:xfrm>
          <a:prstGeom prst="rect">
            <a:avLst/>
          </a:prstGeom>
        </p:spPr>
      </p:pic>
      <p:sp>
        <p:nvSpPr>
          <p:cNvPr id="16" name="Rectangle 15"/>
          <p:cNvSpPr/>
          <p:nvPr userDrawn="1"/>
        </p:nvSpPr>
        <p:spPr>
          <a:xfrm>
            <a:off x="0" y="6381329"/>
            <a:ext cx="9144000" cy="47667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 userDrawn="1"/>
        </p:nvSpPr>
        <p:spPr>
          <a:xfrm>
            <a:off x="107504" y="6486755"/>
            <a:ext cx="89567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white"/>
                </a:solidFill>
              </a:rPr>
              <a:t>London’s NHS organisations include all of London’s CCGs, NHS England and Health Education England 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497488"/>
            <a:ext cx="1225161" cy="76227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38" t="39907" r="24588" b="34095"/>
          <a:stretch/>
        </p:blipFill>
        <p:spPr>
          <a:xfrm>
            <a:off x="6532474" y="5497487"/>
            <a:ext cx="2260396" cy="65823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71" b="16201"/>
          <a:stretch/>
        </p:blipFill>
        <p:spPr>
          <a:xfrm>
            <a:off x="2427030" y="5596128"/>
            <a:ext cx="992842" cy="42428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5532964"/>
            <a:ext cx="1296144" cy="62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355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key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50825" y="1341438"/>
            <a:ext cx="2808288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3203575" y="1341438"/>
            <a:ext cx="5689600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251520" y="190800"/>
            <a:ext cx="8642350" cy="503783"/>
          </a:xfrm>
          <a:prstGeom prst="rect">
            <a:avLst/>
          </a:prstGeom>
          <a:solidFill>
            <a:srgbClr val="0091C9"/>
          </a:solidFill>
        </p:spPr>
        <p:txBody>
          <a:bodyPr/>
          <a:lstStyle>
            <a:lvl1pPr algn="l" defTabSz="914400" rtl="0" eaLnBrk="1" latinLnBrk="0" hangingPunct="1">
              <a:spcBef>
                <a:spcPts val="60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0"/>
            <a:r>
              <a:rPr lang="en-US" dirty="0">
                <a:solidFill>
                  <a:prstClr val="white"/>
                </a:solidFill>
              </a:rPr>
              <a:t>Click to edit Master title style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>
                <a:solidFill>
                  <a:srgbClr val="3F3F3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3F3F3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047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vid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324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50825" y="1340768"/>
            <a:ext cx="6985000" cy="504056"/>
          </a:xfrm>
        </p:spPr>
        <p:txBody>
          <a:bodyPr>
            <a:noAutofit/>
          </a:bodyPr>
          <a:lstStyle>
            <a:lvl1pPr>
              <a:defRPr sz="3600" baseline="0">
                <a:solidFill>
                  <a:schemeClr val="bg1"/>
                </a:solidFill>
                <a:latin typeface="+mj-lt"/>
              </a:defRPr>
            </a:lvl1pPr>
            <a:lvl2pPr>
              <a:defRPr sz="3600">
                <a:solidFill>
                  <a:schemeClr val="bg1"/>
                </a:solidFill>
                <a:latin typeface="+mj-lt"/>
              </a:defRPr>
            </a:lvl2pPr>
            <a:lvl3pPr>
              <a:defRPr sz="3600">
                <a:solidFill>
                  <a:schemeClr val="bg1"/>
                </a:solidFill>
                <a:latin typeface="+mj-lt"/>
              </a:defRPr>
            </a:lvl3pPr>
            <a:lvl4pPr>
              <a:defRPr sz="3600">
                <a:solidFill>
                  <a:schemeClr val="bg1"/>
                </a:solidFill>
                <a:latin typeface="+mj-lt"/>
              </a:defRPr>
            </a:lvl4pPr>
            <a:lvl5pPr>
              <a:defRPr sz="3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Divider Slide </a:t>
            </a:r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232916" y="188912"/>
            <a:ext cx="1674788" cy="1152526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/>
          <a:p>
            <a:r>
              <a:rPr lang="en-GB" sz="8800" dirty="0">
                <a:solidFill>
                  <a:prstClr val="white"/>
                </a:solidFill>
                <a:latin typeface="Arial Black"/>
              </a:rPr>
              <a:t>02</a:t>
            </a:r>
            <a:endParaRPr lang="en-GB" sz="8800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32916" y="6165304"/>
            <a:ext cx="858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prstClr val="white"/>
                </a:solidFill>
              </a:rPr>
              <a:t>Transforming London’s health and care together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32916" y="6165304"/>
            <a:ext cx="858755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C524A1-7B6A-464D-B8BC-8FE2E057339E}" type="slidenum">
              <a:rPr lang="en-GB" smtClean="0">
                <a:solidFill>
                  <a:srgbClr val="3F3F3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3F3F3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159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  <a:solidFill>
            <a:srgbClr val="E32486"/>
          </a:solidFill>
        </p:spPr>
        <p:txBody>
          <a:bodyPr/>
          <a:lstStyle>
            <a:lvl1pPr marL="95250" indent="0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692696"/>
            <a:ext cx="8642350" cy="432047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>
                <a:solidFill>
                  <a:srgbClr val="3F3F3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3F3F3F">
                  <a:lumMod val="50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250825" y="1341438"/>
            <a:ext cx="8642350" cy="4967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0440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 and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  <a:solidFill>
            <a:srgbClr val="E32486"/>
          </a:solidFill>
        </p:spPr>
        <p:txBody>
          <a:bodyPr/>
          <a:lstStyle>
            <a:lvl1pPr marL="95250" indent="0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>
                <a:solidFill>
                  <a:srgbClr val="3F3F3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3F3F3F">
                  <a:lumMod val="50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250825" y="1342800"/>
            <a:ext cx="4249738" cy="5113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6"/>
          </p:nvPr>
        </p:nvSpPr>
        <p:spPr>
          <a:xfrm>
            <a:off x="4572001" y="1341438"/>
            <a:ext cx="4320480" cy="5111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805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0825" y="188913"/>
            <a:ext cx="8642350" cy="5037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 Click to edit Master title style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250825" y="1341438"/>
            <a:ext cx="2808288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3203575" y="1341438"/>
            <a:ext cx="2736850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084888" y="1341438"/>
            <a:ext cx="2808287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252000" y="190800"/>
            <a:ext cx="8642350" cy="503783"/>
          </a:xfrm>
          <a:prstGeom prst="rect">
            <a:avLst/>
          </a:prstGeom>
          <a:solidFill>
            <a:srgbClr val="E32486"/>
          </a:solidFill>
        </p:spPr>
        <p:txBody>
          <a:bodyPr/>
          <a:lstStyle>
            <a:lvl1pPr algn="l" defTabSz="914400" rtl="0" eaLnBrk="1" latinLnBrk="0" hangingPunct="1">
              <a:spcBef>
                <a:spcPts val="60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0"/>
            <a:r>
              <a:rPr lang="en-US" dirty="0">
                <a:solidFill>
                  <a:prstClr val="white"/>
                </a:solidFill>
              </a:rPr>
              <a:t>Click to edit Master title style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C524A1-7B6A-464D-B8BC-8FE2E057339E}" type="slidenum">
              <a:rPr lang="en-GB" smtClean="0">
                <a:solidFill>
                  <a:srgbClr val="3F3F3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3F3F3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1336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key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50825" y="1341438"/>
            <a:ext cx="2808288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3203575" y="1341438"/>
            <a:ext cx="5689600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251520" y="190800"/>
            <a:ext cx="8642350" cy="503783"/>
          </a:xfrm>
          <a:prstGeom prst="rect">
            <a:avLst/>
          </a:prstGeom>
          <a:solidFill>
            <a:srgbClr val="E32486"/>
          </a:solidFill>
        </p:spPr>
        <p:txBody>
          <a:bodyPr/>
          <a:lstStyle>
            <a:lvl1pPr algn="l" defTabSz="914400" rtl="0" eaLnBrk="1" latinLnBrk="0" hangingPunct="1">
              <a:spcBef>
                <a:spcPts val="60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0"/>
            <a:r>
              <a:rPr lang="en-US" dirty="0">
                <a:solidFill>
                  <a:prstClr val="white"/>
                </a:solidFill>
              </a:rPr>
              <a:t>Click to edit Master title style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>
                <a:solidFill>
                  <a:srgbClr val="3F3F3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3F3F3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9255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vid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A25B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50825" y="1340768"/>
            <a:ext cx="6985000" cy="504056"/>
          </a:xfrm>
        </p:spPr>
        <p:txBody>
          <a:bodyPr>
            <a:noAutofit/>
          </a:bodyPr>
          <a:lstStyle>
            <a:lvl1pPr>
              <a:defRPr sz="3600" baseline="0">
                <a:solidFill>
                  <a:schemeClr val="bg1"/>
                </a:solidFill>
                <a:latin typeface="+mj-lt"/>
              </a:defRPr>
            </a:lvl1pPr>
            <a:lvl2pPr>
              <a:defRPr sz="3600">
                <a:solidFill>
                  <a:schemeClr val="bg1"/>
                </a:solidFill>
                <a:latin typeface="+mj-lt"/>
              </a:defRPr>
            </a:lvl2pPr>
            <a:lvl3pPr>
              <a:defRPr sz="3600">
                <a:solidFill>
                  <a:schemeClr val="bg1"/>
                </a:solidFill>
                <a:latin typeface="+mj-lt"/>
              </a:defRPr>
            </a:lvl3pPr>
            <a:lvl4pPr>
              <a:defRPr sz="3600">
                <a:solidFill>
                  <a:schemeClr val="bg1"/>
                </a:solidFill>
                <a:latin typeface="+mj-lt"/>
              </a:defRPr>
            </a:lvl4pPr>
            <a:lvl5pPr>
              <a:defRPr sz="3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Divider Slide </a:t>
            </a:r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232916" y="188912"/>
            <a:ext cx="1674788" cy="1152526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/>
          <a:p>
            <a:r>
              <a:rPr lang="en-GB" sz="8800" dirty="0">
                <a:solidFill>
                  <a:prstClr val="white"/>
                </a:solidFill>
                <a:latin typeface="Arial Black"/>
              </a:rPr>
              <a:t>03</a:t>
            </a:r>
            <a:endParaRPr lang="en-GB" sz="8800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32916" y="6165304"/>
            <a:ext cx="858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prstClr val="white"/>
                </a:solidFill>
              </a:rPr>
              <a:t>Transforming London’s health and care together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32916" y="6165304"/>
            <a:ext cx="858755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C524A1-7B6A-464D-B8BC-8FE2E057339E}" type="slidenum">
              <a:rPr lang="en-GB" smtClean="0">
                <a:solidFill>
                  <a:srgbClr val="3F3F3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3F3F3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8284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  <a:solidFill>
            <a:srgbClr val="A25BA0"/>
          </a:solidFill>
        </p:spPr>
        <p:txBody>
          <a:bodyPr/>
          <a:lstStyle>
            <a:lvl1pPr marL="95250" indent="0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692696"/>
            <a:ext cx="8642350" cy="432047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>
                <a:solidFill>
                  <a:srgbClr val="3F3F3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3F3F3F">
                  <a:lumMod val="50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250825" y="1341438"/>
            <a:ext cx="8642350" cy="4967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0760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and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  <a:solidFill>
            <a:srgbClr val="A25BA0"/>
          </a:solidFill>
        </p:spPr>
        <p:txBody>
          <a:bodyPr/>
          <a:lstStyle>
            <a:lvl1pPr marL="95250" indent="0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>
                <a:solidFill>
                  <a:srgbClr val="3F3F3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3F3F3F">
                  <a:lumMod val="50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250825" y="1342800"/>
            <a:ext cx="4249738" cy="5113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6"/>
          </p:nvPr>
        </p:nvSpPr>
        <p:spPr>
          <a:xfrm>
            <a:off x="4572001" y="1341438"/>
            <a:ext cx="4320480" cy="5111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3007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0825" y="188913"/>
            <a:ext cx="8642350" cy="5037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 Click to edit Master title style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250825" y="1341438"/>
            <a:ext cx="2808288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3203575" y="1341438"/>
            <a:ext cx="2736850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084888" y="1341438"/>
            <a:ext cx="2808287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252000" y="190800"/>
            <a:ext cx="8642350" cy="503783"/>
          </a:xfrm>
          <a:prstGeom prst="rect">
            <a:avLst/>
          </a:prstGeom>
          <a:solidFill>
            <a:srgbClr val="A25BA0"/>
          </a:solidFill>
        </p:spPr>
        <p:txBody>
          <a:bodyPr/>
          <a:lstStyle>
            <a:lvl1pPr algn="l" defTabSz="914400" rtl="0" eaLnBrk="1" latinLnBrk="0" hangingPunct="1">
              <a:spcBef>
                <a:spcPts val="60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0"/>
            <a:r>
              <a:rPr lang="en-US" dirty="0">
                <a:solidFill>
                  <a:prstClr val="white"/>
                </a:solidFill>
              </a:rPr>
              <a:t>Click to edit Master title style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C524A1-7B6A-464D-B8BC-8FE2E057339E}" type="slidenum">
              <a:rPr lang="en-GB" smtClean="0">
                <a:solidFill>
                  <a:srgbClr val="3F3F3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3F3F3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237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  <a:solidFill>
            <a:srgbClr val="0072C6"/>
          </a:solidFill>
        </p:spPr>
        <p:txBody>
          <a:bodyPr/>
          <a:lstStyle>
            <a:lvl1pPr marL="95250" indent="0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692696"/>
            <a:ext cx="8642350" cy="432047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>
                <a:solidFill>
                  <a:srgbClr val="3F3F3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3F3F3F">
                  <a:lumMod val="50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250825" y="1341438"/>
            <a:ext cx="8642350" cy="4967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5420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key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50825" y="1341438"/>
            <a:ext cx="2808288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3203575" y="1341438"/>
            <a:ext cx="5689600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rgbClr val="0072C6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251520" y="190800"/>
            <a:ext cx="8642350" cy="503783"/>
          </a:xfrm>
          <a:prstGeom prst="rect">
            <a:avLst/>
          </a:prstGeom>
          <a:solidFill>
            <a:schemeClr val="accent2"/>
          </a:solidFill>
        </p:spPr>
        <p:txBody>
          <a:bodyPr/>
          <a:lstStyle>
            <a:lvl1pPr algn="l" defTabSz="914400" rtl="0" eaLnBrk="1" latinLnBrk="0" hangingPunct="1">
              <a:spcBef>
                <a:spcPts val="60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0"/>
            <a:r>
              <a:rPr lang="en-US" dirty="0">
                <a:solidFill>
                  <a:prstClr val="white"/>
                </a:solidFill>
              </a:rPr>
              <a:t>Click to edit Master title style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>
                <a:solidFill>
                  <a:srgbClr val="3F3F3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3F3F3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4506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vid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3BB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50825" y="1340768"/>
            <a:ext cx="6985000" cy="504056"/>
          </a:xfrm>
        </p:spPr>
        <p:txBody>
          <a:bodyPr>
            <a:noAutofit/>
          </a:bodyPr>
          <a:lstStyle>
            <a:lvl1pPr>
              <a:defRPr sz="3600" baseline="0">
                <a:solidFill>
                  <a:schemeClr val="bg1"/>
                </a:solidFill>
                <a:latin typeface="+mj-lt"/>
              </a:defRPr>
            </a:lvl1pPr>
            <a:lvl2pPr>
              <a:defRPr sz="3600">
                <a:solidFill>
                  <a:schemeClr val="bg1"/>
                </a:solidFill>
                <a:latin typeface="+mj-lt"/>
              </a:defRPr>
            </a:lvl2pPr>
            <a:lvl3pPr>
              <a:defRPr sz="3600">
                <a:solidFill>
                  <a:schemeClr val="bg1"/>
                </a:solidFill>
                <a:latin typeface="+mj-lt"/>
              </a:defRPr>
            </a:lvl3pPr>
            <a:lvl4pPr>
              <a:defRPr sz="3600">
                <a:solidFill>
                  <a:schemeClr val="bg1"/>
                </a:solidFill>
                <a:latin typeface="+mj-lt"/>
              </a:defRPr>
            </a:lvl4pPr>
            <a:lvl5pPr>
              <a:defRPr sz="3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Divider Slide </a:t>
            </a:r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232916" y="188912"/>
            <a:ext cx="1674788" cy="1152526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/>
          <a:p>
            <a:r>
              <a:rPr lang="en-GB" sz="8800" dirty="0">
                <a:solidFill>
                  <a:prstClr val="white"/>
                </a:solidFill>
                <a:latin typeface="Arial Black"/>
              </a:rPr>
              <a:t>04</a:t>
            </a:r>
            <a:endParaRPr lang="en-GB" sz="8800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32916" y="6165304"/>
            <a:ext cx="858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prstClr val="white"/>
                </a:solidFill>
              </a:rPr>
              <a:t>Transforming London’s health and care together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32916" y="6165304"/>
            <a:ext cx="858755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C524A1-7B6A-464D-B8BC-8FE2E057339E}" type="slidenum">
              <a:rPr lang="en-GB" smtClean="0">
                <a:solidFill>
                  <a:srgbClr val="3F3F3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3F3F3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2555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  <a:solidFill>
            <a:srgbClr val="33BBB1"/>
          </a:solidFill>
        </p:spPr>
        <p:txBody>
          <a:bodyPr/>
          <a:lstStyle>
            <a:lvl1pPr marL="95250" indent="0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692696"/>
            <a:ext cx="8642350" cy="432047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>
                <a:solidFill>
                  <a:srgbClr val="3F3F3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3F3F3F">
                  <a:lumMod val="50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250825" y="1341438"/>
            <a:ext cx="8642350" cy="4967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6497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and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  <a:solidFill>
            <a:srgbClr val="33BBB1"/>
          </a:solidFill>
        </p:spPr>
        <p:txBody>
          <a:bodyPr/>
          <a:lstStyle>
            <a:lvl1pPr marL="95250" indent="0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>
                <a:solidFill>
                  <a:srgbClr val="3F3F3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3F3F3F">
                  <a:lumMod val="50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250825" y="1342800"/>
            <a:ext cx="4249738" cy="5113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6"/>
          </p:nvPr>
        </p:nvSpPr>
        <p:spPr>
          <a:xfrm>
            <a:off x="4572001" y="1341438"/>
            <a:ext cx="4320480" cy="5111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0454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0825" y="188913"/>
            <a:ext cx="8642350" cy="5037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 Click to edit Master title style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250825" y="1341438"/>
            <a:ext cx="2808288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3203575" y="1341438"/>
            <a:ext cx="2736850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084888" y="1341438"/>
            <a:ext cx="2808287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252000" y="190800"/>
            <a:ext cx="8642350" cy="503783"/>
          </a:xfrm>
          <a:prstGeom prst="rect">
            <a:avLst/>
          </a:prstGeom>
          <a:solidFill>
            <a:srgbClr val="33BBB1"/>
          </a:solidFill>
        </p:spPr>
        <p:txBody>
          <a:bodyPr/>
          <a:lstStyle>
            <a:lvl1pPr algn="l" defTabSz="914400" rtl="0" eaLnBrk="1" latinLnBrk="0" hangingPunct="1">
              <a:spcBef>
                <a:spcPts val="60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0"/>
            <a:r>
              <a:rPr lang="en-US" dirty="0">
                <a:solidFill>
                  <a:prstClr val="white"/>
                </a:solidFill>
              </a:rPr>
              <a:t>Click to edit Master title style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C524A1-7B6A-464D-B8BC-8FE2E057339E}" type="slidenum">
              <a:rPr lang="en-GB" smtClean="0">
                <a:solidFill>
                  <a:srgbClr val="3F3F3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3F3F3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7926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key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50825" y="1341438"/>
            <a:ext cx="2808288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3203575" y="1341438"/>
            <a:ext cx="5689600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251520" y="190800"/>
            <a:ext cx="8642350" cy="503783"/>
          </a:xfrm>
          <a:prstGeom prst="rect">
            <a:avLst/>
          </a:prstGeom>
          <a:solidFill>
            <a:srgbClr val="33BBB1"/>
          </a:solidFill>
        </p:spPr>
        <p:txBody>
          <a:bodyPr/>
          <a:lstStyle>
            <a:lvl1pPr algn="l" defTabSz="914400" rtl="0" eaLnBrk="1" latinLnBrk="0" hangingPunct="1">
              <a:spcBef>
                <a:spcPts val="60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0"/>
            <a:r>
              <a:rPr lang="en-US" dirty="0">
                <a:solidFill>
                  <a:prstClr val="white"/>
                </a:solidFill>
              </a:rPr>
              <a:t>Click to edit Master title style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>
                <a:solidFill>
                  <a:srgbClr val="3F3F3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3F3F3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4661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vid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38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50825" y="1340768"/>
            <a:ext cx="6985000" cy="504056"/>
          </a:xfrm>
        </p:spPr>
        <p:txBody>
          <a:bodyPr>
            <a:noAutofit/>
          </a:bodyPr>
          <a:lstStyle>
            <a:lvl1pPr>
              <a:defRPr sz="3600" baseline="0">
                <a:solidFill>
                  <a:schemeClr val="bg1"/>
                </a:solidFill>
                <a:latin typeface="+mj-lt"/>
              </a:defRPr>
            </a:lvl1pPr>
            <a:lvl2pPr>
              <a:defRPr sz="3600">
                <a:solidFill>
                  <a:schemeClr val="bg1"/>
                </a:solidFill>
                <a:latin typeface="+mj-lt"/>
              </a:defRPr>
            </a:lvl2pPr>
            <a:lvl3pPr>
              <a:defRPr sz="3600">
                <a:solidFill>
                  <a:schemeClr val="bg1"/>
                </a:solidFill>
                <a:latin typeface="+mj-lt"/>
              </a:defRPr>
            </a:lvl3pPr>
            <a:lvl4pPr>
              <a:defRPr sz="3600">
                <a:solidFill>
                  <a:schemeClr val="bg1"/>
                </a:solidFill>
                <a:latin typeface="+mj-lt"/>
              </a:defRPr>
            </a:lvl4pPr>
            <a:lvl5pPr>
              <a:defRPr sz="3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Divider Slide </a:t>
            </a:r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250824" y="188912"/>
            <a:ext cx="1656879" cy="1152526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/>
          <a:p>
            <a:r>
              <a:rPr lang="en-GB" sz="8800" dirty="0">
                <a:solidFill>
                  <a:prstClr val="white"/>
                </a:solidFill>
                <a:latin typeface="Arial Black"/>
              </a:rPr>
              <a:t>05</a:t>
            </a:r>
            <a:endParaRPr lang="en-GB" sz="8800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32916" y="6165304"/>
            <a:ext cx="858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prstClr val="white"/>
                </a:solidFill>
              </a:rPr>
              <a:t>Transforming London’s health and care together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32916" y="6165304"/>
            <a:ext cx="858755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C524A1-7B6A-464D-B8BC-8FE2E057339E}" type="slidenum">
              <a:rPr lang="en-GB" smtClean="0">
                <a:solidFill>
                  <a:srgbClr val="3F3F3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3F3F3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1717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  <a:solidFill>
            <a:schemeClr val="accent4"/>
          </a:solidFill>
        </p:spPr>
        <p:txBody>
          <a:bodyPr/>
          <a:lstStyle>
            <a:lvl1pPr marL="95250" indent="0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692696"/>
            <a:ext cx="8642350" cy="432047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>
                <a:solidFill>
                  <a:srgbClr val="3F3F3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3F3F3F">
                  <a:lumMod val="50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250825" y="1341438"/>
            <a:ext cx="8642350" cy="4967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4325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 and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  <a:solidFill>
            <a:schemeClr val="accent4"/>
          </a:solidFill>
        </p:spPr>
        <p:txBody>
          <a:bodyPr/>
          <a:lstStyle>
            <a:lvl1pPr marL="95250" indent="0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>
                <a:solidFill>
                  <a:srgbClr val="3F3F3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3F3F3F">
                  <a:lumMod val="50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250825" y="1342800"/>
            <a:ext cx="4249738" cy="5113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6"/>
          </p:nvPr>
        </p:nvSpPr>
        <p:spPr>
          <a:xfrm>
            <a:off x="4572001" y="1341438"/>
            <a:ext cx="4320480" cy="5111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6907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0825" y="188913"/>
            <a:ext cx="8642350" cy="5037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 Click to edit Master title style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250825" y="1341438"/>
            <a:ext cx="2808288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3203575" y="1341438"/>
            <a:ext cx="2736850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084888" y="1341438"/>
            <a:ext cx="2808287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252000" y="190800"/>
            <a:ext cx="8642350" cy="503783"/>
          </a:xfrm>
          <a:prstGeom prst="rect">
            <a:avLst/>
          </a:prstGeom>
          <a:solidFill>
            <a:schemeClr val="accent4"/>
          </a:solidFill>
        </p:spPr>
        <p:txBody>
          <a:bodyPr/>
          <a:lstStyle>
            <a:lvl1pPr algn="l" defTabSz="914400" rtl="0" eaLnBrk="1" latinLnBrk="0" hangingPunct="1">
              <a:spcBef>
                <a:spcPts val="60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0"/>
            <a:r>
              <a:rPr lang="en-US" dirty="0">
                <a:solidFill>
                  <a:prstClr val="white"/>
                </a:solidFill>
              </a:rPr>
              <a:t>Click to edit Master title style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C524A1-7B6A-464D-B8BC-8FE2E057339E}" type="slidenum">
              <a:rPr lang="en-GB" smtClean="0">
                <a:solidFill>
                  <a:srgbClr val="3F3F3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3F3F3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634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  <a:solidFill>
            <a:srgbClr val="0072C6"/>
          </a:solidFill>
        </p:spPr>
        <p:txBody>
          <a:bodyPr/>
          <a:lstStyle>
            <a:lvl1pPr marL="95250" indent="0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>
                <a:solidFill>
                  <a:srgbClr val="3F3F3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3F3F3F">
                  <a:lumMod val="50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250825" y="1342800"/>
            <a:ext cx="4249738" cy="5113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6"/>
          </p:nvPr>
        </p:nvSpPr>
        <p:spPr>
          <a:xfrm>
            <a:off x="4572001" y="1341438"/>
            <a:ext cx="4320480" cy="5111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56127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key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50825" y="1341438"/>
            <a:ext cx="2808288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3203575" y="1341438"/>
            <a:ext cx="5689600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251520" y="190800"/>
            <a:ext cx="8642350" cy="503783"/>
          </a:xfrm>
          <a:prstGeom prst="rect">
            <a:avLst/>
          </a:prstGeom>
          <a:solidFill>
            <a:schemeClr val="accent4"/>
          </a:solidFill>
        </p:spPr>
        <p:txBody>
          <a:bodyPr/>
          <a:lstStyle>
            <a:lvl1pPr algn="l" defTabSz="914400" rtl="0" eaLnBrk="1" latinLnBrk="0" hangingPunct="1">
              <a:spcBef>
                <a:spcPts val="60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0"/>
            <a:r>
              <a:rPr lang="en-US" dirty="0">
                <a:solidFill>
                  <a:prstClr val="white"/>
                </a:solidFill>
              </a:rPr>
              <a:t>Click to edit Master title style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>
                <a:solidFill>
                  <a:srgbClr val="3F3F3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3F3F3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6583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evid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324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50825" y="1340768"/>
            <a:ext cx="6985000" cy="504056"/>
          </a:xfrm>
        </p:spPr>
        <p:txBody>
          <a:bodyPr>
            <a:noAutofit/>
          </a:bodyPr>
          <a:lstStyle>
            <a:lvl1pPr>
              <a:defRPr sz="3600" baseline="0">
                <a:solidFill>
                  <a:schemeClr val="bg1"/>
                </a:solidFill>
                <a:latin typeface="+mj-lt"/>
              </a:defRPr>
            </a:lvl1pPr>
            <a:lvl2pPr>
              <a:defRPr sz="3600">
                <a:solidFill>
                  <a:schemeClr val="bg1"/>
                </a:solidFill>
                <a:latin typeface="+mj-lt"/>
              </a:defRPr>
            </a:lvl2pPr>
            <a:lvl3pPr>
              <a:defRPr sz="3600">
                <a:solidFill>
                  <a:schemeClr val="bg1"/>
                </a:solidFill>
                <a:latin typeface="+mj-lt"/>
              </a:defRPr>
            </a:lvl3pPr>
            <a:lvl4pPr>
              <a:defRPr sz="3600">
                <a:solidFill>
                  <a:schemeClr val="bg1"/>
                </a:solidFill>
                <a:latin typeface="+mj-lt"/>
              </a:defRPr>
            </a:lvl4pPr>
            <a:lvl5pPr>
              <a:defRPr sz="3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Divider Slide </a:t>
            </a:r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250824" y="188912"/>
            <a:ext cx="1656879" cy="1152526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/>
          <a:p>
            <a:r>
              <a:rPr lang="en-GB" sz="8800" dirty="0">
                <a:solidFill>
                  <a:prstClr val="white"/>
                </a:solidFill>
                <a:latin typeface="Arial Black"/>
              </a:rPr>
              <a:t>06</a:t>
            </a:r>
            <a:endParaRPr lang="en-GB" sz="8800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32916" y="6165304"/>
            <a:ext cx="858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prstClr val="white"/>
                </a:solidFill>
              </a:rPr>
              <a:t>Transforming London’s health and care together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32916" y="6165304"/>
            <a:ext cx="858755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C524A1-7B6A-464D-B8BC-8FE2E057339E}" type="slidenum">
              <a:rPr lang="en-GB" smtClean="0">
                <a:solidFill>
                  <a:srgbClr val="3F3F3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3F3F3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140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evid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A25B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50825" y="1340768"/>
            <a:ext cx="6985000" cy="504056"/>
          </a:xfrm>
        </p:spPr>
        <p:txBody>
          <a:bodyPr>
            <a:noAutofit/>
          </a:bodyPr>
          <a:lstStyle>
            <a:lvl1pPr>
              <a:defRPr sz="3600" baseline="0">
                <a:solidFill>
                  <a:schemeClr val="bg1"/>
                </a:solidFill>
                <a:latin typeface="+mj-lt"/>
              </a:defRPr>
            </a:lvl1pPr>
            <a:lvl2pPr>
              <a:defRPr sz="3600">
                <a:solidFill>
                  <a:schemeClr val="bg1"/>
                </a:solidFill>
                <a:latin typeface="+mj-lt"/>
              </a:defRPr>
            </a:lvl2pPr>
            <a:lvl3pPr>
              <a:defRPr sz="3600">
                <a:solidFill>
                  <a:schemeClr val="bg1"/>
                </a:solidFill>
                <a:latin typeface="+mj-lt"/>
              </a:defRPr>
            </a:lvl3pPr>
            <a:lvl4pPr>
              <a:defRPr sz="3600">
                <a:solidFill>
                  <a:schemeClr val="bg1"/>
                </a:solidFill>
                <a:latin typeface="+mj-lt"/>
              </a:defRPr>
            </a:lvl4pPr>
            <a:lvl5pPr>
              <a:defRPr sz="3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Divider Slide </a:t>
            </a:r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232916" y="188912"/>
            <a:ext cx="1674788" cy="1152526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/>
          <a:p>
            <a:r>
              <a:rPr lang="en-GB" sz="8800" dirty="0">
                <a:solidFill>
                  <a:prstClr val="white"/>
                </a:solidFill>
                <a:latin typeface="Arial Black"/>
              </a:rPr>
              <a:t>07</a:t>
            </a:r>
            <a:endParaRPr lang="en-GB" sz="8800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32916" y="6165304"/>
            <a:ext cx="858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prstClr val="white"/>
                </a:solidFill>
              </a:rPr>
              <a:t>Transforming London’s health and care together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32916" y="6165304"/>
            <a:ext cx="858755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C524A1-7B6A-464D-B8BC-8FE2E057339E}" type="slidenum">
              <a:rPr lang="en-GB" smtClean="0">
                <a:solidFill>
                  <a:srgbClr val="3F3F3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3F3F3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82314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evid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3BB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50825" y="1340768"/>
            <a:ext cx="6985000" cy="504056"/>
          </a:xfrm>
        </p:spPr>
        <p:txBody>
          <a:bodyPr>
            <a:noAutofit/>
          </a:bodyPr>
          <a:lstStyle>
            <a:lvl1pPr>
              <a:defRPr sz="3600" baseline="0">
                <a:solidFill>
                  <a:schemeClr val="bg1"/>
                </a:solidFill>
                <a:latin typeface="+mj-lt"/>
              </a:defRPr>
            </a:lvl1pPr>
            <a:lvl2pPr>
              <a:defRPr sz="3600">
                <a:solidFill>
                  <a:schemeClr val="bg1"/>
                </a:solidFill>
                <a:latin typeface="+mj-lt"/>
              </a:defRPr>
            </a:lvl2pPr>
            <a:lvl3pPr>
              <a:defRPr sz="3600">
                <a:solidFill>
                  <a:schemeClr val="bg1"/>
                </a:solidFill>
                <a:latin typeface="+mj-lt"/>
              </a:defRPr>
            </a:lvl3pPr>
            <a:lvl4pPr>
              <a:defRPr sz="3600">
                <a:solidFill>
                  <a:schemeClr val="bg1"/>
                </a:solidFill>
                <a:latin typeface="+mj-lt"/>
              </a:defRPr>
            </a:lvl4pPr>
            <a:lvl5pPr>
              <a:defRPr sz="3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Divider Slide </a:t>
            </a:r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232916" y="188912"/>
            <a:ext cx="1674788" cy="1152526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/>
          <a:p>
            <a:r>
              <a:rPr lang="en-GB" sz="8800" dirty="0">
                <a:solidFill>
                  <a:prstClr val="white"/>
                </a:solidFill>
                <a:latin typeface="Arial Black"/>
              </a:rPr>
              <a:t>09</a:t>
            </a:r>
            <a:endParaRPr lang="en-GB" sz="8800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32916" y="6165304"/>
            <a:ext cx="858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prstClr val="white"/>
                </a:solidFill>
              </a:rPr>
              <a:t>Transforming London’s health and care together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32916" y="6165304"/>
            <a:ext cx="858755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C524A1-7B6A-464D-B8BC-8FE2E057339E}" type="slidenum">
              <a:rPr lang="en-GB" smtClean="0">
                <a:solidFill>
                  <a:srgbClr val="3F3F3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3F3F3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81005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51792" y="1660327"/>
            <a:ext cx="7848600" cy="576648"/>
          </a:xfrm>
        </p:spPr>
        <p:txBody>
          <a:bodyPr>
            <a:normAutofit/>
          </a:bodyPr>
          <a:lstStyle>
            <a:lvl1pPr>
              <a:defRPr sz="2400" b="1">
                <a:solidFill>
                  <a:srgbClr val="0072C6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524A1-7B6A-464D-B8BC-8FE2E057339E}" type="slidenum">
              <a:rPr lang="en-GB" smtClean="0">
                <a:solidFill>
                  <a:srgbClr val="3F3F3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3F3F3F">
                  <a:lumMod val="50000"/>
                </a:srgb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250825" y="2275200"/>
            <a:ext cx="8642350" cy="41061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2" y="-244800"/>
            <a:ext cx="9144000" cy="1780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430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0825" y="188913"/>
            <a:ext cx="8642350" cy="5037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 Click to edit Master title style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250825" y="1341438"/>
            <a:ext cx="2808288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3203575" y="1341438"/>
            <a:ext cx="2736850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084888" y="1341438"/>
            <a:ext cx="2808287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252000" y="190800"/>
            <a:ext cx="8642350" cy="503783"/>
          </a:xfrm>
          <a:prstGeom prst="rect">
            <a:avLst/>
          </a:prstGeom>
          <a:solidFill>
            <a:srgbClr val="0072C6"/>
          </a:solidFill>
        </p:spPr>
        <p:txBody>
          <a:bodyPr/>
          <a:lstStyle>
            <a:lvl1pPr algn="l" defTabSz="914400" rtl="0" eaLnBrk="1" latinLnBrk="0" hangingPunct="1">
              <a:spcBef>
                <a:spcPts val="60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0"/>
            <a:r>
              <a:rPr lang="en-US" dirty="0">
                <a:solidFill>
                  <a:prstClr val="white"/>
                </a:solidFill>
              </a:rPr>
              <a:t>Click to edit Master title style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C524A1-7B6A-464D-B8BC-8FE2E057339E}" type="slidenum">
              <a:rPr lang="en-GB" smtClean="0">
                <a:solidFill>
                  <a:srgbClr val="3F3F3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3F3F3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242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key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50825" y="1341438"/>
            <a:ext cx="2808288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3203575" y="1341438"/>
            <a:ext cx="5689600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251520" y="190800"/>
            <a:ext cx="8642350" cy="503783"/>
          </a:xfrm>
          <a:prstGeom prst="rect">
            <a:avLst/>
          </a:prstGeom>
          <a:solidFill>
            <a:srgbClr val="0072C6"/>
          </a:solidFill>
        </p:spPr>
        <p:txBody>
          <a:bodyPr/>
          <a:lstStyle>
            <a:lvl1pPr algn="l" defTabSz="914400" rtl="0" eaLnBrk="1" latinLnBrk="0" hangingPunct="1">
              <a:spcBef>
                <a:spcPts val="60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0"/>
            <a:r>
              <a:rPr lang="en-US" dirty="0">
                <a:solidFill>
                  <a:prstClr val="white"/>
                </a:solidFill>
              </a:rPr>
              <a:t>Click to edit Master title style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>
                <a:solidFill>
                  <a:srgbClr val="3F3F3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3F3F3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738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id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50825" y="1340768"/>
            <a:ext cx="6985000" cy="504056"/>
          </a:xfrm>
        </p:spPr>
        <p:txBody>
          <a:bodyPr>
            <a:noAutofit/>
          </a:bodyPr>
          <a:lstStyle>
            <a:lvl1pPr>
              <a:defRPr sz="3600" baseline="0">
                <a:solidFill>
                  <a:schemeClr val="bg1"/>
                </a:solidFill>
                <a:latin typeface="+mj-lt"/>
              </a:defRPr>
            </a:lvl1pPr>
            <a:lvl2pPr>
              <a:defRPr sz="3600">
                <a:solidFill>
                  <a:schemeClr val="bg1"/>
                </a:solidFill>
                <a:latin typeface="+mj-lt"/>
              </a:defRPr>
            </a:lvl2pPr>
            <a:lvl3pPr>
              <a:defRPr sz="3600">
                <a:solidFill>
                  <a:schemeClr val="bg1"/>
                </a:solidFill>
                <a:latin typeface="+mj-lt"/>
              </a:defRPr>
            </a:lvl3pPr>
            <a:lvl4pPr>
              <a:defRPr sz="3600">
                <a:solidFill>
                  <a:schemeClr val="bg1"/>
                </a:solidFill>
                <a:latin typeface="+mj-lt"/>
              </a:defRPr>
            </a:lvl4pPr>
            <a:lvl5pPr>
              <a:defRPr sz="3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Divider Slide </a:t>
            </a:r>
            <a:endParaRPr lang="en-GB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232916" y="188912"/>
            <a:ext cx="1674788" cy="1152526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/>
          <a:p>
            <a:r>
              <a:rPr lang="en-GB" sz="8800" dirty="0">
                <a:solidFill>
                  <a:prstClr val="white"/>
                </a:solidFill>
                <a:latin typeface="Arial Black"/>
              </a:rPr>
              <a:t>01</a:t>
            </a:r>
            <a:endParaRPr lang="en-GB" sz="8800" dirty="0">
              <a:solidFill>
                <a:prstClr val="white"/>
              </a:solidFill>
            </a:endParaRPr>
          </a:p>
        </p:txBody>
      </p:sp>
      <p:sp>
        <p:nvSpPr>
          <p:cNvPr id="2" name="TextBox 1"/>
          <p:cNvSpPr txBox="1"/>
          <p:nvPr userDrawn="1"/>
        </p:nvSpPr>
        <p:spPr>
          <a:xfrm>
            <a:off x="232916" y="6165304"/>
            <a:ext cx="858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prstClr val="white"/>
                </a:solidFill>
              </a:rPr>
              <a:t>Transforming London’s health and care together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32916" y="6165304"/>
            <a:ext cx="858755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C524A1-7B6A-464D-B8BC-8FE2E057339E}" type="slidenum">
              <a:rPr lang="en-GB" smtClean="0">
                <a:solidFill>
                  <a:srgbClr val="3F3F3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3F3F3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91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  <a:solidFill>
            <a:srgbClr val="0091C9"/>
          </a:solidFill>
        </p:spPr>
        <p:txBody>
          <a:bodyPr/>
          <a:lstStyle>
            <a:lvl1pPr marL="95250" indent="0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692696"/>
            <a:ext cx="8642350" cy="432047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>
                <a:solidFill>
                  <a:srgbClr val="3F3F3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3F3F3F">
                  <a:lumMod val="50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250825" y="1341438"/>
            <a:ext cx="8642350" cy="4967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4106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and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  <a:solidFill>
            <a:srgbClr val="0091C9"/>
          </a:solidFill>
        </p:spPr>
        <p:txBody>
          <a:bodyPr/>
          <a:lstStyle>
            <a:lvl1pPr marL="95250" indent="0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>
                <a:solidFill>
                  <a:srgbClr val="3F3F3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3F3F3F">
                  <a:lumMod val="50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250825" y="1342800"/>
            <a:ext cx="4249738" cy="5113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6"/>
          </p:nvPr>
        </p:nvSpPr>
        <p:spPr>
          <a:xfrm>
            <a:off x="4572001" y="1341438"/>
            <a:ext cx="4320480" cy="5111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177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0825" y="188913"/>
            <a:ext cx="8642350" cy="5037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 Click to edit Master title style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250825" y="1341438"/>
            <a:ext cx="2808288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3203575" y="1341438"/>
            <a:ext cx="2736850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084888" y="1341438"/>
            <a:ext cx="2808287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252000" y="190800"/>
            <a:ext cx="8642350" cy="503783"/>
          </a:xfrm>
          <a:prstGeom prst="rect">
            <a:avLst/>
          </a:prstGeom>
          <a:solidFill>
            <a:srgbClr val="0091C9"/>
          </a:solidFill>
        </p:spPr>
        <p:txBody>
          <a:bodyPr/>
          <a:lstStyle>
            <a:lvl1pPr algn="l" defTabSz="914400" rtl="0" eaLnBrk="1" latinLnBrk="0" hangingPunct="1">
              <a:spcBef>
                <a:spcPts val="60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0"/>
            <a:r>
              <a:rPr lang="en-US" dirty="0">
                <a:solidFill>
                  <a:prstClr val="white"/>
                </a:solidFill>
              </a:rPr>
              <a:t>Click to edit Master title style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C524A1-7B6A-464D-B8BC-8FE2E057339E}" type="slidenum">
              <a:rPr lang="en-GB" smtClean="0">
                <a:solidFill>
                  <a:srgbClr val="3F3F3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3F3F3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037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50825" y="908050"/>
            <a:ext cx="8642350" cy="54737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758880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fld id="{8FC524A1-7B6A-464D-B8BC-8FE2E057339E}" type="slidenum">
              <a:rPr lang="en-GB" smtClean="0">
                <a:solidFill>
                  <a:srgbClr val="3F3F3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3F3F3F">
                  <a:lumMod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srgbClr val="3F3F3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679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</p:sldLayoutIdLst>
  <p:hf hdr="0" ftr="0" dt="0"/>
  <p:txStyles>
    <p:titleStyle>
      <a:lvl1pPr algn="l" defTabSz="914400" rtl="0" eaLnBrk="1" latinLnBrk="0" hangingPunct="1">
        <a:spcBef>
          <a:spcPts val="60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285750" indent="-28575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539750" indent="-269875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–"/>
        <a:defRPr sz="18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809625" indent="-269875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1079500" indent="-269875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–"/>
        <a:defRPr sz="18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CA82B98-24B3-43AE-A6E9-1B40707CFB4A}"/>
              </a:ext>
            </a:extLst>
          </p:cNvPr>
          <p:cNvSpPr/>
          <p:nvPr/>
        </p:nvSpPr>
        <p:spPr>
          <a:xfrm>
            <a:off x="107504" y="5157192"/>
            <a:ext cx="8712968" cy="11521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‘I statements’ for primary care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64046" y="2645586"/>
            <a:ext cx="8124378" cy="2799638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These statements describe the care that young people should expect when they interact with primary care services. </a:t>
            </a:r>
          </a:p>
          <a:p>
            <a:r>
              <a:rPr lang="en-GB" dirty="0"/>
              <a:t>The </a:t>
            </a:r>
            <a:r>
              <a:rPr lang="en-GB" i="1" dirty="0"/>
              <a:t>I statements </a:t>
            </a:r>
            <a:r>
              <a:rPr lang="en-GB" dirty="0"/>
              <a:t>were developed with input from two young people’s groups in London*, and with HLP’s Children and Young People’s GP Leadership Group. </a:t>
            </a:r>
          </a:p>
          <a:p>
            <a:r>
              <a:rPr lang="en-GB" dirty="0"/>
              <a:t>They have been compiled with reference to the refreshed ‘You’re Welcome’ standards (2017) and the London asthma </a:t>
            </a:r>
            <a:r>
              <a:rPr lang="en-GB"/>
              <a:t>standards (to be </a:t>
            </a:r>
            <a:r>
              <a:rPr lang="en-GB" dirty="0"/>
              <a:t>refreshed in 2020). </a:t>
            </a:r>
          </a:p>
          <a:p>
            <a:r>
              <a:rPr lang="en-GB" dirty="0"/>
              <a:t>They will be useful for primary care networks to assess how accessible and welcoming young people are likely to find their services.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4A4BE2-A18D-424D-B1D6-CDE37C2463E9}"/>
              </a:ext>
            </a:extLst>
          </p:cNvPr>
          <p:cNvSpPr txBox="1"/>
          <p:nvPr/>
        </p:nvSpPr>
        <p:spPr>
          <a:xfrm>
            <a:off x="0" y="6047710"/>
            <a:ext cx="3456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*Islington Youth Council and NOMAD</a:t>
            </a:r>
          </a:p>
        </p:txBody>
      </p:sp>
    </p:spTree>
    <p:extLst>
      <p:ext uri="{BB962C8B-B14F-4D97-AF65-F5344CB8AC3E}">
        <p14:creationId xmlns:p14="http://schemas.microsoft.com/office/powerpoint/2010/main" val="1128683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‘I statements’ for young people in primary care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>
                <a:solidFill>
                  <a:srgbClr val="3F3F3F">
                    <a:lumMod val="50000"/>
                  </a:srgbClr>
                </a:solidFill>
              </a:rPr>
              <a:pPr/>
              <a:t>2</a:t>
            </a:fld>
            <a:endParaRPr lang="en-GB" dirty="0">
              <a:solidFill>
                <a:srgbClr val="3F3F3F">
                  <a:lumMod val="50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637922" y="1020817"/>
            <a:ext cx="8280921" cy="4824537"/>
          </a:xfrm>
        </p:spPr>
        <p:txBody>
          <a:bodyPr>
            <a:normAutofit fontScale="25000" lnSpcReduction="20000"/>
          </a:bodyPr>
          <a:lstStyle/>
          <a:p>
            <a:pPr marL="269875" lvl="2" indent="0">
              <a:lnSpc>
                <a:spcPct val="170000"/>
              </a:lnSpc>
              <a:spcAft>
                <a:spcPts val="0"/>
              </a:spcAft>
              <a:buNone/>
            </a:pPr>
            <a:r>
              <a:rPr lang="en-GB" sz="4800" b="1" dirty="0">
                <a:solidFill>
                  <a:srgbClr val="4F81BD"/>
                </a:solidFill>
                <a:ea typeface="Times New Roman"/>
                <a:cs typeface="Arial"/>
              </a:rPr>
              <a:t>I expect to be treated with respect and believed</a:t>
            </a:r>
          </a:p>
          <a:p>
            <a:pPr marL="269875" lvl="2" indent="0">
              <a:lnSpc>
                <a:spcPct val="170000"/>
              </a:lnSpc>
              <a:spcAft>
                <a:spcPts val="1000"/>
              </a:spcAft>
              <a:buNone/>
            </a:pPr>
            <a:r>
              <a:rPr lang="en-GB" sz="4800" b="1" dirty="0">
                <a:solidFill>
                  <a:srgbClr val="4F81BD"/>
                </a:solidFill>
                <a:ea typeface="Times New Roman"/>
                <a:cs typeface="Arial"/>
              </a:rPr>
              <a:t>I expect my cultural and religious beliefs and sexuality to be respected</a:t>
            </a:r>
          </a:p>
          <a:p>
            <a:pPr marL="269875" lvl="2" indent="0">
              <a:lnSpc>
                <a:spcPct val="170000"/>
              </a:lnSpc>
              <a:buNone/>
            </a:pPr>
            <a:r>
              <a:rPr lang="en-GB" sz="4800" b="1" dirty="0">
                <a:solidFill>
                  <a:srgbClr val="4F81BD"/>
                </a:solidFill>
                <a:ea typeface="Times New Roman"/>
                <a:cs typeface="Arial"/>
              </a:rPr>
              <a:t>I expect my consultation to be confidential.</a:t>
            </a:r>
          </a:p>
          <a:p>
            <a:pPr marL="269875" lvl="2" indent="0">
              <a:lnSpc>
                <a:spcPct val="170000"/>
              </a:lnSpc>
              <a:buNone/>
            </a:pPr>
            <a:r>
              <a:rPr lang="en-GB" sz="4800" b="1" dirty="0">
                <a:solidFill>
                  <a:srgbClr val="4F81BD"/>
                </a:solidFill>
                <a:ea typeface="Times New Roman"/>
                <a:cs typeface="Arial"/>
              </a:rPr>
              <a:t>I do not expect information to be disclosed without my consent, unless there is a real risk to me or to other people (this is the same as for adult patients).</a:t>
            </a:r>
          </a:p>
          <a:p>
            <a:pPr marL="269875" lvl="2" indent="0">
              <a:lnSpc>
                <a:spcPct val="170000"/>
              </a:lnSpc>
              <a:buNone/>
            </a:pPr>
            <a:r>
              <a:rPr lang="en-GB" sz="4800" b="1" dirty="0">
                <a:solidFill>
                  <a:srgbClr val="4F81BD"/>
                </a:solidFill>
                <a:ea typeface="Times New Roman"/>
                <a:cs typeface="Arial"/>
              </a:rPr>
              <a:t>I would like to be able to access the service at times when I am able to attend (</a:t>
            </a:r>
            <a:r>
              <a:rPr lang="en-GB" sz="4800" b="1" dirty="0" err="1">
                <a:solidFill>
                  <a:srgbClr val="4F81BD"/>
                </a:solidFill>
                <a:ea typeface="Times New Roman"/>
                <a:cs typeface="Arial"/>
              </a:rPr>
              <a:t>eg</a:t>
            </a:r>
            <a:r>
              <a:rPr lang="en-GB" sz="4800" b="1" dirty="0">
                <a:solidFill>
                  <a:srgbClr val="4F81BD"/>
                </a:solidFill>
                <a:ea typeface="Times New Roman"/>
                <a:cs typeface="Arial"/>
              </a:rPr>
              <a:t>. outside of school/college hours) and to reach the service easily, in person or via an app.</a:t>
            </a:r>
          </a:p>
          <a:p>
            <a:pPr marL="269875" lvl="2" indent="0">
              <a:lnSpc>
                <a:spcPct val="170000"/>
              </a:lnSpc>
              <a:buNone/>
            </a:pPr>
            <a:r>
              <a:rPr lang="en-GB" sz="4800" b="1" dirty="0">
                <a:solidFill>
                  <a:srgbClr val="4F81BD"/>
                </a:solidFill>
                <a:ea typeface="Times New Roman"/>
                <a:cs typeface="Arial"/>
              </a:rPr>
              <a:t>I expect to be able to see a doctor or nurse on my own if I choose.</a:t>
            </a:r>
          </a:p>
          <a:p>
            <a:pPr marL="269875" lvl="2" indent="0">
              <a:lnSpc>
                <a:spcPct val="170000"/>
              </a:lnSpc>
              <a:buNone/>
            </a:pPr>
            <a:r>
              <a:rPr lang="en-GB" sz="4800" b="1" dirty="0">
                <a:solidFill>
                  <a:srgbClr val="4F81BD"/>
                </a:solidFill>
                <a:ea typeface="Times New Roman"/>
                <a:cs typeface="Arial"/>
              </a:rPr>
              <a:t>I expect to talk to my doctor or nurse about how my parent/carer is involved in my care, including whether they access my records. </a:t>
            </a:r>
          </a:p>
          <a:p>
            <a:pPr marL="269875" lvl="2" indent="0">
              <a:lnSpc>
                <a:spcPct val="170000"/>
              </a:lnSpc>
              <a:buNone/>
            </a:pPr>
            <a:r>
              <a:rPr lang="en-GB" sz="4800" b="1" dirty="0">
                <a:solidFill>
                  <a:srgbClr val="4F81BD"/>
                </a:solidFill>
                <a:ea typeface="Times New Roman"/>
                <a:cs typeface="Arial"/>
              </a:rPr>
              <a:t>I expect my mental and physical health needs to be looked at together. </a:t>
            </a:r>
          </a:p>
          <a:p>
            <a:pPr marL="269875" lvl="2" indent="0">
              <a:lnSpc>
                <a:spcPct val="170000"/>
              </a:lnSpc>
              <a:buNone/>
            </a:pPr>
            <a:r>
              <a:rPr lang="en-GB" sz="4800" b="1" dirty="0">
                <a:solidFill>
                  <a:srgbClr val="4F81BD"/>
                </a:solidFill>
                <a:ea typeface="Times New Roman"/>
                <a:cs typeface="Arial"/>
              </a:rPr>
              <a:t>I expect to be given the tools I need to manage my condition myself and support to do this.</a:t>
            </a:r>
          </a:p>
          <a:p>
            <a:pPr marL="269875" lvl="2" indent="0">
              <a:lnSpc>
                <a:spcPct val="170000"/>
              </a:lnSpc>
              <a:buNone/>
            </a:pPr>
            <a:r>
              <a:rPr lang="en-GB" sz="4800" b="1" dirty="0">
                <a:solidFill>
                  <a:srgbClr val="4F81BD"/>
                </a:solidFill>
                <a:ea typeface="Times New Roman"/>
                <a:cs typeface="Arial"/>
              </a:rPr>
              <a:t>I expect to have clear information about what to do if my health gets worse.</a:t>
            </a:r>
          </a:p>
          <a:p>
            <a:pPr marL="269875" lvl="2" indent="0">
              <a:lnSpc>
                <a:spcPct val="170000"/>
              </a:lnSpc>
              <a:buNone/>
            </a:pPr>
            <a:r>
              <a:rPr lang="en-GB" sz="4800" b="1" dirty="0">
                <a:solidFill>
                  <a:srgbClr val="4F81BD"/>
                </a:solidFill>
                <a:ea typeface="Times New Roman"/>
                <a:cs typeface="Arial"/>
              </a:rPr>
              <a:t>I expect to be involved in planning any changes in my care including moving to adult services. </a:t>
            </a:r>
          </a:p>
          <a:p>
            <a:endParaRPr lang="en-GB" sz="4800" dirty="0"/>
          </a:p>
          <a:p>
            <a:endParaRPr lang="en-GB" sz="4800" dirty="0"/>
          </a:p>
          <a:p>
            <a:endParaRPr lang="en-GB" sz="4800" dirty="0"/>
          </a:p>
          <a:p>
            <a:pPr>
              <a:lnSpc>
                <a:spcPct val="150000"/>
              </a:lnSpc>
              <a:spcAft>
                <a:spcPts val="1000"/>
              </a:spcAft>
            </a:pPr>
            <a:endParaRPr lang="en-GB" sz="1600" dirty="0">
              <a:latin typeface="Calibri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b="1" dirty="0">
                <a:solidFill>
                  <a:srgbClr val="4F81BD"/>
                </a:solidFill>
                <a:latin typeface="Calibri"/>
                <a:ea typeface="Times New Roman"/>
                <a:cs typeface="Arial"/>
              </a:rPr>
              <a:t> </a:t>
            </a:r>
            <a:endParaRPr lang="en-GB" sz="1600" dirty="0">
              <a:latin typeface="Calibri"/>
              <a:ea typeface="Times New Roman"/>
              <a:cs typeface="Times New Roman"/>
            </a:endParaRPr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15" y="1020817"/>
            <a:ext cx="448320" cy="377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14" y="1398687"/>
            <a:ext cx="478327" cy="400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249" y="1815768"/>
            <a:ext cx="405985" cy="457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245" y="2466251"/>
            <a:ext cx="319992" cy="319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81" y="2984945"/>
            <a:ext cx="533723" cy="533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311" y="3645024"/>
            <a:ext cx="397507" cy="397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652" y="4223024"/>
            <a:ext cx="410166" cy="410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311" y="4675525"/>
            <a:ext cx="444053" cy="444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01" y="5171016"/>
            <a:ext cx="397507" cy="397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447" y="5593924"/>
            <a:ext cx="359425" cy="35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209" y="6021288"/>
            <a:ext cx="448816" cy="448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1142801"/>
      </p:ext>
    </p:extLst>
  </p:cSld>
  <p:clrMapOvr>
    <a:masterClrMapping/>
  </p:clrMapOvr>
</p:sld>
</file>

<file path=ppt/theme/theme1.xml><?xml version="1.0" encoding="utf-8"?>
<a:theme xmlns:a="http://schemas.openxmlformats.org/drawingml/2006/main" name="26_2017 - HLP updated branding-PPT Template">
  <a:themeElements>
    <a:clrScheme name="Healthy London PPT colours">
      <a:dk1>
        <a:srgbClr val="3F3F3F"/>
      </a:dk1>
      <a:lt1>
        <a:sysClr val="window" lastClr="FFFFFF"/>
      </a:lt1>
      <a:dk2>
        <a:srgbClr val="0091C9"/>
      </a:dk2>
      <a:lt2>
        <a:srgbClr val="B4E7FE"/>
      </a:lt2>
      <a:accent1>
        <a:srgbClr val="E32486"/>
      </a:accent1>
      <a:accent2>
        <a:srgbClr val="A25BA0"/>
      </a:accent2>
      <a:accent3>
        <a:srgbClr val="33BBB1"/>
      </a:accent3>
      <a:accent4>
        <a:srgbClr val="003893"/>
      </a:accent4>
      <a:accent5>
        <a:srgbClr val="3F3F3F"/>
      </a:accent5>
      <a:accent6>
        <a:srgbClr val="0072C6"/>
      </a:accent6>
      <a:hlink>
        <a:srgbClr val="0000FF"/>
      </a:hlink>
      <a:folHlink>
        <a:srgbClr val="800080"/>
      </a:folHlink>
    </a:clrScheme>
    <a:fontScheme name="London Health Partnership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-2017-Healthy London_PPT_template" id="{22512DFE-CEA9-874E-8258-F5D08575994B}" vid="{D26D8EE4-4177-564A-8030-A1F640E50A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1854</TotalTime>
  <Words>340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Black</vt:lpstr>
      <vt:lpstr>Calibri</vt:lpstr>
      <vt:lpstr>26_2017 - HLP updated branding-PPT Template</vt:lpstr>
      <vt:lpstr>‘I statements’ for primary care</vt:lpstr>
      <vt:lpstr>‘I statements’ for young people in primary care</vt:lpstr>
    </vt:vector>
  </TitlesOfParts>
  <Company>NWLCCCG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HLP Portfolio Report</dc:title>
  <dc:creator>Izabella Kiraly</dc:creator>
  <cp:lastModifiedBy>Kirkpatrick, Christine</cp:lastModifiedBy>
  <cp:revision>168</cp:revision>
  <dcterms:created xsi:type="dcterms:W3CDTF">2018-10-25T13:58:14Z</dcterms:created>
  <dcterms:modified xsi:type="dcterms:W3CDTF">2020-02-27T15:28:04Z</dcterms:modified>
</cp:coreProperties>
</file>